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3"/>
  </p:notesMasterIdLst>
  <p:sldIdLst>
    <p:sldId id="256" r:id="rId2"/>
    <p:sldId id="353" r:id="rId3"/>
    <p:sldId id="463" r:id="rId4"/>
    <p:sldId id="354" r:id="rId5"/>
    <p:sldId id="464" r:id="rId6"/>
    <p:sldId id="466" r:id="rId7"/>
    <p:sldId id="467" r:id="rId8"/>
    <p:sldId id="461" r:id="rId9"/>
    <p:sldId id="460" r:id="rId10"/>
    <p:sldId id="459" r:id="rId11"/>
    <p:sldId id="465" r:id="rId12"/>
    <p:sldId id="355" r:id="rId13"/>
    <p:sldId id="456" r:id="rId14"/>
    <p:sldId id="457" r:id="rId15"/>
    <p:sldId id="458" r:id="rId16"/>
    <p:sldId id="356" r:id="rId17"/>
    <p:sldId id="257" r:id="rId18"/>
    <p:sldId id="357" r:id="rId19"/>
    <p:sldId id="358" r:id="rId20"/>
    <p:sldId id="359" r:id="rId21"/>
    <p:sldId id="260" r:id="rId22"/>
    <p:sldId id="361" r:id="rId23"/>
    <p:sldId id="364" r:id="rId24"/>
    <p:sldId id="365" r:id="rId25"/>
    <p:sldId id="409" r:id="rId26"/>
    <p:sldId id="410" r:id="rId27"/>
    <p:sldId id="411" r:id="rId28"/>
    <p:sldId id="412" r:id="rId29"/>
    <p:sldId id="413" r:id="rId30"/>
    <p:sldId id="369" r:id="rId31"/>
    <p:sldId id="370" r:id="rId32"/>
    <p:sldId id="378" r:id="rId33"/>
    <p:sldId id="371" r:id="rId34"/>
    <p:sldId id="414" r:id="rId35"/>
    <p:sldId id="415" r:id="rId36"/>
    <p:sldId id="416" r:id="rId37"/>
    <p:sldId id="417" r:id="rId38"/>
    <p:sldId id="418" r:id="rId39"/>
    <p:sldId id="419" r:id="rId40"/>
    <p:sldId id="420" r:id="rId41"/>
    <p:sldId id="421" r:id="rId42"/>
    <p:sldId id="422" r:id="rId43"/>
    <p:sldId id="423" r:id="rId44"/>
    <p:sldId id="424" r:id="rId45"/>
    <p:sldId id="425" r:id="rId46"/>
    <p:sldId id="426" r:id="rId47"/>
    <p:sldId id="427" r:id="rId48"/>
    <p:sldId id="428" r:id="rId49"/>
    <p:sldId id="429" r:id="rId50"/>
    <p:sldId id="430" r:id="rId51"/>
    <p:sldId id="436" r:id="rId52"/>
    <p:sldId id="437" r:id="rId53"/>
    <p:sldId id="431" r:id="rId54"/>
    <p:sldId id="432" r:id="rId55"/>
    <p:sldId id="433" r:id="rId56"/>
    <p:sldId id="434" r:id="rId57"/>
    <p:sldId id="438" r:id="rId58"/>
    <p:sldId id="382" r:id="rId59"/>
    <p:sldId id="386" r:id="rId60"/>
    <p:sldId id="380" r:id="rId61"/>
    <p:sldId id="381" r:id="rId62"/>
    <p:sldId id="406" r:id="rId63"/>
    <p:sldId id="435" r:id="rId64"/>
    <p:sldId id="448" r:id="rId65"/>
    <p:sldId id="385" r:id="rId66"/>
    <p:sldId id="450" r:id="rId67"/>
    <p:sldId id="449" r:id="rId68"/>
    <p:sldId id="366" r:id="rId69"/>
    <p:sldId id="439" r:id="rId70"/>
    <p:sldId id="311" r:id="rId71"/>
    <p:sldId id="313" r:id="rId72"/>
    <p:sldId id="336" r:id="rId73"/>
    <p:sldId id="442" r:id="rId74"/>
    <p:sldId id="443" r:id="rId75"/>
    <p:sldId id="444" r:id="rId76"/>
    <p:sldId id="445" r:id="rId77"/>
    <p:sldId id="446" r:id="rId78"/>
    <p:sldId id="453" r:id="rId79"/>
    <p:sldId id="447" r:id="rId80"/>
    <p:sldId id="468" r:id="rId81"/>
    <p:sldId id="451" r:id="rId82"/>
  </p:sldIdLst>
  <p:sldSz cx="12801600" cy="9601200" type="A3"/>
  <p:notesSz cx="6858000" cy="9144000"/>
  <p:defaultTextStyle>
    <a:defPPr>
      <a:defRPr lang="zh-CN"/>
    </a:defPPr>
    <a:lvl1pPr marL="0" algn="l" defTabSz="1280160" rtl="0" eaLnBrk="1" latinLnBrk="0" hangingPunct="1">
      <a:defRPr sz="2500" kern="1200">
        <a:solidFill>
          <a:schemeClr val="tx1"/>
        </a:solidFill>
        <a:latin typeface="+mn-lt"/>
        <a:ea typeface="+mn-ea"/>
        <a:cs typeface="+mn-cs"/>
      </a:defRPr>
    </a:lvl1pPr>
    <a:lvl2pPr marL="640080" algn="l" defTabSz="1280160" rtl="0" eaLnBrk="1" latinLnBrk="0" hangingPunct="1">
      <a:defRPr sz="2500" kern="1200">
        <a:solidFill>
          <a:schemeClr val="tx1"/>
        </a:solidFill>
        <a:latin typeface="+mn-lt"/>
        <a:ea typeface="+mn-ea"/>
        <a:cs typeface="+mn-cs"/>
      </a:defRPr>
    </a:lvl2pPr>
    <a:lvl3pPr marL="1280160" algn="l" defTabSz="1280160" rtl="0" eaLnBrk="1" latinLnBrk="0" hangingPunct="1">
      <a:defRPr sz="2500" kern="1200">
        <a:solidFill>
          <a:schemeClr val="tx1"/>
        </a:solidFill>
        <a:latin typeface="+mn-lt"/>
        <a:ea typeface="+mn-ea"/>
        <a:cs typeface="+mn-cs"/>
      </a:defRPr>
    </a:lvl3pPr>
    <a:lvl4pPr marL="1920240" algn="l" defTabSz="1280160" rtl="0" eaLnBrk="1" latinLnBrk="0" hangingPunct="1">
      <a:defRPr sz="2500" kern="1200">
        <a:solidFill>
          <a:schemeClr val="tx1"/>
        </a:solidFill>
        <a:latin typeface="+mn-lt"/>
        <a:ea typeface="+mn-ea"/>
        <a:cs typeface="+mn-cs"/>
      </a:defRPr>
    </a:lvl4pPr>
    <a:lvl5pPr marL="2560320" algn="l" defTabSz="1280160" rtl="0" eaLnBrk="1" latinLnBrk="0" hangingPunct="1">
      <a:defRPr sz="2500" kern="1200">
        <a:solidFill>
          <a:schemeClr val="tx1"/>
        </a:solidFill>
        <a:latin typeface="+mn-lt"/>
        <a:ea typeface="+mn-ea"/>
        <a:cs typeface="+mn-cs"/>
      </a:defRPr>
    </a:lvl5pPr>
    <a:lvl6pPr marL="3200400" algn="l" defTabSz="1280160" rtl="0" eaLnBrk="1" latinLnBrk="0" hangingPunct="1">
      <a:defRPr sz="2500" kern="1200">
        <a:solidFill>
          <a:schemeClr val="tx1"/>
        </a:solidFill>
        <a:latin typeface="+mn-lt"/>
        <a:ea typeface="+mn-ea"/>
        <a:cs typeface="+mn-cs"/>
      </a:defRPr>
    </a:lvl6pPr>
    <a:lvl7pPr marL="3840480" algn="l" defTabSz="1280160" rtl="0" eaLnBrk="1" latinLnBrk="0" hangingPunct="1">
      <a:defRPr sz="2500" kern="1200">
        <a:solidFill>
          <a:schemeClr val="tx1"/>
        </a:solidFill>
        <a:latin typeface="+mn-lt"/>
        <a:ea typeface="+mn-ea"/>
        <a:cs typeface="+mn-cs"/>
      </a:defRPr>
    </a:lvl7pPr>
    <a:lvl8pPr marL="4480560" algn="l" defTabSz="1280160" rtl="0" eaLnBrk="1" latinLnBrk="0" hangingPunct="1">
      <a:defRPr sz="2500" kern="1200">
        <a:solidFill>
          <a:schemeClr val="tx1"/>
        </a:solidFill>
        <a:latin typeface="+mn-lt"/>
        <a:ea typeface="+mn-ea"/>
        <a:cs typeface="+mn-cs"/>
      </a:defRPr>
    </a:lvl8pPr>
    <a:lvl9pPr marL="5120640" algn="l" defTabSz="1280160" rtl="0" eaLnBrk="1" latinLnBrk="0" hangingPunct="1">
      <a:defRPr sz="2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24">
          <p15:clr>
            <a:srgbClr val="A4A3A4"/>
          </p15:clr>
        </p15:guide>
        <p15:guide id="2"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E858D"/>
    <a:srgbClr val="FF99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44" autoAdjust="0"/>
    <p:restoredTop sz="92620" autoAdjust="0"/>
  </p:normalViewPr>
  <p:slideViewPr>
    <p:cSldViewPr>
      <p:cViewPr>
        <p:scale>
          <a:sx n="66" d="100"/>
          <a:sy n="66" d="100"/>
        </p:scale>
        <p:origin x="100" y="-600"/>
      </p:cViewPr>
      <p:guideLst>
        <p:guide orient="horz" pos="3024"/>
        <p:guide pos="403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8FEA42-7521-42EB-AA8E-DE3611715B05}" type="datetimeFigureOut">
              <a:rPr lang="zh-CN" altLang="en-US" smtClean="0"/>
              <a:t>2018/10/9</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A89E13-2731-4FE5-B5CC-6C42F6175B51}" type="slidenum">
              <a:rPr lang="zh-CN" altLang="en-US" smtClean="0"/>
              <a:t>‹#›</a:t>
            </a:fld>
            <a:endParaRPr lang="zh-CN" altLang="en-US"/>
          </a:p>
        </p:txBody>
      </p:sp>
    </p:spTree>
    <p:extLst>
      <p:ext uri="{BB962C8B-B14F-4D97-AF65-F5344CB8AC3E}">
        <p14:creationId xmlns:p14="http://schemas.microsoft.com/office/powerpoint/2010/main" val="220424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A89E13-2731-4FE5-B5CC-6C42F6175B51}" type="slidenum">
              <a:rPr lang="zh-CN" altLang="en-US" smtClean="0"/>
              <a:t>11</a:t>
            </a:fld>
            <a:endParaRPr lang="zh-CN" altLang="en-US"/>
          </a:p>
        </p:txBody>
      </p:sp>
    </p:spTree>
    <p:extLst>
      <p:ext uri="{BB962C8B-B14F-4D97-AF65-F5344CB8AC3E}">
        <p14:creationId xmlns:p14="http://schemas.microsoft.com/office/powerpoint/2010/main" val="4006189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60120" y="2982596"/>
            <a:ext cx="10881360" cy="2058035"/>
          </a:xfrm>
        </p:spPr>
        <p:txBody>
          <a:bodyPr/>
          <a:lstStyle/>
          <a:p>
            <a:r>
              <a:rPr lang="zh-CN" altLang="en-US"/>
              <a:t>单击此处编辑母版标题样式</a:t>
            </a:r>
          </a:p>
        </p:txBody>
      </p:sp>
      <p:sp>
        <p:nvSpPr>
          <p:cNvPr id="3" name="副标题 2"/>
          <p:cNvSpPr>
            <a:spLocks noGrp="1"/>
          </p:cNvSpPr>
          <p:nvPr>
            <p:ph type="subTitle" idx="1"/>
          </p:nvPr>
        </p:nvSpPr>
        <p:spPr>
          <a:xfrm>
            <a:off x="1920240" y="5440680"/>
            <a:ext cx="8961120" cy="2453640"/>
          </a:xfrm>
        </p:spPr>
        <p:txBody>
          <a:bodyPr/>
          <a:lstStyle>
            <a:lvl1pPr marL="0" indent="0" algn="ctr">
              <a:buNone/>
              <a:defRPr>
                <a:solidFill>
                  <a:schemeClr val="tx1">
                    <a:tint val="75000"/>
                  </a:schemeClr>
                </a:solidFill>
              </a:defRPr>
            </a:lvl1pPr>
            <a:lvl2pPr marL="640080" indent="0" algn="ctr">
              <a:buNone/>
              <a:defRPr>
                <a:solidFill>
                  <a:schemeClr val="tx1">
                    <a:tint val="75000"/>
                  </a:schemeClr>
                </a:solidFill>
              </a:defRPr>
            </a:lvl2pPr>
            <a:lvl3pPr marL="1280160" indent="0" algn="ctr">
              <a:buNone/>
              <a:defRPr>
                <a:solidFill>
                  <a:schemeClr val="tx1">
                    <a:tint val="75000"/>
                  </a:schemeClr>
                </a:solidFill>
              </a:defRPr>
            </a:lvl3pPr>
            <a:lvl4pPr marL="1920240" indent="0" algn="ctr">
              <a:buNone/>
              <a:defRPr>
                <a:solidFill>
                  <a:schemeClr val="tx1">
                    <a:tint val="75000"/>
                  </a:schemeClr>
                </a:solidFill>
              </a:defRPr>
            </a:lvl4pPr>
            <a:lvl5pPr marL="2560320" indent="0" algn="ctr">
              <a:buNone/>
              <a:defRPr>
                <a:solidFill>
                  <a:schemeClr val="tx1">
                    <a:tint val="75000"/>
                  </a:schemeClr>
                </a:solidFill>
              </a:defRPr>
            </a:lvl5pPr>
            <a:lvl6pPr marL="3200400" indent="0" algn="ctr">
              <a:buNone/>
              <a:defRPr>
                <a:solidFill>
                  <a:schemeClr val="tx1">
                    <a:tint val="75000"/>
                  </a:schemeClr>
                </a:solidFill>
              </a:defRPr>
            </a:lvl6pPr>
            <a:lvl7pPr marL="3840480" indent="0" algn="ctr">
              <a:buNone/>
              <a:defRPr>
                <a:solidFill>
                  <a:schemeClr val="tx1">
                    <a:tint val="75000"/>
                  </a:schemeClr>
                </a:solidFill>
              </a:defRPr>
            </a:lvl7pPr>
            <a:lvl8pPr marL="4480560" indent="0" algn="ctr">
              <a:buNone/>
              <a:defRPr>
                <a:solidFill>
                  <a:schemeClr val="tx1">
                    <a:tint val="75000"/>
                  </a:schemeClr>
                </a:solidFill>
              </a:defRPr>
            </a:lvl8pPr>
            <a:lvl9pPr marL="512064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A6E7BC64-7C6D-47FC-A9F9-8EB80D4B44E2}" type="datetime1">
              <a:rPr lang="zh-CN" altLang="en-US" smtClean="0"/>
              <a:t>2018/10/9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46B94-855C-4AAF-97D1-8BDB9DCE6D23}" type="datetime1">
              <a:rPr lang="zh-CN" altLang="en-US" smtClean="0"/>
              <a:t>2018/10/9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281160" y="384494"/>
            <a:ext cx="2880360" cy="819213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40080" y="384494"/>
            <a:ext cx="8427720" cy="819213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56B02B8-2DD2-4586-8DA4-007764083F4A}" type="datetime1">
              <a:rPr lang="zh-CN" altLang="en-US" smtClean="0"/>
              <a:t>2018/10/9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44E0B50-4411-4204-B2AF-B3F9E7E1DE86}" type="datetime1">
              <a:rPr lang="zh-CN" altLang="en-US" smtClean="0"/>
              <a:t>2018/10/9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11238" y="6169661"/>
            <a:ext cx="10881360" cy="1906905"/>
          </a:xfrm>
        </p:spPr>
        <p:txBody>
          <a:bodyPr anchor="t"/>
          <a:lstStyle>
            <a:lvl1pPr algn="l">
              <a:defRPr sz="5600" b="1" cap="all"/>
            </a:lvl1pPr>
          </a:lstStyle>
          <a:p>
            <a:r>
              <a:rPr lang="zh-CN" altLang="en-US"/>
              <a:t>单击此处编辑母版标题样式</a:t>
            </a:r>
          </a:p>
        </p:txBody>
      </p:sp>
      <p:sp>
        <p:nvSpPr>
          <p:cNvPr id="3" name="文本占位符 2"/>
          <p:cNvSpPr>
            <a:spLocks noGrp="1"/>
          </p:cNvSpPr>
          <p:nvPr>
            <p:ph type="body" idx="1"/>
          </p:nvPr>
        </p:nvSpPr>
        <p:spPr>
          <a:xfrm>
            <a:off x="1011238" y="4069399"/>
            <a:ext cx="10881360" cy="2100262"/>
          </a:xfrm>
        </p:spPr>
        <p:txBody>
          <a:bodyPr anchor="b"/>
          <a:lstStyle>
            <a:lvl1pPr marL="0" indent="0">
              <a:buNone/>
              <a:defRPr sz="2800">
                <a:solidFill>
                  <a:schemeClr val="tx1">
                    <a:tint val="75000"/>
                  </a:schemeClr>
                </a:solidFill>
              </a:defRPr>
            </a:lvl1pPr>
            <a:lvl2pPr marL="640080" indent="0">
              <a:buNone/>
              <a:defRPr sz="2500">
                <a:solidFill>
                  <a:schemeClr val="tx1">
                    <a:tint val="75000"/>
                  </a:schemeClr>
                </a:solidFill>
              </a:defRPr>
            </a:lvl2pPr>
            <a:lvl3pPr marL="1280160" indent="0">
              <a:buNone/>
              <a:defRPr sz="2200">
                <a:solidFill>
                  <a:schemeClr val="tx1">
                    <a:tint val="75000"/>
                  </a:schemeClr>
                </a:solidFill>
              </a:defRPr>
            </a:lvl3pPr>
            <a:lvl4pPr marL="1920240" indent="0">
              <a:buNone/>
              <a:defRPr sz="2000">
                <a:solidFill>
                  <a:schemeClr val="tx1">
                    <a:tint val="75000"/>
                  </a:schemeClr>
                </a:solidFill>
              </a:defRPr>
            </a:lvl4pPr>
            <a:lvl5pPr marL="2560320" indent="0">
              <a:buNone/>
              <a:defRPr sz="2000">
                <a:solidFill>
                  <a:schemeClr val="tx1">
                    <a:tint val="75000"/>
                  </a:schemeClr>
                </a:solidFill>
              </a:defRPr>
            </a:lvl5pPr>
            <a:lvl6pPr marL="3200400" indent="0">
              <a:buNone/>
              <a:defRPr sz="2000">
                <a:solidFill>
                  <a:schemeClr val="tx1">
                    <a:tint val="75000"/>
                  </a:schemeClr>
                </a:solidFill>
              </a:defRPr>
            </a:lvl6pPr>
            <a:lvl7pPr marL="3840480" indent="0">
              <a:buNone/>
              <a:defRPr sz="2000">
                <a:solidFill>
                  <a:schemeClr val="tx1">
                    <a:tint val="75000"/>
                  </a:schemeClr>
                </a:solidFill>
              </a:defRPr>
            </a:lvl7pPr>
            <a:lvl8pPr marL="4480560" indent="0">
              <a:buNone/>
              <a:defRPr sz="2000">
                <a:solidFill>
                  <a:schemeClr val="tx1">
                    <a:tint val="75000"/>
                  </a:schemeClr>
                </a:solidFill>
              </a:defRPr>
            </a:lvl8pPr>
            <a:lvl9pPr marL="5120640" indent="0">
              <a:buNone/>
              <a:defRPr sz="20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AAEE3AC-CA38-4702-ADD3-7FC64FF736D6}" type="datetime1">
              <a:rPr lang="zh-CN" altLang="en-US" smtClean="0"/>
              <a:t>2018/10/9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400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507480" y="2240281"/>
            <a:ext cx="5654040" cy="6336348"/>
          </a:xfrm>
        </p:spPr>
        <p:txBody>
          <a:bodyPr/>
          <a:lstStyle>
            <a:lvl1pPr>
              <a:defRPr sz="3900"/>
            </a:lvl1pPr>
            <a:lvl2pPr>
              <a:defRPr sz="3400"/>
            </a:lvl2pPr>
            <a:lvl3pPr>
              <a:defRPr sz="2800"/>
            </a:lvl3pPr>
            <a:lvl4pPr>
              <a:defRPr sz="2500"/>
            </a:lvl4pPr>
            <a:lvl5pPr>
              <a:defRPr sz="2500"/>
            </a:lvl5pPr>
            <a:lvl6pPr>
              <a:defRPr sz="2500"/>
            </a:lvl6pPr>
            <a:lvl7pPr>
              <a:defRPr sz="2500"/>
            </a:lvl7pPr>
            <a:lvl8pPr>
              <a:defRPr sz="2500"/>
            </a:lvl8pPr>
            <a:lvl9pPr>
              <a:defRPr sz="2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FA01790-C350-470A-920F-C2A8935E0DC7}" type="datetime1">
              <a:rPr lang="zh-CN" altLang="en-US" smtClean="0"/>
              <a:t>2018/10/9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40080" y="2149158"/>
            <a:ext cx="5656263"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lang="zh-CN" altLang="en-US"/>
              <a:t>单击此处编辑母版文本样式</a:t>
            </a:r>
          </a:p>
        </p:txBody>
      </p:sp>
      <p:sp>
        <p:nvSpPr>
          <p:cNvPr id="4" name="内容占位符 3"/>
          <p:cNvSpPr>
            <a:spLocks noGrp="1"/>
          </p:cNvSpPr>
          <p:nvPr>
            <p:ph sz="half" idx="2"/>
          </p:nvPr>
        </p:nvSpPr>
        <p:spPr>
          <a:xfrm>
            <a:off x="640080" y="3044825"/>
            <a:ext cx="5656263"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503036" y="2149158"/>
            <a:ext cx="5658485" cy="895667"/>
          </a:xfrm>
        </p:spPr>
        <p:txBody>
          <a:bodyPr anchor="b"/>
          <a:lstStyle>
            <a:lvl1pPr marL="0" indent="0">
              <a:buNone/>
              <a:defRPr sz="3400" b="1"/>
            </a:lvl1pPr>
            <a:lvl2pPr marL="640080" indent="0">
              <a:buNone/>
              <a:defRPr sz="2800" b="1"/>
            </a:lvl2pPr>
            <a:lvl3pPr marL="1280160" indent="0">
              <a:buNone/>
              <a:defRPr sz="2500" b="1"/>
            </a:lvl3pPr>
            <a:lvl4pPr marL="1920240" indent="0">
              <a:buNone/>
              <a:defRPr sz="2200" b="1"/>
            </a:lvl4pPr>
            <a:lvl5pPr marL="2560320" indent="0">
              <a:buNone/>
              <a:defRPr sz="2200" b="1"/>
            </a:lvl5pPr>
            <a:lvl6pPr marL="3200400" indent="0">
              <a:buNone/>
              <a:defRPr sz="2200" b="1"/>
            </a:lvl6pPr>
            <a:lvl7pPr marL="3840480" indent="0">
              <a:buNone/>
              <a:defRPr sz="2200" b="1"/>
            </a:lvl7pPr>
            <a:lvl8pPr marL="4480560" indent="0">
              <a:buNone/>
              <a:defRPr sz="2200" b="1"/>
            </a:lvl8pPr>
            <a:lvl9pPr marL="5120640" indent="0">
              <a:buNone/>
              <a:defRPr sz="2200" b="1"/>
            </a:lvl9pPr>
          </a:lstStyle>
          <a:p>
            <a:pPr lvl="0"/>
            <a:r>
              <a:rPr lang="zh-CN" altLang="en-US"/>
              <a:t>单击此处编辑母版文本样式</a:t>
            </a:r>
          </a:p>
        </p:txBody>
      </p:sp>
      <p:sp>
        <p:nvSpPr>
          <p:cNvPr id="6" name="内容占位符 5"/>
          <p:cNvSpPr>
            <a:spLocks noGrp="1"/>
          </p:cNvSpPr>
          <p:nvPr>
            <p:ph sz="quarter" idx="4"/>
          </p:nvPr>
        </p:nvSpPr>
        <p:spPr>
          <a:xfrm>
            <a:off x="6503036" y="3044825"/>
            <a:ext cx="5658485" cy="5531803"/>
          </a:xfrm>
        </p:spPr>
        <p:txBody>
          <a:bodyPr/>
          <a:lstStyle>
            <a:lvl1pPr>
              <a:defRPr sz="3400"/>
            </a:lvl1pPr>
            <a:lvl2pPr>
              <a:defRPr sz="2800"/>
            </a:lvl2pPr>
            <a:lvl3pPr>
              <a:defRPr sz="2500"/>
            </a:lvl3pPr>
            <a:lvl4pPr>
              <a:defRPr sz="2200"/>
            </a:lvl4pPr>
            <a:lvl5pPr>
              <a:defRPr sz="2200"/>
            </a:lvl5pPr>
            <a:lvl6pPr>
              <a:defRPr sz="2200"/>
            </a:lvl6pPr>
            <a:lvl7pPr>
              <a:defRPr sz="2200"/>
            </a:lvl7pPr>
            <a:lvl8pPr>
              <a:defRPr sz="2200"/>
            </a:lvl8pPr>
            <a:lvl9pPr>
              <a:defRPr sz="2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6AB35610-C35F-41C3-8C52-933BC8B18042}" type="datetime1">
              <a:rPr lang="zh-CN" altLang="en-US" smtClean="0"/>
              <a:t>2018/10/9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568A8F2-FC45-4074-9543-17F9E9DC1856}" type="datetime1">
              <a:rPr lang="zh-CN" altLang="en-US" smtClean="0"/>
              <a:t>2018/10/9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9C80F66-5391-4AA7-BDCB-DD7A99A2C092}" type="datetime1">
              <a:rPr lang="zh-CN" altLang="en-US" smtClean="0"/>
              <a:t>2018/10/9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40081" y="382270"/>
            <a:ext cx="4211638" cy="1626870"/>
          </a:xfrm>
        </p:spPr>
        <p:txBody>
          <a:bodyPr anchor="b"/>
          <a:lstStyle>
            <a:lvl1pPr algn="l">
              <a:defRPr sz="2800" b="1"/>
            </a:lvl1pPr>
          </a:lstStyle>
          <a:p>
            <a:r>
              <a:rPr lang="zh-CN" altLang="en-US"/>
              <a:t>单击此处编辑母版标题样式</a:t>
            </a:r>
          </a:p>
        </p:txBody>
      </p:sp>
      <p:sp>
        <p:nvSpPr>
          <p:cNvPr id="3" name="内容占位符 2"/>
          <p:cNvSpPr>
            <a:spLocks noGrp="1"/>
          </p:cNvSpPr>
          <p:nvPr>
            <p:ph idx="1"/>
          </p:nvPr>
        </p:nvSpPr>
        <p:spPr>
          <a:xfrm>
            <a:off x="5005070" y="382271"/>
            <a:ext cx="7156450" cy="8194358"/>
          </a:xfrm>
        </p:spPr>
        <p:txBody>
          <a:bodyPr/>
          <a:lstStyle>
            <a:lvl1pPr>
              <a:defRPr sz="4500"/>
            </a:lvl1pPr>
            <a:lvl2pPr>
              <a:defRPr sz="3900"/>
            </a:lvl2pPr>
            <a:lvl3pPr>
              <a:defRPr sz="3400"/>
            </a:lvl3pPr>
            <a:lvl4pPr>
              <a:defRPr sz="2800"/>
            </a:lvl4pPr>
            <a:lvl5pPr>
              <a:defRPr sz="2800"/>
            </a:lvl5pPr>
            <a:lvl6pPr>
              <a:defRPr sz="2800"/>
            </a:lvl6pPr>
            <a:lvl7pPr>
              <a:defRPr sz="2800"/>
            </a:lvl7pPr>
            <a:lvl8pPr>
              <a:defRPr sz="2800"/>
            </a:lvl8pPr>
            <a:lvl9pPr>
              <a:defRPr sz="2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40081" y="2009141"/>
            <a:ext cx="4211638" cy="6567488"/>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FB9CF6CE-E480-4934-A457-CB5A6F0B23FC}" type="datetime1">
              <a:rPr lang="zh-CN" altLang="en-US" smtClean="0"/>
              <a:t>2018/10/9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509203" y="6720840"/>
            <a:ext cx="7680960" cy="793433"/>
          </a:xfrm>
        </p:spPr>
        <p:txBody>
          <a:bodyPr anchor="b"/>
          <a:lstStyle>
            <a:lvl1pPr algn="l">
              <a:defRPr sz="2800" b="1"/>
            </a:lvl1pPr>
          </a:lstStyle>
          <a:p>
            <a:r>
              <a:rPr lang="zh-CN" altLang="en-US"/>
              <a:t>单击此处编辑母版标题样式</a:t>
            </a:r>
          </a:p>
        </p:txBody>
      </p:sp>
      <p:sp>
        <p:nvSpPr>
          <p:cNvPr id="3" name="图片占位符 2"/>
          <p:cNvSpPr>
            <a:spLocks noGrp="1"/>
          </p:cNvSpPr>
          <p:nvPr>
            <p:ph type="pic" idx="1"/>
          </p:nvPr>
        </p:nvSpPr>
        <p:spPr>
          <a:xfrm>
            <a:off x="2509203" y="857885"/>
            <a:ext cx="7680960" cy="5760720"/>
          </a:xfrm>
        </p:spPr>
        <p:txBody>
          <a:bodyPr/>
          <a:lstStyle>
            <a:lvl1pPr marL="0" indent="0">
              <a:buNone/>
              <a:defRPr sz="4500"/>
            </a:lvl1pPr>
            <a:lvl2pPr marL="640080" indent="0">
              <a:buNone/>
              <a:defRPr sz="3900"/>
            </a:lvl2pPr>
            <a:lvl3pPr marL="1280160" indent="0">
              <a:buNone/>
              <a:defRPr sz="3400"/>
            </a:lvl3pPr>
            <a:lvl4pPr marL="1920240" indent="0">
              <a:buNone/>
              <a:defRPr sz="2800"/>
            </a:lvl4pPr>
            <a:lvl5pPr marL="2560320" indent="0">
              <a:buNone/>
              <a:defRPr sz="2800"/>
            </a:lvl5pPr>
            <a:lvl6pPr marL="3200400" indent="0">
              <a:buNone/>
              <a:defRPr sz="2800"/>
            </a:lvl6pPr>
            <a:lvl7pPr marL="3840480" indent="0">
              <a:buNone/>
              <a:defRPr sz="2800"/>
            </a:lvl7pPr>
            <a:lvl8pPr marL="4480560" indent="0">
              <a:buNone/>
              <a:defRPr sz="2800"/>
            </a:lvl8pPr>
            <a:lvl9pPr marL="5120640" indent="0">
              <a:buNone/>
              <a:defRPr sz="2800"/>
            </a:lvl9pPr>
          </a:lstStyle>
          <a:p>
            <a:endParaRPr lang="zh-CN" altLang="en-US"/>
          </a:p>
        </p:txBody>
      </p:sp>
      <p:sp>
        <p:nvSpPr>
          <p:cNvPr id="4" name="文本占位符 3"/>
          <p:cNvSpPr>
            <a:spLocks noGrp="1"/>
          </p:cNvSpPr>
          <p:nvPr>
            <p:ph type="body" sz="half" idx="2"/>
          </p:nvPr>
        </p:nvSpPr>
        <p:spPr>
          <a:xfrm>
            <a:off x="2509203" y="7514273"/>
            <a:ext cx="7680960" cy="1126807"/>
          </a:xfrm>
        </p:spPr>
        <p:txBody>
          <a:bodyPr/>
          <a:lstStyle>
            <a:lvl1pPr marL="0" indent="0">
              <a:buNone/>
              <a:defRPr sz="2000"/>
            </a:lvl1pPr>
            <a:lvl2pPr marL="640080" indent="0">
              <a:buNone/>
              <a:defRPr sz="1700"/>
            </a:lvl2pPr>
            <a:lvl3pPr marL="1280160" indent="0">
              <a:buNone/>
              <a:defRPr sz="1400"/>
            </a:lvl3pPr>
            <a:lvl4pPr marL="1920240" indent="0">
              <a:buNone/>
              <a:defRPr sz="1300"/>
            </a:lvl4pPr>
            <a:lvl5pPr marL="2560320" indent="0">
              <a:buNone/>
              <a:defRPr sz="1300"/>
            </a:lvl5pPr>
            <a:lvl6pPr marL="3200400" indent="0">
              <a:buNone/>
              <a:defRPr sz="1300"/>
            </a:lvl6pPr>
            <a:lvl7pPr marL="3840480" indent="0">
              <a:buNone/>
              <a:defRPr sz="1300"/>
            </a:lvl7pPr>
            <a:lvl8pPr marL="4480560" indent="0">
              <a:buNone/>
              <a:defRPr sz="1300"/>
            </a:lvl8pPr>
            <a:lvl9pPr marL="5120640" indent="0">
              <a:buNone/>
              <a:defRPr sz="13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67F09B1-58AC-41C8-A09E-20C0EC4E6B75}" type="datetime1">
              <a:rPr lang="zh-CN" altLang="en-US" smtClean="0"/>
              <a:t>2018/10/9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40080" y="384493"/>
            <a:ext cx="11521440" cy="1600200"/>
          </a:xfrm>
          <a:prstGeom prst="rect">
            <a:avLst/>
          </a:prstGeom>
        </p:spPr>
        <p:txBody>
          <a:bodyPr vert="horz" lIns="128016" tIns="64008" rIns="128016" bIns="64008" rtlCol="0" anchor="ctr">
            <a:normAutofit/>
          </a:bodyPr>
          <a:lstStyle/>
          <a:p>
            <a:r>
              <a:rPr lang="zh-CN" altLang="en-US"/>
              <a:t>单击此处编辑母版标题样式</a:t>
            </a:r>
          </a:p>
        </p:txBody>
      </p:sp>
      <p:sp>
        <p:nvSpPr>
          <p:cNvPr id="3" name="文本占位符 2"/>
          <p:cNvSpPr>
            <a:spLocks noGrp="1"/>
          </p:cNvSpPr>
          <p:nvPr>
            <p:ph type="body" idx="1"/>
          </p:nvPr>
        </p:nvSpPr>
        <p:spPr>
          <a:xfrm>
            <a:off x="640080" y="2240281"/>
            <a:ext cx="11521440" cy="6336348"/>
          </a:xfrm>
          <a:prstGeom prst="rect">
            <a:avLst/>
          </a:prstGeom>
        </p:spPr>
        <p:txBody>
          <a:bodyPr vert="horz" lIns="128016" tIns="64008" rIns="128016" bIns="6400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40080" y="8898891"/>
            <a:ext cx="2987040" cy="511175"/>
          </a:xfrm>
          <a:prstGeom prst="rect">
            <a:avLst/>
          </a:prstGeom>
        </p:spPr>
        <p:txBody>
          <a:bodyPr vert="horz" lIns="128016" tIns="64008" rIns="128016" bIns="64008" rtlCol="0" anchor="ctr"/>
          <a:lstStyle>
            <a:lvl1pPr algn="l">
              <a:defRPr sz="1700">
                <a:solidFill>
                  <a:schemeClr val="tx1">
                    <a:tint val="75000"/>
                  </a:schemeClr>
                </a:solidFill>
              </a:defRPr>
            </a:lvl1pPr>
          </a:lstStyle>
          <a:p>
            <a:fld id="{E9FFCC12-0886-43DC-A74F-8BA47D28E1BD}" type="datetime1">
              <a:rPr lang="zh-CN" altLang="en-US" smtClean="0"/>
              <a:t>2018/10/9</a:t>
            </a:fld>
            <a:endParaRPr lang="zh-CN" altLang="en-US"/>
          </a:p>
        </p:txBody>
      </p:sp>
      <p:sp>
        <p:nvSpPr>
          <p:cNvPr id="5" name="页脚占位符 4"/>
          <p:cNvSpPr>
            <a:spLocks noGrp="1"/>
          </p:cNvSpPr>
          <p:nvPr>
            <p:ph type="ftr" sz="quarter" idx="3"/>
          </p:nvPr>
        </p:nvSpPr>
        <p:spPr>
          <a:xfrm>
            <a:off x="4373880" y="8898891"/>
            <a:ext cx="4053840" cy="511175"/>
          </a:xfrm>
          <a:prstGeom prst="rect">
            <a:avLst/>
          </a:prstGeom>
        </p:spPr>
        <p:txBody>
          <a:bodyPr vert="horz" lIns="128016" tIns="64008" rIns="128016" bIns="64008" rtlCol="0" anchor="ctr"/>
          <a:lstStyle>
            <a:lvl1pPr algn="ctr">
              <a:defRPr sz="17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174480" y="8898891"/>
            <a:ext cx="2987040" cy="511175"/>
          </a:xfrm>
          <a:prstGeom prst="rect">
            <a:avLst/>
          </a:prstGeom>
        </p:spPr>
        <p:txBody>
          <a:bodyPr vert="horz" lIns="128016" tIns="64008" rIns="128016" bIns="64008" rtlCol="0" anchor="ctr"/>
          <a:lstStyle>
            <a:lvl1pPr algn="r">
              <a:defRPr sz="1700">
                <a:solidFill>
                  <a:schemeClr val="tx1">
                    <a:tint val="75000"/>
                  </a:schemeClr>
                </a:solidFill>
              </a:defRPr>
            </a:lvl1pPr>
          </a:lstStyle>
          <a:p>
            <a:fld id="{0C913308-F349-4B6D-A68A-DD1791B4A57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1280160" rtl="0" eaLnBrk="1" latinLnBrk="0" hangingPunct="1">
        <a:spcBef>
          <a:spcPct val="0"/>
        </a:spcBef>
        <a:buNone/>
        <a:defRPr sz="6200" kern="1200">
          <a:solidFill>
            <a:schemeClr val="tx1"/>
          </a:solidFill>
          <a:latin typeface="+mj-lt"/>
          <a:ea typeface="+mj-ea"/>
          <a:cs typeface="+mj-cs"/>
        </a:defRPr>
      </a:lvl1pPr>
    </p:titleStyle>
    <p:bodyStyle>
      <a:lvl1pPr marL="480060" indent="-480060" algn="l" defTabSz="1280160" rtl="0" eaLnBrk="1" latinLnBrk="0" hangingPunct="1">
        <a:spcBef>
          <a:spcPct val="20000"/>
        </a:spcBef>
        <a:buFont typeface="Arial" pitchFamily="34" charset="0"/>
        <a:buChar char="•"/>
        <a:defRPr sz="4500" kern="1200">
          <a:solidFill>
            <a:schemeClr val="tx1"/>
          </a:solidFill>
          <a:latin typeface="+mn-lt"/>
          <a:ea typeface="+mn-ea"/>
          <a:cs typeface="+mn-cs"/>
        </a:defRPr>
      </a:lvl1pPr>
      <a:lvl2pPr marL="1040130" indent="-400050" algn="l" defTabSz="1280160" rtl="0" eaLnBrk="1" latinLnBrk="0" hangingPunct="1">
        <a:spcBef>
          <a:spcPct val="20000"/>
        </a:spcBef>
        <a:buFont typeface="Arial" pitchFamily="34" charset="0"/>
        <a:buChar char="–"/>
        <a:defRPr sz="3900" kern="1200">
          <a:solidFill>
            <a:schemeClr val="tx1"/>
          </a:solidFill>
          <a:latin typeface="+mn-lt"/>
          <a:ea typeface="+mn-ea"/>
          <a:cs typeface="+mn-cs"/>
        </a:defRPr>
      </a:lvl2pPr>
      <a:lvl3pPr marL="1600200" indent="-320040" algn="l" defTabSz="128016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40280" indent="-320040" algn="l" defTabSz="128016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880360" indent="-320040" algn="l" defTabSz="128016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20440" indent="-320040" algn="l" defTabSz="128016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60520" indent="-320040" algn="l" defTabSz="128016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00600" indent="-320040" algn="l" defTabSz="128016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40680" indent="-320040" algn="l" defTabSz="128016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zh-CN"/>
      </a:defPPr>
      <a:lvl1pPr marL="0" algn="l" defTabSz="1280160" rtl="0" eaLnBrk="1" latinLnBrk="0" hangingPunct="1">
        <a:defRPr sz="2500" kern="1200">
          <a:solidFill>
            <a:schemeClr val="tx1"/>
          </a:solidFill>
          <a:latin typeface="+mn-lt"/>
          <a:ea typeface="+mn-ea"/>
          <a:cs typeface="+mn-cs"/>
        </a:defRPr>
      </a:lvl1pPr>
      <a:lvl2pPr marL="640080" algn="l" defTabSz="1280160" rtl="0" eaLnBrk="1" latinLnBrk="0" hangingPunct="1">
        <a:defRPr sz="2500" kern="1200">
          <a:solidFill>
            <a:schemeClr val="tx1"/>
          </a:solidFill>
          <a:latin typeface="+mn-lt"/>
          <a:ea typeface="+mn-ea"/>
          <a:cs typeface="+mn-cs"/>
        </a:defRPr>
      </a:lvl2pPr>
      <a:lvl3pPr marL="1280160" algn="l" defTabSz="1280160" rtl="0" eaLnBrk="1" latinLnBrk="0" hangingPunct="1">
        <a:defRPr sz="2500" kern="1200">
          <a:solidFill>
            <a:schemeClr val="tx1"/>
          </a:solidFill>
          <a:latin typeface="+mn-lt"/>
          <a:ea typeface="+mn-ea"/>
          <a:cs typeface="+mn-cs"/>
        </a:defRPr>
      </a:lvl3pPr>
      <a:lvl4pPr marL="1920240" algn="l" defTabSz="1280160" rtl="0" eaLnBrk="1" latinLnBrk="0" hangingPunct="1">
        <a:defRPr sz="2500" kern="1200">
          <a:solidFill>
            <a:schemeClr val="tx1"/>
          </a:solidFill>
          <a:latin typeface="+mn-lt"/>
          <a:ea typeface="+mn-ea"/>
          <a:cs typeface="+mn-cs"/>
        </a:defRPr>
      </a:lvl4pPr>
      <a:lvl5pPr marL="2560320" algn="l" defTabSz="1280160" rtl="0" eaLnBrk="1" latinLnBrk="0" hangingPunct="1">
        <a:defRPr sz="2500" kern="1200">
          <a:solidFill>
            <a:schemeClr val="tx1"/>
          </a:solidFill>
          <a:latin typeface="+mn-lt"/>
          <a:ea typeface="+mn-ea"/>
          <a:cs typeface="+mn-cs"/>
        </a:defRPr>
      </a:lvl5pPr>
      <a:lvl6pPr marL="3200400" algn="l" defTabSz="1280160" rtl="0" eaLnBrk="1" latinLnBrk="0" hangingPunct="1">
        <a:defRPr sz="2500" kern="1200">
          <a:solidFill>
            <a:schemeClr val="tx1"/>
          </a:solidFill>
          <a:latin typeface="+mn-lt"/>
          <a:ea typeface="+mn-ea"/>
          <a:cs typeface="+mn-cs"/>
        </a:defRPr>
      </a:lvl6pPr>
      <a:lvl7pPr marL="3840480" algn="l" defTabSz="1280160" rtl="0" eaLnBrk="1" latinLnBrk="0" hangingPunct="1">
        <a:defRPr sz="2500" kern="1200">
          <a:solidFill>
            <a:schemeClr val="tx1"/>
          </a:solidFill>
          <a:latin typeface="+mn-lt"/>
          <a:ea typeface="+mn-ea"/>
          <a:cs typeface="+mn-cs"/>
        </a:defRPr>
      </a:lvl7pPr>
      <a:lvl8pPr marL="4480560" algn="l" defTabSz="1280160" rtl="0" eaLnBrk="1" latinLnBrk="0" hangingPunct="1">
        <a:defRPr sz="2500" kern="1200">
          <a:solidFill>
            <a:schemeClr val="tx1"/>
          </a:solidFill>
          <a:latin typeface="+mn-lt"/>
          <a:ea typeface="+mn-ea"/>
          <a:cs typeface="+mn-cs"/>
        </a:defRPr>
      </a:lvl8pPr>
      <a:lvl9pPr marL="5120640" algn="l" defTabSz="1280160"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23.jpe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29.jpeg"/><Relationship Id="rId4" Type="http://schemas.openxmlformats.org/officeDocument/2006/relationships/image" Target="../media/image32.jpe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34.jpeg"/><Relationship Id="rId5" Type="http://schemas.microsoft.com/office/2007/relationships/hdphoto" Target="../media/hdphoto4.wdp"/><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5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9.jpeg"/></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29.jpeg"/></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71.jpeg"/><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2.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73.jpeg"/><Relationship Id="rId4" Type="http://schemas.openxmlformats.org/officeDocument/2006/relationships/image" Target="../media/image29.jpeg"/></Relationships>
</file>

<file path=ppt/slides/_rels/slide6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75.jpeg"/><Relationship Id="rId4" Type="http://schemas.openxmlformats.org/officeDocument/2006/relationships/image" Target="../media/image29.jpeg"/></Relationships>
</file>

<file path=ppt/slides/_rels/slide62.xml.rels><?xml version="1.0" encoding="UTF-8" standalone="yes"?>
<Relationships xmlns="http://schemas.openxmlformats.org/package/2006/relationships"><Relationship Id="rId8" Type="http://schemas.openxmlformats.org/officeDocument/2006/relationships/image" Target="../media/image81.jpg"/><Relationship Id="rId3" Type="http://schemas.openxmlformats.org/officeDocument/2006/relationships/image" Target="../media/image77.png"/><Relationship Id="rId7" Type="http://schemas.microsoft.com/office/2007/relationships/hdphoto" Target="../media/hdphoto5.wdp"/><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g"/><Relationship Id="rId4" Type="http://schemas.openxmlformats.org/officeDocument/2006/relationships/image" Target="../media/image78.jpg"/></Relationships>
</file>

<file path=ppt/slides/_rels/slide6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83.jpeg"/><Relationship Id="rId4" Type="http://schemas.openxmlformats.org/officeDocument/2006/relationships/image" Target="../media/image82.jpeg"/></Relationships>
</file>

<file path=ppt/slides/_rels/slide6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29.jpeg"/></Relationships>
</file>

<file path=ppt/slides/_rels/slide6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86.png"/></Relationships>
</file>

<file path=ppt/slides/_rels/slide6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3.xml"/><Relationship Id="rId4" Type="http://schemas.microsoft.com/office/2007/relationships/hdphoto" Target="../media/hdphoto2.wdp"/></Relationships>
</file>

<file path=ppt/slides/_rels/slide7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jpg"/><Relationship Id="rId4" Type="http://schemas.openxmlformats.org/officeDocument/2006/relationships/image" Target="../media/image93.jpg"/></Relationships>
</file>

<file path=ppt/slides/_rels/slide71.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g"/><Relationship Id="rId1" Type="http://schemas.openxmlformats.org/officeDocument/2006/relationships/slideLayout" Target="../slideLayouts/slideLayout2.xml"/><Relationship Id="rId5" Type="http://schemas.openxmlformats.org/officeDocument/2006/relationships/image" Target="../media/image100.jpg"/><Relationship Id="rId4" Type="http://schemas.openxmlformats.org/officeDocument/2006/relationships/image" Target="../media/image99.jpg"/></Relationships>
</file>

<file path=ppt/slides/_rels/slide7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g"/><Relationship Id="rId1" Type="http://schemas.openxmlformats.org/officeDocument/2006/relationships/slideLayout" Target="../slideLayouts/slideLayout2.xml"/><Relationship Id="rId4" Type="http://schemas.openxmlformats.org/officeDocument/2006/relationships/image" Target="../media/image104.jpg"/></Relationships>
</file>

<file path=ppt/slides/_rels/slide75.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png"/></Relationships>
</file>

<file path=ppt/slides/_rels/slide7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79.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80.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a:spLocks noGrp="1"/>
          </p:cNvSpPr>
          <p:nvPr>
            <p:ph type="ctrTitle"/>
          </p:nvPr>
        </p:nvSpPr>
        <p:spPr>
          <a:xfrm>
            <a:off x="4312568" y="3147218"/>
            <a:ext cx="8352928" cy="1929408"/>
          </a:xfrm>
        </p:spPr>
        <p:txBody>
          <a:bodyPr>
            <a:normAutofit fontScale="90000"/>
          </a:bodyPr>
          <a:lstStyle/>
          <a:p>
            <a:pPr>
              <a:lnSpc>
                <a:spcPct val="150000"/>
              </a:lnSpc>
            </a:pPr>
            <a:r>
              <a:rPr lang="zh-CN" altLang="en-US" sz="4900">
                <a:solidFill>
                  <a:srgbClr val="92D050"/>
                </a:solidFill>
                <a:latin typeface="叶根友毛笔行书" pitchFamily="2" charset="-122"/>
                <a:ea typeface="叶根友毛笔行书" pitchFamily="2" charset="-122"/>
              </a:rPr>
              <a:t>甘肃</a:t>
            </a:r>
            <a:r>
              <a:rPr lang="en-US" altLang="zh-CN" sz="4900">
                <a:solidFill>
                  <a:srgbClr val="92D050"/>
                </a:solidFill>
                <a:latin typeface="叶根友毛笔行书" pitchFamily="2" charset="-122"/>
                <a:ea typeface="叶根友毛笔行书" pitchFamily="2" charset="-122"/>
              </a:rPr>
              <a:t>·</a:t>
            </a:r>
            <a:r>
              <a:rPr lang="zh-CN" altLang="en-US" sz="4900">
                <a:solidFill>
                  <a:srgbClr val="92D050"/>
                </a:solidFill>
                <a:latin typeface="叶根友毛笔行书" pitchFamily="2" charset="-122"/>
                <a:ea typeface="叶根友毛笔行书" pitchFamily="2" charset="-122"/>
              </a:rPr>
              <a:t>合水</a:t>
            </a:r>
            <a:br>
              <a:rPr lang="en-US" altLang="zh-CN">
                <a:latin typeface="叶根友毛笔行书" pitchFamily="2" charset="-122"/>
                <a:ea typeface="叶根友毛笔行书" pitchFamily="2" charset="-122"/>
              </a:rPr>
            </a:br>
            <a:r>
              <a:rPr lang="zh-CN" altLang="en-US" sz="3600">
                <a:solidFill>
                  <a:srgbClr val="7030A0"/>
                </a:solidFill>
                <a:latin typeface="叶根友毛笔行书" pitchFamily="2" charset="-122"/>
                <a:ea typeface="叶根友毛笔行书" pitchFamily="2" charset="-122"/>
              </a:rPr>
              <a:t>子午岭国家森林公园太白川片区曹家寺景点</a:t>
            </a:r>
            <a:br>
              <a:rPr lang="en-US" altLang="zh-CN" sz="3600">
                <a:solidFill>
                  <a:srgbClr val="7030A0"/>
                </a:solidFill>
                <a:latin typeface="叶根友毛笔行书" pitchFamily="2" charset="-122"/>
                <a:ea typeface="叶根友毛笔行书" pitchFamily="2" charset="-122"/>
              </a:rPr>
            </a:br>
            <a:r>
              <a:rPr lang="zh-CN" altLang="en-US" sz="3600">
                <a:solidFill>
                  <a:srgbClr val="7030A0"/>
                </a:solidFill>
                <a:latin typeface="叶根友毛笔行书" pitchFamily="2" charset="-122"/>
                <a:ea typeface="叶根友毛笔行书" pitchFamily="2" charset="-122"/>
              </a:rPr>
              <a:t>修建性详细规划方案</a:t>
            </a:r>
          </a:p>
        </p:txBody>
      </p:sp>
      <p:sp>
        <p:nvSpPr>
          <p:cNvPr id="8" name="副标题 2"/>
          <p:cNvSpPr>
            <a:spLocks noGrp="1"/>
          </p:cNvSpPr>
          <p:nvPr>
            <p:ph type="subTitle" idx="1"/>
          </p:nvPr>
        </p:nvSpPr>
        <p:spPr>
          <a:xfrm>
            <a:off x="4504958" y="6876826"/>
            <a:ext cx="7813165" cy="1368152"/>
          </a:xfrm>
        </p:spPr>
        <p:txBody>
          <a:bodyPr>
            <a:normAutofit/>
          </a:bodyPr>
          <a:lstStyle/>
          <a:p>
            <a:pPr>
              <a:lnSpc>
                <a:spcPct val="150000"/>
              </a:lnSpc>
            </a:pPr>
            <a:r>
              <a:rPr lang="zh-CN" altLang="en-US" sz="2400">
                <a:latin typeface="方正细黑一简体" pitchFamily="2" charset="-122"/>
                <a:ea typeface="方正细黑一简体" pitchFamily="2" charset="-122"/>
              </a:rPr>
              <a:t>中外建华诚城市建筑规划设计有限公司</a:t>
            </a:r>
            <a:endParaRPr lang="en-US" altLang="zh-CN" sz="2400">
              <a:latin typeface="方正细黑一简体" pitchFamily="2" charset="-122"/>
              <a:ea typeface="方正细黑一简体" pitchFamily="2" charset="-122"/>
            </a:endParaRPr>
          </a:p>
          <a:p>
            <a:pPr>
              <a:lnSpc>
                <a:spcPct val="150000"/>
              </a:lnSpc>
            </a:pPr>
            <a:r>
              <a:rPr lang="en-US" altLang="zh-CN" sz="2400">
                <a:latin typeface="方正细黑一简体" pitchFamily="2" charset="-122"/>
                <a:ea typeface="方正细黑一简体" pitchFamily="2" charset="-122"/>
              </a:rPr>
              <a:t>2018</a:t>
            </a:r>
            <a:r>
              <a:rPr lang="zh-CN" altLang="en-US" sz="2400">
                <a:latin typeface="方正细黑一简体" pitchFamily="2" charset="-122"/>
                <a:ea typeface="方正细黑一简体" pitchFamily="2" charset="-122"/>
              </a:rPr>
              <a:t>年</a:t>
            </a:r>
            <a:r>
              <a:rPr lang="en-US" altLang="zh-CN" sz="2400">
                <a:latin typeface="方正细黑一简体" pitchFamily="2" charset="-122"/>
                <a:ea typeface="方正细黑一简体" pitchFamily="2" charset="-122"/>
              </a:rPr>
              <a:t>4</a:t>
            </a:r>
            <a:r>
              <a:rPr lang="zh-CN" altLang="en-US" sz="2400">
                <a:latin typeface="方正细黑一简体" pitchFamily="2" charset="-122"/>
                <a:ea typeface="方正细黑一简体" pitchFamily="2" charset="-122"/>
              </a:rPr>
              <a:t>月</a:t>
            </a:r>
          </a:p>
        </p:txBody>
      </p:sp>
      <p:pic>
        <p:nvPicPr>
          <p:cNvPr id="9" name="图片 8"/>
          <p:cNvPicPr>
            <a:picLocks noChangeAspect="1"/>
          </p:cNvPicPr>
          <p:nvPr/>
        </p:nvPicPr>
        <p:blipFill rotWithShape="1">
          <a:blip r:embed="rId2">
            <a:extLst>
              <a:ext uri="{28A0092B-C50C-407E-A947-70E740481C1C}">
                <a14:useLocalDpi xmlns:a14="http://schemas.microsoft.com/office/drawing/2010/main" val="0"/>
              </a:ext>
            </a:extLst>
          </a:blip>
          <a:srcRect l="28190" r="30731" b="2894"/>
          <a:stretch/>
        </p:blipFill>
        <p:spPr>
          <a:xfrm>
            <a:off x="0" y="-23936"/>
            <a:ext cx="4223657" cy="9623493"/>
          </a:xfrm>
          <a:prstGeom prst="rect">
            <a:avLst/>
          </a:prstGeom>
        </p:spPr>
      </p:pic>
    </p:spTree>
    <p:extLst>
      <p:ext uri="{BB962C8B-B14F-4D97-AF65-F5344CB8AC3E}">
        <p14:creationId xmlns:p14="http://schemas.microsoft.com/office/powerpoint/2010/main" val="357371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792511" y="756146"/>
            <a:ext cx="2079898" cy="588070"/>
          </a:xfrm>
        </p:spPr>
        <p:txBody>
          <a:bodyPr>
            <a:normAutofit/>
          </a:bodyPr>
          <a:lstStyle/>
          <a:p>
            <a:pPr algn="l"/>
            <a:r>
              <a:rPr lang="zh-CN" altLang="en-US" sz="2400">
                <a:solidFill>
                  <a:srgbClr val="92D050"/>
                </a:solidFill>
                <a:latin typeface="叶根友毛笔行书" pitchFamily="2" charset="-122"/>
                <a:ea typeface="叶根友毛笔行书" pitchFamily="2" charset="-122"/>
              </a:rPr>
              <a:t>项目现状</a:t>
            </a:r>
          </a:p>
        </p:txBody>
      </p:sp>
      <p:sp>
        <p:nvSpPr>
          <p:cNvPr id="7" name="PA_文本框 8"/>
          <p:cNvSpPr txBox="1"/>
          <p:nvPr>
            <p:custDataLst>
              <p:tags r:id="rId1"/>
            </p:custDataLst>
          </p:nvPr>
        </p:nvSpPr>
        <p:spPr>
          <a:xfrm>
            <a:off x="6904856" y="480120"/>
            <a:ext cx="5760640" cy="276999"/>
          </a:xfrm>
          <a:prstGeom prst="rect">
            <a:avLst/>
          </a:prstGeom>
          <a:noFill/>
        </p:spPr>
        <p:txBody>
          <a:bodyPr wrap="square" rtlCol="0">
            <a:spAutoFit/>
          </a:bodyPr>
          <a:lstStyle/>
          <a:p>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  甘肃</a:t>
            </a:r>
            <a:r>
              <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a:t>
            </a:r>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合水子午岭国家森林公园太白川片区曹家寺景点修建性详细规划方案</a:t>
            </a:r>
            <a:endPar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endParaRPr>
          </a:p>
        </p:txBody>
      </p:sp>
      <p:grpSp>
        <p:nvGrpSpPr>
          <p:cNvPr id="2" name="组合 1"/>
          <p:cNvGrpSpPr/>
          <p:nvPr/>
        </p:nvGrpSpPr>
        <p:grpSpPr>
          <a:xfrm>
            <a:off x="6976864" y="734036"/>
            <a:ext cx="5184575" cy="60439"/>
            <a:chOff x="8034637" y="615628"/>
            <a:chExt cx="4022516" cy="42416"/>
          </a:xfrm>
        </p:grpSpPr>
        <p:cxnSp>
          <p:nvCxnSpPr>
            <p:cNvPr id="9" name="直接连接符 8"/>
            <p:cNvCxnSpPr/>
            <p:nvPr/>
          </p:nvCxnSpPr>
          <p:spPr>
            <a:xfrm>
              <a:off x="8034637" y="615628"/>
              <a:ext cx="402251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8034637" y="658044"/>
              <a:ext cx="4022516"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155" y="5011871"/>
            <a:ext cx="11310257" cy="3605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矩形 10"/>
          <p:cNvSpPr/>
          <p:nvPr/>
        </p:nvSpPr>
        <p:spPr>
          <a:xfrm>
            <a:off x="851182" y="1272208"/>
            <a:ext cx="11310257" cy="3416320"/>
          </a:xfrm>
          <a:prstGeom prst="rect">
            <a:avLst/>
          </a:prstGeom>
        </p:spPr>
        <p:txBody>
          <a:bodyPr wrap="square">
            <a:spAutoFit/>
          </a:bodyPr>
          <a:lstStyle/>
          <a:p>
            <a:pPr>
              <a:lnSpc>
                <a:spcPct val="150000"/>
              </a:lnSpc>
            </a:pPr>
            <a:r>
              <a:rPr lang="zh-CN" altLang="en-US" sz="1800" b="1">
                <a:solidFill>
                  <a:schemeClr val="accent4"/>
                </a:solidFill>
                <a:latin typeface="华文细黑" panose="02010600040101010101" pitchFamily="2" charset="-122"/>
                <a:ea typeface="华文细黑" panose="02010600040101010101" pitchFamily="2" charset="-122"/>
              </a:rPr>
              <a:t>地形地貌</a:t>
            </a:r>
            <a:endParaRPr lang="en-US" altLang="zh-CN" sz="1800" b="1">
              <a:solidFill>
                <a:schemeClr val="accent4"/>
              </a:solidFill>
              <a:latin typeface="华文细黑" panose="02010600040101010101" pitchFamily="2" charset="-122"/>
              <a:ea typeface="华文细黑" panose="02010600040101010101" pitchFamily="2" charset="-122"/>
            </a:endParaRPr>
          </a:p>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基地地貌为山谷地貌。基地较为平缓，局部有微地形，基地内的项目多可采用借景的方式处理。</a:t>
            </a:r>
            <a:endParaRPr lang="en-US" altLang="zh-CN" sz="1800">
              <a:solidFill>
                <a:schemeClr val="tx1">
                  <a:lumMod val="50000"/>
                  <a:lumOff val="50000"/>
                </a:schemeClr>
              </a:solidFill>
              <a:latin typeface="华文细黑" panose="02010600040101010101" pitchFamily="2" charset="-122"/>
              <a:ea typeface="华文细黑" panose="02010600040101010101" pitchFamily="2" charset="-122"/>
            </a:endParaRPr>
          </a:p>
          <a:p>
            <a:pPr>
              <a:lnSpc>
                <a:spcPct val="150000"/>
              </a:lnSpc>
            </a:pPr>
            <a:r>
              <a:rPr lang="zh-CN" altLang="en-US" sz="1800" b="1">
                <a:solidFill>
                  <a:schemeClr val="accent4"/>
                </a:solidFill>
                <a:latin typeface="华文细黑" panose="02010600040101010101" pitchFamily="2" charset="-122"/>
                <a:ea typeface="华文细黑" panose="02010600040101010101" pitchFamily="2" charset="-122"/>
              </a:rPr>
              <a:t>现有道路</a:t>
            </a:r>
            <a:endParaRPr lang="en-US" altLang="zh-CN" sz="1800" b="1">
              <a:solidFill>
                <a:schemeClr val="accent4"/>
              </a:solidFill>
              <a:latin typeface="华文细黑" panose="02010600040101010101" pitchFamily="2" charset="-122"/>
              <a:ea typeface="华文细黑" panose="02010600040101010101" pitchFamily="2" charset="-122"/>
            </a:endParaRPr>
          </a:p>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基地内部因林业发展已经形成初步的道路系统，可以在现状的基础上进行道路的拓宽和修建。</a:t>
            </a:r>
            <a:endParaRPr lang="en-US" altLang="zh-CN" sz="1800">
              <a:solidFill>
                <a:schemeClr val="tx1">
                  <a:lumMod val="50000"/>
                  <a:lumOff val="50000"/>
                </a:schemeClr>
              </a:solidFill>
              <a:latin typeface="华文细黑" panose="02010600040101010101" pitchFamily="2" charset="-122"/>
              <a:ea typeface="华文细黑" panose="02010600040101010101" pitchFamily="2" charset="-122"/>
            </a:endParaRPr>
          </a:p>
          <a:p>
            <a:pPr>
              <a:lnSpc>
                <a:spcPct val="150000"/>
              </a:lnSpc>
            </a:pPr>
            <a:r>
              <a:rPr lang="zh-CN" altLang="en-US" sz="1800" b="1">
                <a:solidFill>
                  <a:schemeClr val="accent4"/>
                </a:solidFill>
                <a:latin typeface="华文细黑" panose="02010600040101010101" pitchFamily="2" charset="-122"/>
                <a:ea typeface="华文细黑" panose="02010600040101010101" pitchFamily="2" charset="-122"/>
              </a:rPr>
              <a:t>现有建筑</a:t>
            </a:r>
            <a:endParaRPr lang="en-US" altLang="zh-CN" sz="1800" b="1">
              <a:solidFill>
                <a:schemeClr val="accent4"/>
              </a:solidFill>
              <a:latin typeface="华文细黑" panose="02010600040101010101" pitchFamily="2" charset="-122"/>
              <a:ea typeface="华文细黑" panose="02010600040101010101" pitchFamily="2" charset="-122"/>
            </a:endParaRPr>
          </a:p>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主要为林场的厂部和零星民居。</a:t>
            </a:r>
            <a:endParaRPr lang="en-US" altLang="zh-CN" sz="1800">
              <a:solidFill>
                <a:schemeClr val="tx1">
                  <a:lumMod val="50000"/>
                  <a:lumOff val="50000"/>
                </a:schemeClr>
              </a:solidFill>
              <a:latin typeface="华文细黑" panose="02010600040101010101" pitchFamily="2" charset="-122"/>
              <a:ea typeface="华文细黑" panose="02010600040101010101" pitchFamily="2" charset="-122"/>
            </a:endParaRPr>
          </a:p>
          <a:p>
            <a:pPr>
              <a:lnSpc>
                <a:spcPct val="150000"/>
              </a:lnSpc>
            </a:pPr>
            <a:r>
              <a:rPr lang="zh-CN" altLang="en-US" sz="1800" b="1">
                <a:solidFill>
                  <a:schemeClr val="accent4"/>
                </a:solidFill>
                <a:latin typeface="华文细黑" panose="02010600040101010101" pitchFamily="2" charset="-122"/>
                <a:ea typeface="华文细黑" panose="02010600040101010101" pitchFamily="2" charset="-122"/>
              </a:rPr>
              <a:t>现有植被</a:t>
            </a:r>
            <a:endParaRPr lang="en-US" altLang="zh-CN" sz="1800" b="1">
              <a:solidFill>
                <a:schemeClr val="accent4"/>
              </a:solidFill>
              <a:latin typeface="华文细黑" panose="02010600040101010101" pitchFamily="2" charset="-122"/>
              <a:ea typeface="华文细黑" panose="02010600040101010101" pitchFamily="2" charset="-122"/>
            </a:endParaRPr>
          </a:p>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基地内植被丰富，有苗圃基地，基地内溪流穿境而过，水文条件较好。</a:t>
            </a:r>
          </a:p>
        </p:txBody>
      </p:sp>
      <p:sp>
        <p:nvSpPr>
          <p:cNvPr id="4" name="灯片编号占位符 3"/>
          <p:cNvSpPr>
            <a:spLocks noGrp="1"/>
          </p:cNvSpPr>
          <p:nvPr>
            <p:ph type="sldNum" sz="quarter" idx="12"/>
          </p:nvPr>
        </p:nvSpPr>
        <p:spPr/>
        <p:txBody>
          <a:bodyPr/>
          <a:lstStyle/>
          <a:p>
            <a:fld id="{0C913308-F349-4B6D-A68A-DD1791B4A57B}" type="slidenum">
              <a:rPr lang="zh-CN" altLang="en-US" smtClean="0"/>
              <a:t>10</a:t>
            </a:fld>
            <a:endParaRPr lang="zh-CN" altLang="en-US"/>
          </a:p>
        </p:txBody>
      </p:sp>
    </p:spTree>
    <p:extLst>
      <p:ext uri="{BB962C8B-B14F-4D97-AF65-F5344CB8AC3E}">
        <p14:creationId xmlns:p14="http://schemas.microsoft.com/office/powerpoint/2010/main" val="35385816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792510" y="756146"/>
            <a:ext cx="2727969" cy="588070"/>
          </a:xfrm>
        </p:spPr>
        <p:txBody>
          <a:bodyPr>
            <a:normAutofit/>
          </a:bodyPr>
          <a:lstStyle/>
          <a:p>
            <a:pPr algn="l"/>
            <a:r>
              <a:rPr lang="zh-CN" altLang="en-US" sz="2400">
                <a:solidFill>
                  <a:srgbClr val="92D050"/>
                </a:solidFill>
                <a:latin typeface="叶根友毛笔行书" pitchFamily="2" charset="-122"/>
                <a:ea typeface="叶根友毛笔行书" pitchFamily="2" charset="-122"/>
              </a:rPr>
              <a:t>土地利用现状</a:t>
            </a:r>
          </a:p>
        </p:txBody>
      </p:sp>
      <p:sp>
        <p:nvSpPr>
          <p:cNvPr id="7" name="PA_文本框 8"/>
          <p:cNvSpPr txBox="1"/>
          <p:nvPr>
            <p:custDataLst>
              <p:tags r:id="rId1"/>
            </p:custDataLst>
          </p:nvPr>
        </p:nvSpPr>
        <p:spPr>
          <a:xfrm>
            <a:off x="6904856" y="480120"/>
            <a:ext cx="5760640" cy="276999"/>
          </a:xfrm>
          <a:prstGeom prst="rect">
            <a:avLst/>
          </a:prstGeom>
          <a:noFill/>
        </p:spPr>
        <p:txBody>
          <a:bodyPr wrap="square" rtlCol="0">
            <a:spAutoFit/>
          </a:bodyPr>
          <a:lstStyle/>
          <a:p>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  甘肃</a:t>
            </a:r>
            <a:r>
              <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a:t>
            </a:r>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合水子午岭国家森林公园太白川片区曹家寺景点修建性详细规划方案</a:t>
            </a:r>
            <a:endPar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endParaRPr>
          </a:p>
        </p:txBody>
      </p:sp>
      <p:grpSp>
        <p:nvGrpSpPr>
          <p:cNvPr id="2" name="组合 1"/>
          <p:cNvGrpSpPr/>
          <p:nvPr/>
        </p:nvGrpSpPr>
        <p:grpSpPr>
          <a:xfrm>
            <a:off x="6976864" y="734036"/>
            <a:ext cx="5184575" cy="60439"/>
            <a:chOff x="8034637" y="615628"/>
            <a:chExt cx="4022516" cy="42416"/>
          </a:xfrm>
        </p:grpSpPr>
        <p:cxnSp>
          <p:nvCxnSpPr>
            <p:cNvPr id="9" name="直接连接符 8"/>
            <p:cNvCxnSpPr/>
            <p:nvPr/>
          </p:nvCxnSpPr>
          <p:spPr>
            <a:xfrm>
              <a:off x="8034637" y="615628"/>
              <a:ext cx="402251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8034637" y="658044"/>
              <a:ext cx="4022516"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2" name="矩形 11"/>
          <p:cNvSpPr/>
          <p:nvPr/>
        </p:nvSpPr>
        <p:spPr>
          <a:xfrm>
            <a:off x="851183" y="1272208"/>
            <a:ext cx="4433493" cy="5078313"/>
          </a:xfrm>
          <a:prstGeom prst="rect">
            <a:avLst/>
          </a:prstGeom>
        </p:spPr>
        <p:txBody>
          <a:bodyPr wrap="square">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项目规划面积为</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954.55</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亩，所用土地全部位于子午岭国家森林公园太白川片区内，一期建设范围面积为</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620.2</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亩，二期建设范围面积为</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334.35</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亩。占地范围涉及子午岭国家森林公园太白川片区 </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2 </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个功能区，分别为一般游憩区（占地</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927.27</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亩）、服务管理区（占地</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27.28</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亩），不涉及生态保育区和核心景观区。</a:t>
            </a:r>
          </a:p>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项目占子午岭国家森林公园总面积（</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37350 </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公顷）</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0.17%</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954.55</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亩均为永久占地。按地类分，占用林地 </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9.7134 </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公顷，非林地 </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31.6335 </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公顷。</a:t>
            </a:r>
          </a:p>
        </p:txBody>
      </p:sp>
      <p:sp>
        <p:nvSpPr>
          <p:cNvPr id="6" name="灯片编号占位符 5"/>
          <p:cNvSpPr>
            <a:spLocks noGrp="1"/>
          </p:cNvSpPr>
          <p:nvPr>
            <p:ph type="sldNum" sz="quarter" idx="12"/>
          </p:nvPr>
        </p:nvSpPr>
        <p:spPr/>
        <p:txBody>
          <a:bodyPr/>
          <a:lstStyle/>
          <a:p>
            <a:fld id="{0C913308-F349-4B6D-A68A-DD1791B4A57B}" type="slidenum">
              <a:rPr lang="zh-CN" altLang="en-US" smtClean="0"/>
              <a:t>11</a:t>
            </a:fld>
            <a:endParaRPr lang="zh-CN" altLang="en-US"/>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44086" y="1153743"/>
            <a:ext cx="6850484" cy="5074495"/>
          </a:xfrm>
          <a:prstGeom prst="rect">
            <a:avLst/>
          </a:prstGeom>
        </p:spPr>
      </p:pic>
      <p:sp>
        <p:nvSpPr>
          <p:cNvPr id="13" name="矩形 12"/>
          <p:cNvSpPr/>
          <p:nvPr/>
        </p:nvSpPr>
        <p:spPr>
          <a:xfrm>
            <a:off x="1360240" y="6663516"/>
            <a:ext cx="4392488" cy="335669"/>
          </a:xfrm>
          <a:prstGeom prst="rect">
            <a:avLst/>
          </a:prstGeom>
        </p:spPr>
        <p:txBody>
          <a:bodyPr wrap="square">
            <a:spAutoFit/>
          </a:bodyPr>
          <a:lstStyle/>
          <a:p>
            <a:pPr>
              <a:lnSpc>
                <a:spcPct val="150000"/>
              </a:lnSpc>
            </a:pPr>
            <a:r>
              <a:rPr lang="zh-CN" altLang="en-US" sz="1200">
                <a:solidFill>
                  <a:schemeClr val="bg1">
                    <a:lumMod val="50000"/>
                  </a:schemeClr>
                </a:solidFill>
                <a:latin typeface="华文细黑" panose="02010600040101010101" pitchFamily="2" charset="-122"/>
                <a:ea typeface="华文细黑" panose="02010600040101010101" pitchFamily="2" charset="-122"/>
              </a:rPr>
              <a:t>曹家寺景点项目（一期）使用子午岭国家森林公园土地一览表</a:t>
            </a:r>
          </a:p>
        </p:txBody>
      </p:sp>
      <p:graphicFrame>
        <p:nvGraphicFramePr>
          <p:cNvPr id="8" name="表格 7"/>
          <p:cNvGraphicFramePr>
            <a:graphicFrameLocks noGrp="1"/>
          </p:cNvGraphicFramePr>
          <p:nvPr>
            <p:extLst>
              <p:ext uri="{D42A27DB-BD31-4B8C-83A1-F6EECF244321}">
                <p14:modId xmlns:p14="http://schemas.microsoft.com/office/powerpoint/2010/main" val="1397462121"/>
              </p:ext>
            </p:extLst>
          </p:nvPr>
        </p:nvGraphicFramePr>
        <p:xfrm>
          <a:off x="925404" y="7248872"/>
          <a:ext cx="4904966" cy="1828800"/>
        </p:xfrm>
        <a:graphic>
          <a:graphicData uri="http://schemas.openxmlformats.org/drawingml/2006/table">
            <a:tbl>
              <a:tblPr firstRow="1" firstCol="1" bandRow="1">
                <a:tableStyleId>{5C22544A-7EE6-4342-B048-85BDC9FD1C3A}</a:tableStyleId>
              </a:tblPr>
              <a:tblGrid>
                <a:gridCol w="987538">
                  <a:extLst>
                    <a:ext uri="{9D8B030D-6E8A-4147-A177-3AD203B41FA5}">
                      <a16:colId xmlns:a16="http://schemas.microsoft.com/office/drawing/2014/main" val="20000"/>
                    </a:ext>
                  </a:extLst>
                </a:gridCol>
                <a:gridCol w="909403">
                  <a:extLst>
                    <a:ext uri="{9D8B030D-6E8A-4147-A177-3AD203B41FA5}">
                      <a16:colId xmlns:a16="http://schemas.microsoft.com/office/drawing/2014/main" val="20001"/>
                    </a:ext>
                  </a:extLst>
                </a:gridCol>
                <a:gridCol w="979357">
                  <a:extLst>
                    <a:ext uri="{9D8B030D-6E8A-4147-A177-3AD203B41FA5}">
                      <a16:colId xmlns:a16="http://schemas.microsoft.com/office/drawing/2014/main" val="20002"/>
                    </a:ext>
                  </a:extLst>
                </a:gridCol>
                <a:gridCol w="979357">
                  <a:extLst>
                    <a:ext uri="{9D8B030D-6E8A-4147-A177-3AD203B41FA5}">
                      <a16:colId xmlns:a16="http://schemas.microsoft.com/office/drawing/2014/main" val="20003"/>
                    </a:ext>
                  </a:extLst>
                </a:gridCol>
                <a:gridCol w="1049311">
                  <a:extLst>
                    <a:ext uri="{9D8B030D-6E8A-4147-A177-3AD203B41FA5}">
                      <a16:colId xmlns:a16="http://schemas.microsoft.com/office/drawing/2014/main" val="20004"/>
                    </a:ext>
                  </a:extLst>
                </a:gridCol>
              </a:tblGrid>
              <a:tr h="0">
                <a:tc>
                  <a:txBody>
                    <a:bodyPr/>
                    <a:lstStyle/>
                    <a:p>
                      <a:pPr algn="ctr">
                        <a:spcAft>
                          <a:spcPts val="0"/>
                        </a:spcAft>
                      </a:pPr>
                      <a:r>
                        <a:rPr lang="zh-CN" sz="1200" kern="100">
                          <a:solidFill>
                            <a:schemeClr val="bg1">
                              <a:lumMod val="50000"/>
                            </a:schemeClr>
                          </a:solidFill>
                          <a:effectLst/>
                          <a:latin typeface="华文细黑" panose="02010600040101010101" pitchFamily="2" charset="-122"/>
                          <a:ea typeface="华文细黑" panose="02010600040101010101" pitchFamily="2" charset="-122"/>
                        </a:rPr>
                        <a:t>统计单位</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spcAft>
                          <a:spcPts val="0"/>
                        </a:spcAft>
                      </a:pPr>
                      <a:r>
                        <a:rPr lang="zh-CN" sz="1200" kern="100">
                          <a:solidFill>
                            <a:schemeClr val="bg1">
                              <a:lumMod val="50000"/>
                            </a:schemeClr>
                          </a:solidFill>
                          <a:effectLst/>
                          <a:latin typeface="华文细黑" panose="02010600040101010101" pitchFamily="2" charset="-122"/>
                          <a:ea typeface="华文细黑" panose="02010600040101010101" pitchFamily="2" charset="-122"/>
                        </a:rPr>
                        <a:t>占地地类</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a:txBody>
                    <a:bodyPr/>
                    <a:lstStyle/>
                    <a:p>
                      <a:pPr algn="ctr">
                        <a:spcAft>
                          <a:spcPts val="0"/>
                        </a:spcAft>
                      </a:pPr>
                      <a:r>
                        <a:rPr lang="zh-CN" sz="1200" kern="100">
                          <a:solidFill>
                            <a:schemeClr val="bg1">
                              <a:lumMod val="50000"/>
                            </a:schemeClr>
                          </a:solidFill>
                          <a:effectLst/>
                          <a:latin typeface="华文细黑" panose="02010600040101010101" pitchFamily="2" charset="-122"/>
                          <a:ea typeface="华文细黑" panose="02010600040101010101" pitchFamily="2" charset="-122"/>
                        </a:rPr>
                        <a:t>面积</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200" kern="100">
                          <a:solidFill>
                            <a:schemeClr val="bg1">
                              <a:lumMod val="50000"/>
                            </a:schemeClr>
                          </a:solidFill>
                          <a:effectLst/>
                          <a:latin typeface="华文细黑" panose="02010600040101010101" pitchFamily="2" charset="-122"/>
                          <a:ea typeface="华文细黑" panose="02010600040101010101" pitchFamily="2" charset="-122"/>
                        </a:rPr>
                        <a:t>占比</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0">
                <a:tc rowSpan="8">
                  <a:txBody>
                    <a:bodyPr/>
                    <a:lstStyle/>
                    <a:p>
                      <a:pPr algn="ctr">
                        <a:spcAft>
                          <a:spcPts val="0"/>
                        </a:spcAft>
                      </a:pPr>
                      <a:r>
                        <a:rPr lang="zh-CN" sz="1200" kern="100">
                          <a:solidFill>
                            <a:schemeClr val="bg1">
                              <a:lumMod val="50000"/>
                            </a:schemeClr>
                          </a:solidFill>
                          <a:effectLst/>
                          <a:latin typeface="华文细黑" panose="02010600040101010101" pitchFamily="2" charset="-122"/>
                          <a:ea typeface="华文细黑" panose="02010600040101010101" pitchFamily="2" charset="-122"/>
                        </a:rPr>
                        <a:t>永久占地</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spcAft>
                          <a:spcPts val="0"/>
                        </a:spcAft>
                      </a:pPr>
                      <a:r>
                        <a:rPr lang="zh-CN" sz="1200" kern="100">
                          <a:solidFill>
                            <a:schemeClr val="bg1">
                              <a:lumMod val="50000"/>
                            </a:schemeClr>
                          </a:solidFill>
                          <a:effectLst/>
                          <a:latin typeface="华文细黑" panose="02010600040101010101" pitchFamily="2" charset="-122"/>
                          <a:ea typeface="华文细黑" panose="02010600040101010101" pitchFamily="2" charset="-122"/>
                        </a:rPr>
                        <a:t>总计</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a:txBody>
                    <a:bodyPr/>
                    <a:lstStyle/>
                    <a:p>
                      <a:pPr algn="ctr">
                        <a:spcAft>
                          <a:spcPts val="0"/>
                        </a:spcAft>
                      </a:pPr>
                      <a:r>
                        <a:rPr lang="en-US" sz="1200" kern="100">
                          <a:solidFill>
                            <a:schemeClr val="bg1">
                              <a:lumMod val="50000"/>
                            </a:schemeClr>
                          </a:solidFill>
                          <a:effectLst/>
                          <a:latin typeface="华文细黑" panose="02010600040101010101" pitchFamily="2" charset="-122"/>
                          <a:ea typeface="华文细黑" panose="02010600040101010101" pitchFamily="2" charset="-122"/>
                        </a:rPr>
                        <a:t>41.3469</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200" kern="100">
                          <a:solidFill>
                            <a:schemeClr val="bg1">
                              <a:lumMod val="50000"/>
                            </a:schemeClr>
                          </a:solidFill>
                          <a:effectLst/>
                          <a:latin typeface="华文细黑" panose="02010600040101010101" pitchFamily="2" charset="-122"/>
                          <a:ea typeface="华文细黑" panose="02010600040101010101" pitchFamily="2" charset="-122"/>
                        </a:rPr>
                        <a:t>100</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vMerge="1">
                  <a:txBody>
                    <a:bodyPr/>
                    <a:lstStyle/>
                    <a:p>
                      <a:endParaRPr lang="zh-CN" altLang="en-US"/>
                    </a:p>
                  </a:txBody>
                  <a:tcPr/>
                </a:tc>
                <a:tc rowSpan="3">
                  <a:txBody>
                    <a:bodyPr/>
                    <a:lstStyle/>
                    <a:p>
                      <a:pPr algn="ctr">
                        <a:spcAft>
                          <a:spcPts val="0"/>
                        </a:spcAft>
                      </a:pPr>
                      <a:r>
                        <a:rPr lang="zh-CN" sz="1200" kern="100">
                          <a:solidFill>
                            <a:schemeClr val="bg1">
                              <a:lumMod val="50000"/>
                            </a:schemeClr>
                          </a:solidFill>
                          <a:effectLst/>
                          <a:latin typeface="华文细黑" panose="02010600040101010101" pitchFamily="2" charset="-122"/>
                          <a:ea typeface="华文细黑" panose="02010600040101010101" pitchFamily="2" charset="-122"/>
                        </a:rPr>
                        <a:t>林地</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200" kern="100">
                          <a:solidFill>
                            <a:schemeClr val="bg1">
                              <a:lumMod val="50000"/>
                            </a:schemeClr>
                          </a:solidFill>
                          <a:effectLst/>
                          <a:latin typeface="华文细黑" panose="02010600040101010101" pitchFamily="2" charset="-122"/>
                          <a:ea typeface="华文细黑" panose="02010600040101010101" pitchFamily="2" charset="-122"/>
                        </a:rPr>
                        <a:t>小计</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200" kern="100">
                          <a:solidFill>
                            <a:schemeClr val="bg1">
                              <a:lumMod val="50000"/>
                            </a:schemeClr>
                          </a:solidFill>
                          <a:effectLst/>
                          <a:latin typeface="华文细黑" panose="02010600040101010101" pitchFamily="2" charset="-122"/>
                          <a:ea typeface="华文细黑" panose="02010600040101010101" pitchFamily="2" charset="-122"/>
                        </a:rPr>
                        <a:t>9.7134</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200" kern="100">
                          <a:solidFill>
                            <a:schemeClr val="bg1">
                              <a:lumMod val="50000"/>
                            </a:schemeClr>
                          </a:solidFill>
                          <a:effectLst/>
                          <a:latin typeface="华文细黑" panose="02010600040101010101" pitchFamily="2" charset="-122"/>
                          <a:ea typeface="华文细黑" panose="02010600040101010101" pitchFamily="2" charset="-122"/>
                        </a:rPr>
                        <a:t>23.49</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zh-CN" sz="1200" kern="100">
                          <a:solidFill>
                            <a:schemeClr val="bg1">
                              <a:lumMod val="50000"/>
                            </a:schemeClr>
                          </a:solidFill>
                          <a:effectLst/>
                          <a:latin typeface="华文细黑" panose="02010600040101010101" pitchFamily="2" charset="-122"/>
                          <a:ea typeface="华文细黑" panose="02010600040101010101" pitchFamily="2" charset="-122"/>
                        </a:rPr>
                        <a:t>苗圃地</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200" kern="100">
                          <a:solidFill>
                            <a:schemeClr val="bg1">
                              <a:lumMod val="50000"/>
                            </a:schemeClr>
                          </a:solidFill>
                          <a:effectLst/>
                          <a:latin typeface="华文细黑" panose="02010600040101010101" pitchFamily="2" charset="-122"/>
                          <a:ea typeface="华文细黑" panose="02010600040101010101" pitchFamily="2" charset="-122"/>
                        </a:rPr>
                        <a:t>6.5067</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200" kern="100">
                          <a:solidFill>
                            <a:schemeClr val="bg1">
                              <a:lumMod val="50000"/>
                            </a:schemeClr>
                          </a:solidFill>
                          <a:effectLst/>
                          <a:latin typeface="华文细黑" panose="02010600040101010101" pitchFamily="2" charset="-122"/>
                          <a:ea typeface="华文细黑" panose="02010600040101010101" pitchFamily="2" charset="-122"/>
                        </a:rPr>
                        <a:t>66.99</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zh-CN" sz="1200" kern="100">
                          <a:solidFill>
                            <a:schemeClr val="bg1">
                              <a:lumMod val="50000"/>
                            </a:schemeClr>
                          </a:solidFill>
                          <a:effectLst/>
                          <a:latin typeface="华文细黑" panose="02010600040101010101" pitchFamily="2" charset="-122"/>
                          <a:ea typeface="华文细黑" panose="02010600040101010101" pitchFamily="2" charset="-122"/>
                        </a:rPr>
                        <a:t>林业辅助生产用地</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200" kern="100">
                          <a:solidFill>
                            <a:schemeClr val="bg1">
                              <a:lumMod val="50000"/>
                            </a:schemeClr>
                          </a:solidFill>
                          <a:effectLst/>
                          <a:latin typeface="华文细黑" panose="02010600040101010101" pitchFamily="2" charset="-122"/>
                          <a:ea typeface="华文细黑" panose="02010600040101010101" pitchFamily="2" charset="-122"/>
                        </a:rPr>
                        <a:t>3.2067</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200" kern="100">
                          <a:solidFill>
                            <a:schemeClr val="bg1">
                              <a:lumMod val="50000"/>
                            </a:schemeClr>
                          </a:solidFill>
                          <a:effectLst/>
                          <a:latin typeface="华文细黑" panose="02010600040101010101" pitchFamily="2" charset="-122"/>
                          <a:ea typeface="华文细黑" panose="02010600040101010101" pitchFamily="2" charset="-122"/>
                        </a:rPr>
                        <a:t>33.01</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vMerge="1">
                  <a:txBody>
                    <a:bodyPr/>
                    <a:lstStyle/>
                    <a:p>
                      <a:endParaRPr lang="zh-CN" altLang="en-US"/>
                    </a:p>
                  </a:txBody>
                  <a:tcPr/>
                </a:tc>
                <a:tc rowSpan="4">
                  <a:txBody>
                    <a:bodyPr/>
                    <a:lstStyle/>
                    <a:p>
                      <a:pPr algn="ctr">
                        <a:spcAft>
                          <a:spcPts val="0"/>
                        </a:spcAft>
                      </a:pPr>
                      <a:r>
                        <a:rPr lang="zh-CN" sz="1200" kern="100">
                          <a:solidFill>
                            <a:schemeClr val="bg1">
                              <a:lumMod val="50000"/>
                            </a:schemeClr>
                          </a:solidFill>
                          <a:effectLst/>
                          <a:latin typeface="华文细黑" panose="02010600040101010101" pitchFamily="2" charset="-122"/>
                          <a:ea typeface="华文细黑" panose="02010600040101010101" pitchFamily="2" charset="-122"/>
                        </a:rPr>
                        <a:t>非林地</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200" kern="100">
                          <a:solidFill>
                            <a:schemeClr val="bg1">
                              <a:lumMod val="50000"/>
                            </a:schemeClr>
                          </a:solidFill>
                          <a:effectLst/>
                          <a:latin typeface="华文细黑" panose="02010600040101010101" pitchFamily="2" charset="-122"/>
                          <a:ea typeface="华文细黑" panose="02010600040101010101" pitchFamily="2" charset="-122"/>
                        </a:rPr>
                        <a:t>小计</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200" kern="100">
                          <a:solidFill>
                            <a:schemeClr val="bg1">
                              <a:lumMod val="50000"/>
                            </a:schemeClr>
                          </a:solidFill>
                          <a:effectLst/>
                          <a:latin typeface="华文细黑" panose="02010600040101010101" pitchFamily="2" charset="-122"/>
                          <a:ea typeface="华文细黑" panose="02010600040101010101" pitchFamily="2" charset="-122"/>
                        </a:rPr>
                        <a:t>31.6335</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200" kern="100">
                          <a:solidFill>
                            <a:schemeClr val="bg1">
                              <a:lumMod val="50000"/>
                            </a:schemeClr>
                          </a:solidFill>
                          <a:effectLst/>
                          <a:latin typeface="华文细黑" panose="02010600040101010101" pitchFamily="2" charset="-122"/>
                          <a:ea typeface="华文细黑" panose="02010600040101010101" pitchFamily="2" charset="-122"/>
                        </a:rPr>
                        <a:t>76.51</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0">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zh-CN" sz="1200" kern="100">
                          <a:solidFill>
                            <a:schemeClr val="bg1">
                              <a:lumMod val="50000"/>
                            </a:schemeClr>
                          </a:solidFill>
                          <a:effectLst/>
                          <a:latin typeface="华文细黑" panose="02010600040101010101" pitchFamily="2" charset="-122"/>
                          <a:ea typeface="华文细黑" panose="02010600040101010101" pitchFamily="2" charset="-122"/>
                        </a:rPr>
                        <a:t>耕地</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200" kern="100">
                          <a:solidFill>
                            <a:schemeClr val="bg1">
                              <a:lumMod val="50000"/>
                            </a:schemeClr>
                          </a:solidFill>
                          <a:effectLst/>
                          <a:latin typeface="华文细黑" panose="02010600040101010101" pitchFamily="2" charset="-122"/>
                          <a:ea typeface="华文细黑" panose="02010600040101010101" pitchFamily="2" charset="-122"/>
                        </a:rPr>
                        <a:t>22.9592</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200" kern="100">
                          <a:solidFill>
                            <a:schemeClr val="bg1">
                              <a:lumMod val="50000"/>
                            </a:schemeClr>
                          </a:solidFill>
                          <a:effectLst/>
                          <a:latin typeface="华文细黑" panose="02010600040101010101" pitchFamily="2" charset="-122"/>
                          <a:ea typeface="华文细黑" panose="02010600040101010101" pitchFamily="2" charset="-122"/>
                        </a:rPr>
                        <a:t>72.58</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0">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zh-CN" sz="1200" kern="100">
                          <a:solidFill>
                            <a:schemeClr val="bg1">
                              <a:lumMod val="50000"/>
                            </a:schemeClr>
                          </a:solidFill>
                          <a:effectLst/>
                          <a:latin typeface="华文细黑" panose="02010600040101010101" pitchFamily="2" charset="-122"/>
                          <a:ea typeface="华文细黑" panose="02010600040101010101" pitchFamily="2" charset="-122"/>
                        </a:rPr>
                        <a:t>水域</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200" kern="100">
                          <a:solidFill>
                            <a:schemeClr val="bg1">
                              <a:lumMod val="50000"/>
                            </a:schemeClr>
                          </a:solidFill>
                          <a:effectLst/>
                          <a:latin typeface="华文细黑" panose="02010600040101010101" pitchFamily="2" charset="-122"/>
                          <a:ea typeface="华文细黑" panose="02010600040101010101" pitchFamily="2" charset="-122"/>
                        </a:rPr>
                        <a:t>6.1593</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200" kern="100">
                          <a:solidFill>
                            <a:schemeClr val="bg1">
                              <a:lumMod val="50000"/>
                            </a:schemeClr>
                          </a:solidFill>
                          <a:effectLst/>
                          <a:latin typeface="华文细黑" panose="02010600040101010101" pitchFamily="2" charset="-122"/>
                          <a:ea typeface="华文细黑" panose="02010600040101010101" pitchFamily="2" charset="-122"/>
                        </a:rPr>
                        <a:t>19.47</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0">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zh-CN" sz="1200" kern="100">
                          <a:solidFill>
                            <a:schemeClr val="bg1">
                              <a:lumMod val="50000"/>
                            </a:schemeClr>
                          </a:solidFill>
                          <a:effectLst/>
                          <a:latin typeface="华文细黑" panose="02010600040101010101" pitchFamily="2" charset="-122"/>
                          <a:ea typeface="华文细黑" panose="02010600040101010101" pitchFamily="2" charset="-122"/>
                        </a:rPr>
                        <a:t>建设用地</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200" kern="100">
                          <a:solidFill>
                            <a:schemeClr val="bg1">
                              <a:lumMod val="50000"/>
                            </a:schemeClr>
                          </a:solidFill>
                          <a:effectLst/>
                          <a:latin typeface="华文细黑" panose="02010600040101010101" pitchFamily="2" charset="-122"/>
                          <a:ea typeface="华文细黑" panose="02010600040101010101" pitchFamily="2" charset="-122"/>
                        </a:rPr>
                        <a:t>2.5150</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200" kern="100">
                          <a:solidFill>
                            <a:schemeClr val="bg1">
                              <a:lumMod val="50000"/>
                            </a:schemeClr>
                          </a:solidFill>
                          <a:effectLst/>
                          <a:latin typeface="华文细黑" panose="02010600040101010101" pitchFamily="2" charset="-122"/>
                          <a:ea typeface="华文细黑" panose="02010600040101010101" pitchFamily="2" charset="-122"/>
                        </a:rPr>
                        <a:t>7.95</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11" name="Rectangle 3"/>
          <p:cNvSpPr>
            <a:spLocks noChangeArrowheads="1"/>
          </p:cNvSpPr>
          <p:nvPr/>
        </p:nvSpPr>
        <p:spPr bwMode="auto">
          <a:xfrm>
            <a:off x="4672608" y="6971873"/>
            <a:ext cx="122413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zh-CN" sz="1200">
                <a:solidFill>
                  <a:schemeClr val="bg1">
                    <a:lumMod val="50000"/>
                  </a:schemeClr>
                </a:solidFill>
                <a:latin typeface="华文细黑" panose="02010600040101010101" pitchFamily="2" charset="-122"/>
                <a:ea typeface="华文细黑" panose="02010600040101010101" pitchFamily="2" charset="-122"/>
              </a:rPr>
              <a:t>单位：公顷、</a:t>
            </a:r>
            <a:r>
              <a:rPr lang="en-US" altLang="zh-CN" sz="1200">
                <a:solidFill>
                  <a:schemeClr val="bg1">
                    <a:lumMod val="50000"/>
                  </a:schemeClr>
                </a:solidFill>
                <a:latin typeface="华文细黑" panose="02010600040101010101" pitchFamily="2" charset="-122"/>
                <a:ea typeface="华文细黑" panose="02010600040101010101" pitchFamily="2" charset="-122"/>
              </a:rPr>
              <a:t>%</a:t>
            </a:r>
          </a:p>
        </p:txBody>
      </p:sp>
      <p:sp>
        <p:nvSpPr>
          <p:cNvPr id="15" name="矩形 14"/>
          <p:cNvSpPr/>
          <p:nvPr/>
        </p:nvSpPr>
        <p:spPr>
          <a:xfrm>
            <a:off x="6904856" y="6663516"/>
            <a:ext cx="4392488" cy="369332"/>
          </a:xfrm>
          <a:prstGeom prst="rect">
            <a:avLst/>
          </a:prstGeom>
        </p:spPr>
        <p:txBody>
          <a:bodyPr wrap="square">
            <a:spAutoFit/>
          </a:bodyPr>
          <a:lstStyle/>
          <a:p>
            <a:pPr>
              <a:lnSpc>
                <a:spcPct val="150000"/>
              </a:lnSpc>
            </a:pPr>
            <a:r>
              <a:rPr lang="zh-CN" altLang="en-US" sz="1200">
                <a:solidFill>
                  <a:schemeClr val="bg1">
                    <a:lumMod val="50000"/>
                  </a:schemeClr>
                </a:solidFill>
                <a:latin typeface="华文细黑" panose="02010600040101010101" pitchFamily="2" charset="-122"/>
                <a:ea typeface="华文细黑" panose="02010600040101010101" pitchFamily="2" charset="-122"/>
              </a:rPr>
              <a:t>曹家寺景点项目（二期）使用子午岭国家森林公园土地一览表</a:t>
            </a:r>
          </a:p>
        </p:txBody>
      </p:sp>
      <p:graphicFrame>
        <p:nvGraphicFramePr>
          <p:cNvPr id="16" name="表格 15"/>
          <p:cNvGraphicFramePr>
            <a:graphicFrameLocks noGrp="1"/>
          </p:cNvGraphicFramePr>
          <p:nvPr>
            <p:extLst>
              <p:ext uri="{D42A27DB-BD31-4B8C-83A1-F6EECF244321}">
                <p14:modId xmlns:p14="http://schemas.microsoft.com/office/powerpoint/2010/main" val="3870470358"/>
              </p:ext>
            </p:extLst>
          </p:nvPr>
        </p:nvGraphicFramePr>
        <p:xfrm>
          <a:off x="6470020" y="7248872"/>
          <a:ext cx="4904966" cy="731520"/>
        </p:xfrm>
        <a:graphic>
          <a:graphicData uri="http://schemas.openxmlformats.org/drawingml/2006/table">
            <a:tbl>
              <a:tblPr firstRow="1" firstCol="1" bandRow="1">
                <a:tableStyleId>{5C22544A-7EE6-4342-B048-85BDC9FD1C3A}</a:tableStyleId>
              </a:tblPr>
              <a:tblGrid>
                <a:gridCol w="987538">
                  <a:extLst>
                    <a:ext uri="{9D8B030D-6E8A-4147-A177-3AD203B41FA5}">
                      <a16:colId xmlns:a16="http://schemas.microsoft.com/office/drawing/2014/main" val="20000"/>
                    </a:ext>
                  </a:extLst>
                </a:gridCol>
                <a:gridCol w="909403">
                  <a:extLst>
                    <a:ext uri="{9D8B030D-6E8A-4147-A177-3AD203B41FA5}">
                      <a16:colId xmlns:a16="http://schemas.microsoft.com/office/drawing/2014/main" val="20001"/>
                    </a:ext>
                  </a:extLst>
                </a:gridCol>
                <a:gridCol w="979357">
                  <a:extLst>
                    <a:ext uri="{9D8B030D-6E8A-4147-A177-3AD203B41FA5}">
                      <a16:colId xmlns:a16="http://schemas.microsoft.com/office/drawing/2014/main" val="20002"/>
                    </a:ext>
                  </a:extLst>
                </a:gridCol>
                <a:gridCol w="979357">
                  <a:extLst>
                    <a:ext uri="{9D8B030D-6E8A-4147-A177-3AD203B41FA5}">
                      <a16:colId xmlns:a16="http://schemas.microsoft.com/office/drawing/2014/main" val="20003"/>
                    </a:ext>
                  </a:extLst>
                </a:gridCol>
                <a:gridCol w="1049311">
                  <a:extLst>
                    <a:ext uri="{9D8B030D-6E8A-4147-A177-3AD203B41FA5}">
                      <a16:colId xmlns:a16="http://schemas.microsoft.com/office/drawing/2014/main" val="20004"/>
                    </a:ext>
                  </a:extLst>
                </a:gridCol>
              </a:tblGrid>
              <a:tr h="0">
                <a:tc>
                  <a:txBody>
                    <a:bodyPr/>
                    <a:lstStyle/>
                    <a:p>
                      <a:pPr algn="ctr">
                        <a:spcAft>
                          <a:spcPts val="0"/>
                        </a:spcAft>
                      </a:pPr>
                      <a:r>
                        <a:rPr lang="zh-CN" sz="1200" kern="100">
                          <a:solidFill>
                            <a:schemeClr val="bg1">
                              <a:lumMod val="50000"/>
                            </a:schemeClr>
                          </a:solidFill>
                          <a:effectLst/>
                          <a:latin typeface="华文细黑" panose="02010600040101010101" pitchFamily="2" charset="-122"/>
                          <a:ea typeface="华文细黑" panose="02010600040101010101" pitchFamily="2" charset="-122"/>
                        </a:rPr>
                        <a:t>统计单位</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spcAft>
                          <a:spcPts val="0"/>
                        </a:spcAft>
                      </a:pPr>
                      <a:r>
                        <a:rPr lang="zh-CN" sz="1200" kern="100">
                          <a:solidFill>
                            <a:schemeClr val="bg1">
                              <a:lumMod val="50000"/>
                            </a:schemeClr>
                          </a:solidFill>
                          <a:effectLst/>
                          <a:latin typeface="华文细黑" panose="02010600040101010101" pitchFamily="2" charset="-122"/>
                          <a:ea typeface="华文细黑" panose="02010600040101010101" pitchFamily="2" charset="-122"/>
                        </a:rPr>
                        <a:t>占地地类</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a:txBody>
                    <a:bodyPr/>
                    <a:lstStyle/>
                    <a:p>
                      <a:pPr algn="ctr">
                        <a:spcAft>
                          <a:spcPts val="0"/>
                        </a:spcAft>
                      </a:pPr>
                      <a:r>
                        <a:rPr lang="zh-CN" sz="1200" kern="100">
                          <a:solidFill>
                            <a:schemeClr val="bg1">
                              <a:lumMod val="50000"/>
                            </a:schemeClr>
                          </a:solidFill>
                          <a:effectLst/>
                          <a:latin typeface="华文细黑" panose="02010600040101010101" pitchFamily="2" charset="-122"/>
                          <a:ea typeface="华文细黑" panose="02010600040101010101" pitchFamily="2" charset="-122"/>
                        </a:rPr>
                        <a:t>面积</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200" kern="100">
                          <a:solidFill>
                            <a:schemeClr val="bg1">
                              <a:lumMod val="50000"/>
                            </a:schemeClr>
                          </a:solidFill>
                          <a:effectLst/>
                          <a:latin typeface="华文细黑" panose="02010600040101010101" pitchFamily="2" charset="-122"/>
                          <a:ea typeface="华文细黑" panose="02010600040101010101" pitchFamily="2" charset="-122"/>
                        </a:rPr>
                        <a:t>占比</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0">
                <a:tc rowSpan="3">
                  <a:txBody>
                    <a:bodyPr/>
                    <a:lstStyle/>
                    <a:p>
                      <a:pPr algn="ctr">
                        <a:spcAft>
                          <a:spcPts val="0"/>
                        </a:spcAft>
                      </a:pPr>
                      <a:r>
                        <a:rPr lang="zh-CN" sz="1200" kern="100">
                          <a:solidFill>
                            <a:schemeClr val="bg1">
                              <a:lumMod val="50000"/>
                            </a:schemeClr>
                          </a:solidFill>
                          <a:effectLst/>
                          <a:latin typeface="华文细黑" panose="02010600040101010101" pitchFamily="2" charset="-122"/>
                          <a:ea typeface="华文细黑" panose="02010600040101010101" pitchFamily="2" charset="-122"/>
                        </a:rPr>
                        <a:t>永久占地</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spcAft>
                          <a:spcPts val="0"/>
                        </a:spcAft>
                      </a:pPr>
                      <a:r>
                        <a:rPr lang="zh-CN" sz="1200" kern="100">
                          <a:solidFill>
                            <a:schemeClr val="bg1">
                              <a:lumMod val="50000"/>
                            </a:schemeClr>
                          </a:solidFill>
                          <a:effectLst/>
                          <a:latin typeface="华文细黑" panose="02010600040101010101" pitchFamily="2" charset="-122"/>
                          <a:ea typeface="华文细黑" panose="02010600040101010101" pitchFamily="2" charset="-122"/>
                        </a:rPr>
                        <a:t>总计</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a:txBody>
                    <a:bodyPr/>
                    <a:lstStyle/>
                    <a:p>
                      <a:pPr algn="ctr">
                        <a:spcAft>
                          <a:spcPts val="0"/>
                        </a:spcAft>
                      </a:pPr>
                      <a:r>
                        <a:rPr lang="en-US" sz="1200" kern="100">
                          <a:solidFill>
                            <a:schemeClr val="bg1">
                              <a:lumMod val="50000"/>
                            </a:schemeClr>
                          </a:solidFill>
                          <a:effectLst/>
                          <a:latin typeface="华文细黑" panose="02010600040101010101" pitchFamily="2" charset="-122"/>
                          <a:ea typeface="华文细黑" panose="02010600040101010101" pitchFamily="2" charset="-122"/>
                        </a:rPr>
                        <a:t>22.29</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200" kern="100">
                          <a:solidFill>
                            <a:schemeClr val="bg1">
                              <a:lumMod val="50000"/>
                            </a:schemeClr>
                          </a:solidFill>
                          <a:effectLst/>
                          <a:latin typeface="华文细黑" panose="02010600040101010101" pitchFamily="2" charset="-122"/>
                          <a:ea typeface="华文细黑" panose="02010600040101010101" pitchFamily="2" charset="-122"/>
                        </a:rPr>
                        <a:t>100</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vMerge="1">
                  <a:txBody>
                    <a:bodyPr/>
                    <a:lstStyle/>
                    <a:p>
                      <a:endParaRPr lang="zh-CN" altLang="en-US"/>
                    </a:p>
                  </a:txBody>
                  <a:tcPr/>
                </a:tc>
                <a:tc rowSpan="2">
                  <a:txBody>
                    <a:bodyPr/>
                    <a:lstStyle/>
                    <a:p>
                      <a:pPr algn="ctr">
                        <a:spcAft>
                          <a:spcPts val="0"/>
                        </a:spcAft>
                      </a:pPr>
                      <a:r>
                        <a:rPr lang="zh-CN" sz="1200" kern="100">
                          <a:solidFill>
                            <a:schemeClr val="bg1">
                              <a:lumMod val="50000"/>
                            </a:schemeClr>
                          </a:solidFill>
                          <a:effectLst/>
                          <a:latin typeface="华文细黑" panose="02010600040101010101" pitchFamily="2" charset="-122"/>
                          <a:ea typeface="华文细黑" panose="02010600040101010101" pitchFamily="2" charset="-122"/>
                        </a:rPr>
                        <a:t>非林地</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zh-CN" sz="1200" kern="100">
                          <a:solidFill>
                            <a:schemeClr val="bg1">
                              <a:lumMod val="50000"/>
                            </a:schemeClr>
                          </a:solidFill>
                          <a:effectLst/>
                          <a:latin typeface="华文细黑" panose="02010600040101010101" pitchFamily="2" charset="-122"/>
                          <a:ea typeface="华文细黑" panose="02010600040101010101" pitchFamily="2" charset="-122"/>
                        </a:rPr>
                        <a:t>耕地</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rPr>
                        <a:t>16.83</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200" kern="100">
                          <a:solidFill>
                            <a:schemeClr val="bg1">
                              <a:lumMod val="50000"/>
                            </a:schemeClr>
                          </a:solidFill>
                          <a:effectLst/>
                          <a:latin typeface="华文细黑" panose="02010600040101010101" pitchFamily="2" charset="-122"/>
                          <a:ea typeface="华文细黑" panose="02010600040101010101" pitchFamily="2" charset="-122"/>
                        </a:rPr>
                        <a:t>75.50</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0">
                <a:tc vMerge="1">
                  <a:txBody>
                    <a:bodyPr/>
                    <a:lstStyle/>
                    <a:p>
                      <a:endParaRPr lang="zh-CN" altLang="en-US"/>
                    </a:p>
                  </a:txBody>
                  <a:tcPr/>
                </a:tc>
                <a:tc vMerge="1">
                  <a:txBody>
                    <a:bodyPr/>
                    <a:lstStyle/>
                    <a:p>
                      <a:endParaRPr lang="zh-CN" altLang="en-US"/>
                    </a:p>
                  </a:txBody>
                  <a:tcPr/>
                </a:tc>
                <a:tc>
                  <a:txBody>
                    <a:bodyPr/>
                    <a:lstStyle/>
                    <a:p>
                      <a:pPr algn="ctr">
                        <a:spcAft>
                          <a:spcPts val="0"/>
                        </a:spcAft>
                      </a:pPr>
                      <a:r>
                        <a:rPr lang="zh-CN" sz="1200" kern="100">
                          <a:solidFill>
                            <a:schemeClr val="bg1">
                              <a:lumMod val="50000"/>
                            </a:schemeClr>
                          </a:solidFill>
                          <a:effectLst/>
                          <a:latin typeface="华文细黑" panose="02010600040101010101" pitchFamily="2" charset="-122"/>
                          <a:ea typeface="华文细黑" panose="02010600040101010101" pitchFamily="2" charset="-122"/>
                        </a:rPr>
                        <a:t>水域</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sz="1200" kern="100">
                          <a:solidFill>
                            <a:schemeClr val="bg1">
                              <a:lumMod val="50000"/>
                            </a:schemeClr>
                          </a:solidFill>
                          <a:effectLst/>
                          <a:latin typeface="华文细黑" panose="02010600040101010101" pitchFamily="2" charset="-122"/>
                          <a:ea typeface="华文细黑" panose="02010600040101010101" pitchFamily="2" charset="-122"/>
                        </a:rPr>
                        <a:t>5.46</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spcAft>
                          <a:spcPts val="0"/>
                        </a:spcAft>
                      </a:pPr>
                      <a:r>
                        <a:rPr lang="en-US" altLang="zh-CN" sz="1200" kern="100">
                          <a:solidFill>
                            <a:schemeClr val="bg1">
                              <a:lumMod val="50000"/>
                            </a:schemeClr>
                          </a:solidFill>
                          <a:effectLst/>
                          <a:latin typeface="华文细黑" panose="02010600040101010101" pitchFamily="2" charset="-122"/>
                          <a:ea typeface="华文细黑" panose="02010600040101010101" pitchFamily="2" charset="-122"/>
                          <a:cs typeface="+mn-cs"/>
                        </a:rPr>
                        <a:t>24.50</a:t>
                      </a:r>
                      <a:endParaRPr lang="zh-CN" sz="1200" kern="100">
                        <a:solidFill>
                          <a:schemeClr val="bg1">
                            <a:lumMod val="50000"/>
                          </a:schemeClr>
                        </a:solidFill>
                        <a:effectLst/>
                        <a:latin typeface="华文细黑" panose="02010600040101010101" pitchFamily="2" charset="-122"/>
                        <a:ea typeface="华文细黑" panose="02010600040101010101" pitchFamily="2" charset="-122"/>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sp>
        <p:nvSpPr>
          <p:cNvPr id="17" name="Rectangle 3"/>
          <p:cNvSpPr>
            <a:spLocks noChangeArrowheads="1"/>
          </p:cNvSpPr>
          <p:nvPr/>
        </p:nvSpPr>
        <p:spPr bwMode="auto">
          <a:xfrm>
            <a:off x="10217224" y="6971873"/>
            <a:ext cx="122413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zh-CN" altLang="zh-CN" sz="1200">
                <a:solidFill>
                  <a:schemeClr val="bg1">
                    <a:lumMod val="50000"/>
                  </a:schemeClr>
                </a:solidFill>
                <a:latin typeface="华文细黑" panose="02010600040101010101" pitchFamily="2" charset="-122"/>
                <a:ea typeface="华文细黑" panose="02010600040101010101" pitchFamily="2" charset="-122"/>
              </a:rPr>
              <a:t>单位：公顷、</a:t>
            </a:r>
            <a:r>
              <a:rPr lang="en-US" altLang="zh-CN" sz="1200">
                <a:solidFill>
                  <a:schemeClr val="bg1">
                    <a:lumMod val="50000"/>
                  </a:schemeClr>
                </a:solidFill>
                <a:latin typeface="华文细黑" panose="02010600040101010101" pitchFamily="2" charset="-122"/>
                <a:ea typeface="华文细黑" panose="02010600040101010101" pitchFamily="2" charset="-122"/>
              </a:rPr>
              <a:t>%</a:t>
            </a:r>
          </a:p>
        </p:txBody>
      </p:sp>
    </p:spTree>
    <p:extLst>
      <p:ext uri="{BB962C8B-B14F-4D97-AF65-F5344CB8AC3E}">
        <p14:creationId xmlns:p14="http://schemas.microsoft.com/office/powerpoint/2010/main" val="3256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12"/>
          <p:cNvSpPr txBox="1"/>
          <p:nvPr/>
        </p:nvSpPr>
        <p:spPr>
          <a:xfrm>
            <a:off x="4600600" y="2160602"/>
            <a:ext cx="1476164" cy="3770263"/>
          </a:xfrm>
          <a:prstGeom prst="rect">
            <a:avLst/>
          </a:prstGeom>
          <a:noFill/>
        </p:spPr>
        <p:txBody>
          <a:bodyPr wrap="square" rtlCol="0">
            <a:spAutoFit/>
          </a:bodyPr>
          <a:lstStyle/>
          <a:p>
            <a:pPr algn="ctr"/>
            <a:r>
              <a:rPr lang="en-US" altLang="zh-CN" sz="23900">
                <a:solidFill>
                  <a:srgbClr val="92D050"/>
                </a:solidFill>
                <a:latin typeface="Arial" panose="020B0604020202020204" pitchFamily="34" charset="0"/>
                <a:cs typeface="Arial" panose="020B0604020202020204" pitchFamily="34" charset="0"/>
              </a:rPr>
              <a:t>2</a:t>
            </a:r>
            <a:endParaRPr lang="zh-CN" altLang="en-US" sz="23900" dirty="0">
              <a:solidFill>
                <a:srgbClr val="92D050"/>
              </a:solidFill>
              <a:latin typeface="Arial" panose="020B0604020202020204" pitchFamily="34" charset="0"/>
              <a:cs typeface="Arial" panose="020B0604020202020204" pitchFamily="34" charset="0"/>
            </a:endParaRPr>
          </a:p>
        </p:txBody>
      </p:sp>
      <p:sp>
        <p:nvSpPr>
          <p:cNvPr id="9" name="矩形 8"/>
          <p:cNvSpPr/>
          <p:nvPr/>
        </p:nvSpPr>
        <p:spPr>
          <a:xfrm>
            <a:off x="7162463" y="3995857"/>
            <a:ext cx="4566929" cy="77650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9FF33"/>
              </a:solidFill>
            </a:endParaRPr>
          </a:p>
        </p:txBody>
      </p:sp>
      <p:sp>
        <p:nvSpPr>
          <p:cNvPr id="10" name="文本框 13"/>
          <p:cNvSpPr txBox="1"/>
          <p:nvPr/>
        </p:nvSpPr>
        <p:spPr>
          <a:xfrm>
            <a:off x="7450495" y="4071809"/>
            <a:ext cx="2236510" cy="584775"/>
          </a:xfrm>
          <a:prstGeom prst="rect">
            <a:avLst/>
          </a:prstGeom>
          <a:noFill/>
        </p:spPr>
        <p:txBody>
          <a:bodyPr wrap="none" rtlCol="0">
            <a:spAutoFit/>
          </a:bodyPr>
          <a:lstStyle/>
          <a:p>
            <a:r>
              <a:rPr lang="zh-CN" altLang="en-US" sz="3200" b="1">
                <a:solidFill>
                  <a:schemeClr val="bg1"/>
                </a:solidFill>
                <a:latin typeface="华文细黑" panose="02010600040101010101" pitchFamily="2" charset="-122"/>
                <a:ea typeface="华文细黑" panose="02010600040101010101" pitchFamily="2" charset="-122"/>
                <a:cs typeface="Arial" panose="020B0604020202020204" pitchFamily="34" charset="0"/>
              </a:rPr>
              <a:t>项目定位篇</a:t>
            </a:r>
            <a:endParaRPr lang="en-US" altLang="zh-CN" sz="3200" b="1" dirty="0">
              <a:solidFill>
                <a:schemeClr val="bg1"/>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11" name="文本框 25"/>
          <p:cNvSpPr txBox="1"/>
          <p:nvPr/>
        </p:nvSpPr>
        <p:spPr>
          <a:xfrm>
            <a:off x="6278047" y="4356867"/>
            <a:ext cx="766557" cy="830997"/>
          </a:xfrm>
          <a:prstGeom prst="rect">
            <a:avLst/>
          </a:prstGeom>
          <a:noFill/>
        </p:spPr>
        <p:txBody>
          <a:bodyPr wrap="none" rtlCol="0">
            <a:spAutoFit/>
          </a:bodyPr>
          <a:lstStyle/>
          <a:p>
            <a:r>
              <a:rPr lang="en-US" altLang="zh-CN" sz="4800" dirty="0">
                <a:solidFill>
                  <a:srgbClr val="92D050"/>
                </a:solidFill>
                <a:latin typeface="Arial" panose="020B0604020202020204" pitchFamily="34" charset="0"/>
                <a:cs typeface="Arial" panose="020B0604020202020204" pitchFamily="34" charset="0"/>
              </a:rPr>
              <a:t>St</a:t>
            </a:r>
            <a:endParaRPr lang="zh-CN" altLang="en-US" sz="4800" dirty="0">
              <a:solidFill>
                <a:srgbClr val="92D050"/>
              </a:solidFill>
              <a:latin typeface="Arial" panose="020B0604020202020204" pitchFamily="34" charset="0"/>
              <a:cs typeface="Arial" panose="020B0604020202020204" pitchFamily="34" charset="0"/>
            </a:endParaRPr>
          </a:p>
        </p:txBody>
      </p:sp>
      <p:sp>
        <p:nvSpPr>
          <p:cNvPr id="12" name="TextBox 11"/>
          <p:cNvSpPr txBox="1"/>
          <p:nvPr/>
        </p:nvSpPr>
        <p:spPr>
          <a:xfrm>
            <a:off x="7450495" y="4973026"/>
            <a:ext cx="5256584" cy="1754326"/>
          </a:xfrm>
          <a:prstGeom prst="rect">
            <a:avLst/>
          </a:prstGeom>
          <a:noFill/>
        </p:spPr>
        <p:txBody>
          <a:bodyPr wrap="square" rtlCol="0">
            <a:spAutoFit/>
          </a:bodyPr>
          <a:lstStyle/>
          <a:p>
            <a:pPr marL="342900" indent="-342900">
              <a:lnSpc>
                <a:spcPct val="150000"/>
              </a:lnSpc>
              <a:buFont typeface="Wingdings" panose="05000000000000000000" pitchFamily="2" charset="2"/>
              <a:buChar char="n"/>
            </a:pPr>
            <a:r>
              <a:rPr lang="zh-CN" altLang="en-US" sz="2400">
                <a:solidFill>
                  <a:schemeClr val="tx1">
                    <a:lumMod val="50000"/>
                    <a:lumOff val="50000"/>
                  </a:schemeClr>
                </a:solidFill>
                <a:latin typeface="华文细黑" panose="02010600040101010101" pitchFamily="2" charset="-122"/>
                <a:ea typeface="华文细黑" panose="02010600040101010101" pitchFamily="2" charset="-122"/>
              </a:rPr>
              <a:t>总体定位</a:t>
            </a:r>
            <a:endParaRPr lang="en-US" altLang="zh-CN" sz="2400">
              <a:solidFill>
                <a:schemeClr val="tx1">
                  <a:lumMod val="50000"/>
                  <a:lumOff val="50000"/>
                </a:schemeClr>
              </a:solidFill>
              <a:latin typeface="华文细黑" panose="02010600040101010101" pitchFamily="2" charset="-122"/>
              <a:ea typeface="华文细黑" panose="02010600040101010101" pitchFamily="2" charset="-122"/>
            </a:endParaRPr>
          </a:p>
          <a:p>
            <a:pPr marL="342900" indent="-342900">
              <a:lnSpc>
                <a:spcPct val="150000"/>
              </a:lnSpc>
              <a:buFont typeface="Wingdings" panose="05000000000000000000" pitchFamily="2" charset="2"/>
              <a:buChar char="n"/>
            </a:pPr>
            <a:r>
              <a:rPr lang="zh-CN" altLang="en-US" sz="2400">
                <a:solidFill>
                  <a:schemeClr val="tx1">
                    <a:lumMod val="50000"/>
                    <a:lumOff val="50000"/>
                  </a:schemeClr>
                </a:solidFill>
                <a:latin typeface="华文细黑" panose="02010600040101010101" pitchFamily="2" charset="-122"/>
                <a:ea typeface="华文细黑" panose="02010600040101010101" pitchFamily="2" charset="-122"/>
              </a:rPr>
              <a:t>形象定位</a:t>
            </a:r>
            <a:endParaRPr lang="en-US" altLang="zh-CN" sz="2400">
              <a:solidFill>
                <a:schemeClr val="tx1">
                  <a:lumMod val="50000"/>
                  <a:lumOff val="50000"/>
                </a:schemeClr>
              </a:solidFill>
              <a:latin typeface="华文细黑" panose="02010600040101010101" pitchFamily="2" charset="-122"/>
              <a:ea typeface="华文细黑" panose="02010600040101010101" pitchFamily="2" charset="-122"/>
            </a:endParaRPr>
          </a:p>
          <a:p>
            <a:pPr marL="342900" indent="-342900">
              <a:lnSpc>
                <a:spcPct val="150000"/>
              </a:lnSpc>
              <a:buFont typeface="Wingdings" panose="05000000000000000000" pitchFamily="2" charset="2"/>
              <a:buChar char="n"/>
            </a:pPr>
            <a:r>
              <a:rPr lang="zh-CN" altLang="en-US" sz="2400">
                <a:solidFill>
                  <a:schemeClr val="tx1">
                    <a:lumMod val="50000"/>
                    <a:lumOff val="50000"/>
                  </a:schemeClr>
                </a:solidFill>
                <a:latin typeface="华文细黑" panose="02010600040101010101" pitchFamily="2" charset="-122"/>
                <a:ea typeface="华文细黑" panose="02010600040101010101" pitchFamily="2" charset="-122"/>
              </a:rPr>
              <a:t>市场定位</a:t>
            </a:r>
            <a:endParaRPr lang="en-US" altLang="zh-CN" sz="2400">
              <a:solidFill>
                <a:schemeClr val="tx1">
                  <a:lumMod val="50000"/>
                  <a:lumOff val="50000"/>
                </a:schemeClr>
              </a:solidFill>
              <a:latin typeface="华文细黑" panose="02010600040101010101" pitchFamily="2" charset="-122"/>
              <a:ea typeface="华文细黑" panose="02010600040101010101" pitchFamily="2" charset="-122"/>
            </a:endParaRPr>
          </a:p>
        </p:txBody>
      </p:sp>
      <p:sp>
        <p:nvSpPr>
          <p:cNvPr id="13" name="椭圆 12"/>
          <p:cNvSpPr/>
          <p:nvPr/>
        </p:nvSpPr>
        <p:spPr>
          <a:xfrm>
            <a:off x="6132849" y="4728592"/>
            <a:ext cx="123935" cy="123935"/>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灯片编号占位符 2"/>
          <p:cNvSpPr>
            <a:spLocks noGrp="1"/>
          </p:cNvSpPr>
          <p:nvPr>
            <p:ph type="sldNum" sz="quarter" idx="12"/>
          </p:nvPr>
        </p:nvSpPr>
        <p:spPr/>
        <p:txBody>
          <a:bodyPr/>
          <a:lstStyle/>
          <a:p>
            <a:fld id="{0C913308-F349-4B6D-A68A-DD1791B4A57B}" type="slidenum">
              <a:rPr lang="zh-CN" altLang="en-US" smtClean="0"/>
              <a:t>12</a:t>
            </a:fld>
            <a:endParaRPr lang="zh-CN" altLang="en-US"/>
          </a:p>
        </p:txBody>
      </p:sp>
    </p:spTree>
    <p:extLst>
      <p:ext uri="{BB962C8B-B14F-4D97-AF65-F5344CB8AC3E}">
        <p14:creationId xmlns:p14="http://schemas.microsoft.com/office/powerpoint/2010/main" val="4172928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b="4657"/>
          <a:stretch/>
        </p:blipFill>
        <p:spPr>
          <a:xfrm>
            <a:off x="0" y="1454017"/>
            <a:ext cx="12801600" cy="8147183"/>
          </a:xfrm>
          <a:prstGeom prst="rect">
            <a:avLst/>
          </a:prstGeom>
        </p:spPr>
      </p:pic>
      <p:sp>
        <p:nvSpPr>
          <p:cNvPr id="12" name="矩形 11"/>
          <p:cNvSpPr/>
          <p:nvPr/>
        </p:nvSpPr>
        <p:spPr>
          <a:xfrm>
            <a:off x="0" y="1454017"/>
            <a:ext cx="12801600" cy="8147183"/>
          </a:xfrm>
          <a:prstGeom prst="rect">
            <a:avLst/>
          </a:prstGeom>
          <a:solidFill>
            <a:schemeClr val="bg1">
              <a:lumMod val="50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endParaRPr lang="zh-CN" altLang="en-US" sz="6600">
              <a:solidFill>
                <a:srgbClr val="92D050"/>
              </a:solidFill>
              <a:latin typeface="叶根友毛笔行书" pitchFamily="2" charset="-122"/>
              <a:ea typeface="叶根友毛笔行书" pitchFamily="2" charset="-122"/>
              <a:cs typeface="+mj-cs"/>
            </a:endParaRPr>
          </a:p>
        </p:txBody>
      </p:sp>
      <p:sp>
        <p:nvSpPr>
          <p:cNvPr id="5" name="标题 1"/>
          <p:cNvSpPr>
            <a:spLocks noGrp="1"/>
          </p:cNvSpPr>
          <p:nvPr>
            <p:ph type="title"/>
          </p:nvPr>
        </p:nvSpPr>
        <p:spPr>
          <a:xfrm>
            <a:off x="792511" y="756146"/>
            <a:ext cx="2079898" cy="588070"/>
          </a:xfrm>
        </p:spPr>
        <p:txBody>
          <a:bodyPr>
            <a:normAutofit/>
          </a:bodyPr>
          <a:lstStyle/>
          <a:p>
            <a:pPr algn="l"/>
            <a:r>
              <a:rPr lang="zh-CN" altLang="en-US" sz="2400">
                <a:solidFill>
                  <a:srgbClr val="92D050"/>
                </a:solidFill>
                <a:latin typeface="叶根友毛笔行书" pitchFamily="2" charset="-122"/>
                <a:ea typeface="叶根友毛笔行书" pitchFamily="2" charset="-122"/>
              </a:rPr>
              <a:t>总体定位</a:t>
            </a:r>
          </a:p>
        </p:txBody>
      </p:sp>
      <p:sp>
        <p:nvSpPr>
          <p:cNvPr id="7" name="PA_文本框 8"/>
          <p:cNvSpPr txBox="1"/>
          <p:nvPr>
            <p:custDataLst>
              <p:tags r:id="rId1"/>
            </p:custDataLst>
          </p:nvPr>
        </p:nvSpPr>
        <p:spPr>
          <a:xfrm>
            <a:off x="6904856" y="480120"/>
            <a:ext cx="5760640" cy="276999"/>
          </a:xfrm>
          <a:prstGeom prst="rect">
            <a:avLst/>
          </a:prstGeom>
          <a:noFill/>
        </p:spPr>
        <p:txBody>
          <a:bodyPr wrap="square" rtlCol="0">
            <a:spAutoFit/>
          </a:bodyPr>
          <a:lstStyle/>
          <a:p>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  甘肃</a:t>
            </a:r>
            <a:r>
              <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a:t>
            </a:r>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合水子午岭国家森林公园太白川片区曹家寺景点修建性详细规划方案</a:t>
            </a:r>
            <a:endPar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endParaRPr>
          </a:p>
        </p:txBody>
      </p:sp>
      <p:grpSp>
        <p:nvGrpSpPr>
          <p:cNvPr id="2" name="组合 1"/>
          <p:cNvGrpSpPr/>
          <p:nvPr/>
        </p:nvGrpSpPr>
        <p:grpSpPr>
          <a:xfrm>
            <a:off x="6976864" y="734036"/>
            <a:ext cx="5184575" cy="60439"/>
            <a:chOff x="8034637" y="615628"/>
            <a:chExt cx="4022516" cy="42416"/>
          </a:xfrm>
        </p:grpSpPr>
        <p:cxnSp>
          <p:nvCxnSpPr>
            <p:cNvPr id="9" name="直接连接符 8"/>
            <p:cNvCxnSpPr/>
            <p:nvPr/>
          </p:nvCxnSpPr>
          <p:spPr>
            <a:xfrm>
              <a:off x="8034637" y="615628"/>
              <a:ext cx="402251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8034637" y="658044"/>
              <a:ext cx="4022516"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8" name="矩形 7"/>
          <p:cNvSpPr/>
          <p:nvPr/>
        </p:nvSpPr>
        <p:spPr>
          <a:xfrm>
            <a:off x="975150" y="2909760"/>
            <a:ext cx="11219825" cy="919995"/>
          </a:xfrm>
          <a:prstGeom prst="rect">
            <a:avLst/>
          </a:prstGeom>
        </p:spPr>
        <p:txBody>
          <a:bodyPr wrap="square">
            <a:spAutoFit/>
          </a:bodyPr>
          <a:lstStyle/>
          <a:p>
            <a:pPr algn="ctr">
              <a:lnSpc>
                <a:spcPct val="150000"/>
              </a:lnSpc>
            </a:pPr>
            <a:r>
              <a:rPr lang="zh-CN" altLang="en-US" sz="4000">
                <a:solidFill>
                  <a:schemeClr val="bg1"/>
                </a:solidFill>
                <a:latin typeface="叶根友毛笔行书" panose="02010601030101010101" pitchFamily="2" charset="-122"/>
                <a:ea typeface="叶根友毛笔行书" panose="02010601030101010101" pitchFamily="2" charset="-122"/>
              </a:rPr>
              <a:t>子午岭国家森林公园太白川片区曹家寺景点</a:t>
            </a:r>
          </a:p>
        </p:txBody>
      </p:sp>
      <p:sp>
        <p:nvSpPr>
          <p:cNvPr id="11" name="矩形 10"/>
          <p:cNvSpPr/>
          <p:nvPr/>
        </p:nvSpPr>
        <p:spPr>
          <a:xfrm>
            <a:off x="980019" y="4266341"/>
            <a:ext cx="10705795" cy="3877985"/>
          </a:xfrm>
          <a:prstGeom prst="rect">
            <a:avLst/>
          </a:prstGeom>
        </p:spPr>
        <p:txBody>
          <a:bodyPr wrap="square">
            <a:spAutoFit/>
          </a:bodyPr>
          <a:lstStyle/>
          <a:p>
            <a:pPr algn="ctr">
              <a:lnSpc>
                <a:spcPct val="150000"/>
              </a:lnSpc>
            </a:pPr>
            <a:r>
              <a:rPr lang="zh-CN" altLang="en-US" sz="2400">
                <a:solidFill>
                  <a:schemeClr val="bg1"/>
                </a:solidFill>
                <a:latin typeface="华文细黑" panose="02010600040101010101" pitchFamily="2" charset="-122"/>
                <a:ea typeface="华文细黑" panose="02010600040101010101" pitchFamily="2" charset="-122"/>
              </a:rPr>
              <a:t>依托项目内的自然资源和文化资源，以花海为基底，融合花卉、运动、亲子、康养等产业，把项目打造成为集花海观光、休闲度假、养生康养等功能为一体的花海旅游综合体，成为</a:t>
            </a:r>
            <a:endParaRPr lang="en-US" altLang="zh-CN" sz="2400">
              <a:solidFill>
                <a:schemeClr val="bg1"/>
              </a:solidFill>
              <a:latin typeface="华文细黑" panose="02010600040101010101" pitchFamily="2" charset="-122"/>
              <a:ea typeface="华文细黑" panose="02010600040101010101" pitchFamily="2" charset="-122"/>
            </a:endParaRPr>
          </a:p>
          <a:p>
            <a:pPr algn="ctr">
              <a:lnSpc>
                <a:spcPct val="150000"/>
              </a:lnSpc>
            </a:pPr>
            <a:endParaRPr lang="en-US" altLang="zh-CN" sz="2800">
              <a:solidFill>
                <a:schemeClr val="bg1"/>
              </a:solidFill>
              <a:latin typeface="华文细黑" panose="02010600040101010101" pitchFamily="2" charset="-122"/>
              <a:ea typeface="华文细黑" panose="02010600040101010101" pitchFamily="2" charset="-122"/>
            </a:endParaRPr>
          </a:p>
          <a:p>
            <a:pPr algn="ctr">
              <a:lnSpc>
                <a:spcPct val="150000"/>
              </a:lnSpc>
            </a:pPr>
            <a:r>
              <a:rPr lang="zh-CN" altLang="en-US" sz="3200">
                <a:solidFill>
                  <a:srgbClr val="92D050"/>
                </a:solidFill>
                <a:latin typeface="华文细黑" panose="02010600040101010101" pitchFamily="2" charset="-122"/>
                <a:ea typeface="华文细黑" panose="02010600040101010101" pitchFamily="2" charset="-122"/>
              </a:rPr>
              <a:t>西北地区知名的旅游目的地</a:t>
            </a:r>
            <a:endParaRPr lang="en-US" altLang="zh-CN" sz="3200">
              <a:solidFill>
                <a:srgbClr val="92D050"/>
              </a:solidFill>
              <a:latin typeface="华文细黑" panose="02010600040101010101" pitchFamily="2" charset="-122"/>
              <a:ea typeface="华文细黑" panose="02010600040101010101" pitchFamily="2" charset="-122"/>
            </a:endParaRPr>
          </a:p>
          <a:p>
            <a:pPr algn="ctr">
              <a:lnSpc>
                <a:spcPct val="150000"/>
              </a:lnSpc>
            </a:pPr>
            <a:r>
              <a:rPr lang="zh-CN" altLang="en-US" sz="3200">
                <a:solidFill>
                  <a:srgbClr val="92D050"/>
                </a:solidFill>
                <a:latin typeface="华文细黑" panose="02010600040101010101" pitchFamily="2" charset="-122"/>
                <a:ea typeface="华文细黑" panose="02010600040101010101" pitchFamily="2" charset="-122"/>
              </a:rPr>
              <a:t>国家</a:t>
            </a:r>
            <a:r>
              <a:rPr lang="en-US" altLang="zh-CN" sz="3200">
                <a:solidFill>
                  <a:srgbClr val="92D050"/>
                </a:solidFill>
                <a:latin typeface="华文细黑" panose="02010600040101010101" pitchFamily="2" charset="-122"/>
                <a:ea typeface="华文细黑" panose="02010600040101010101" pitchFamily="2" charset="-122"/>
              </a:rPr>
              <a:t>AAAA</a:t>
            </a:r>
            <a:r>
              <a:rPr lang="zh-CN" altLang="en-US" sz="3200">
                <a:solidFill>
                  <a:srgbClr val="92D050"/>
                </a:solidFill>
                <a:latin typeface="华文细黑" panose="02010600040101010101" pitchFamily="2" charset="-122"/>
                <a:ea typeface="华文细黑" panose="02010600040101010101" pitchFamily="2" charset="-122"/>
              </a:rPr>
              <a:t>级景区</a:t>
            </a:r>
          </a:p>
        </p:txBody>
      </p:sp>
      <p:sp>
        <p:nvSpPr>
          <p:cNvPr id="6" name="灯片编号占位符 5"/>
          <p:cNvSpPr>
            <a:spLocks noGrp="1"/>
          </p:cNvSpPr>
          <p:nvPr>
            <p:ph type="sldNum" sz="quarter" idx="12"/>
          </p:nvPr>
        </p:nvSpPr>
        <p:spPr/>
        <p:txBody>
          <a:bodyPr/>
          <a:lstStyle/>
          <a:p>
            <a:fld id="{0C913308-F349-4B6D-A68A-DD1791B4A57B}" type="slidenum">
              <a:rPr lang="zh-CN" altLang="en-US" smtClean="0"/>
              <a:t>13</a:t>
            </a:fld>
            <a:endParaRPr lang="zh-CN" altLang="en-US"/>
          </a:p>
        </p:txBody>
      </p:sp>
    </p:spTree>
    <p:extLst>
      <p:ext uri="{BB962C8B-B14F-4D97-AF65-F5344CB8AC3E}">
        <p14:creationId xmlns:p14="http://schemas.microsoft.com/office/powerpoint/2010/main" val="2393376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792511" y="756146"/>
            <a:ext cx="2079898" cy="588070"/>
          </a:xfrm>
        </p:spPr>
        <p:txBody>
          <a:bodyPr>
            <a:normAutofit/>
          </a:bodyPr>
          <a:lstStyle/>
          <a:p>
            <a:pPr algn="l"/>
            <a:r>
              <a:rPr lang="zh-CN" altLang="en-US" sz="2400">
                <a:solidFill>
                  <a:srgbClr val="92D050"/>
                </a:solidFill>
                <a:latin typeface="叶根友毛笔行书" pitchFamily="2" charset="-122"/>
                <a:ea typeface="叶根友毛笔行书" pitchFamily="2" charset="-122"/>
              </a:rPr>
              <a:t>形象定位</a:t>
            </a:r>
          </a:p>
        </p:txBody>
      </p:sp>
      <p:sp>
        <p:nvSpPr>
          <p:cNvPr id="7" name="PA_文本框 8"/>
          <p:cNvSpPr txBox="1"/>
          <p:nvPr>
            <p:custDataLst>
              <p:tags r:id="rId1"/>
            </p:custDataLst>
          </p:nvPr>
        </p:nvSpPr>
        <p:spPr>
          <a:xfrm>
            <a:off x="6904856" y="480120"/>
            <a:ext cx="5760640" cy="276999"/>
          </a:xfrm>
          <a:prstGeom prst="rect">
            <a:avLst/>
          </a:prstGeom>
          <a:noFill/>
        </p:spPr>
        <p:txBody>
          <a:bodyPr wrap="square" rtlCol="0">
            <a:spAutoFit/>
          </a:bodyPr>
          <a:lstStyle/>
          <a:p>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  甘肃</a:t>
            </a:r>
            <a:r>
              <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a:t>
            </a:r>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合水子午岭国家森林公园太白川片区曹家寺景点修建性详细规划方案</a:t>
            </a:r>
            <a:endPar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endParaRPr>
          </a:p>
        </p:txBody>
      </p:sp>
      <p:grpSp>
        <p:nvGrpSpPr>
          <p:cNvPr id="2" name="组合 1"/>
          <p:cNvGrpSpPr/>
          <p:nvPr/>
        </p:nvGrpSpPr>
        <p:grpSpPr>
          <a:xfrm>
            <a:off x="6976864" y="734036"/>
            <a:ext cx="5184575" cy="60439"/>
            <a:chOff x="8034637" y="615628"/>
            <a:chExt cx="4022516" cy="42416"/>
          </a:xfrm>
        </p:grpSpPr>
        <p:cxnSp>
          <p:nvCxnSpPr>
            <p:cNvPr id="9" name="直接连接符 8"/>
            <p:cNvCxnSpPr/>
            <p:nvPr/>
          </p:nvCxnSpPr>
          <p:spPr>
            <a:xfrm>
              <a:off x="8034637" y="615628"/>
              <a:ext cx="402251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8034637" y="658044"/>
              <a:ext cx="4022516"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00200"/>
            <a:ext cx="12801600" cy="6400800"/>
          </a:xfrm>
          <a:prstGeom prst="rect">
            <a:avLst/>
          </a:prstGeom>
        </p:spPr>
      </p:pic>
      <p:sp>
        <p:nvSpPr>
          <p:cNvPr id="4" name="矩形 3"/>
          <p:cNvSpPr/>
          <p:nvPr/>
        </p:nvSpPr>
        <p:spPr>
          <a:xfrm>
            <a:off x="0" y="1600200"/>
            <a:ext cx="12801600" cy="6400800"/>
          </a:xfrm>
          <a:prstGeom prst="rect">
            <a:avLst/>
          </a:prstGeom>
          <a:solidFill>
            <a:schemeClr val="bg1">
              <a:lumMod val="50000"/>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pPr>
            <a:r>
              <a:rPr lang="zh-CN" altLang="en-US" sz="6600">
                <a:solidFill>
                  <a:srgbClr val="92D050"/>
                </a:solidFill>
                <a:latin typeface="叶根友毛笔行书" pitchFamily="2" charset="-122"/>
                <a:ea typeface="叶根友毛笔行书" pitchFamily="2" charset="-122"/>
                <a:cs typeface="+mj-cs"/>
              </a:rPr>
              <a:t>大美花溪谷  幸福聚集地</a:t>
            </a:r>
          </a:p>
        </p:txBody>
      </p:sp>
      <p:sp>
        <p:nvSpPr>
          <p:cNvPr id="8" name="灯片编号占位符 7"/>
          <p:cNvSpPr>
            <a:spLocks noGrp="1"/>
          </p:cNvSpPr>
          <p:nvPr>
            <p:ph type="sldNum" sz="quarter" idx="12"/>
          </p:nvPr>
        </p:nvSpPr>
        <p:spPr/>
        <p:txBody>
          <a:bodyPr/>
          <a:lstStyle/>
          <a:p>
            <a:fld id="{0C913308-F349-4B6D-A68A-DD1791B4A57B}" type="slidenum">
              <a:rPr lang="zh-CN" altLang="en-US" smtClean="0"/>
              <a:t>14</a:t>
            </a:fld>
            <a:endParaRPr lang="zh-CN" altLang="en-US"/>
          </a:p>
        </p:txBody>
      </p:sp>
    </p:spTree>
    <p:extLst>
      <p:ext uri="{BB962C8B-B14F-4D97-AF65-F5344CB8AC3E}">
        <p14:creationId xmlns:p14="http://schemas.microsoft.com/office/powerpoint/2010/main" val="23933764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792511" y="756146"/>
            <a:ext cx="2079898" cy="588070"/>
          </a:xfrm>
        </p:spPr>
        <p:txBody>
          <a:bodyPr>
            <a:normAutofit/>
          </a:bodyPr>
          <a:lstStyle/>
          <a:p>
            <a:pPr algn="l"/>
            <a:r>
              <a:rPr lang="zh-CN" altLang="en-US" sz="2400">
                <a:solidFill>
                  <a:srgbClr val="92D050"/>
                </a:solidFill>
                <a:latin typeface="叶根友毛笔行书" pitchFamily="2" charset="-122"/>
                <a:ea typeface="叶根友毛笔行书" pitchFamily="2" charset="-122"/>
              </a:rPr>
              <a:t>市场定位</a:t>
            </a:r>
          </a:p>
        </p:txBody>
      </p:sp>
      <p:sp>
        <p:nvSpPr>
          <p:cNvPr id="7" name="PA_文本框 8"/>
          <p:cNvSpPr txBox="1"/>
          <p:nvPr>
            <p:custDataLst>
              <p:tags r:id="rId1"/>
            </p:custDataLst>
          </p:nvPr>
        </p:nvSpPr>
        <p:spPr>
          <a:xfrm>
            <a:off x="6904856" y="480120"/>
            <a:ext cx="5760640" cy="276999"/>
          </a:xfrm>
          <a:prstGeom prst="rect">
            <a:avLst/>
          </a:prstGeom>
          <a:noFill/>
        </p:spPr>
        <p:txBody>
          <a:bodyPr wrap="square" rtlCol="0">
            <a:spAutoFit/>
          </a:bodyPr>
          <a:lstStyle/>
          <a:p>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  甘肃</a:t>
            </a:r>
            <a:r>
              <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a:t>
            </a:r>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合水子午岭国家森林公园太白川片区曹家寺景点修建性详细规划方案</a:t>
            </a:r>
            <a:endPar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endParaRPr>
          </a:p>
        </p:txBody>
      </p:sp>
      <p:grpSp>
        <p:nvGrpSpPr>
          <p:cNvPr id="2" name="组合 1"/>
          <p:cNvGrpSpPr/>
          <p:nvPr/>
        </p:nvGrpSpPr>
        <p:grpSpPr>
          <a:xfrm>
            <a:off x="6976864" y="734036"/>
            <a:ext cx="5184575" cy="60439"/>
            <a:chOff x="8034637" y="615628"/>
            <a:chExt cx="4022516" cy="42416"/>
          </a:xfrm>
        </p:grpSpPr>
        <p:cxnSp>
          <p:nvCxnSpPr>
            <p:cNvPr id="9" name="直接连接符 8"/>
            <p:cNvCxnSpPr/>
            <p:nvPr/>
          </p:nvCxnSpPr>
          <p:spPr>
            <a:xfrm>
              <a:off x="8034637" y="615628"/>
              <a:ext cx="402251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8034637" y="658044"/>
              <a:ext cx="4022516"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128" y="2496343"/>
            <a:ext cx="5372100" cy="496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a:xfrm>
            <a:off x="6112768" y="1560240"/>
            <a:ext cx="6048671" cy="2585323"/>
          </a:xfrm>
          <a:prstGeom prst="rect">
            <a:avLst/>
          </a:prstGeom>
        </p:spPr>
        <p:txBody>
          <a:bodyPr wrap="square">
            <a:spAutoFit/>
          </a:bodyPr>
          <a:lstStyle/>
          <a:p>
            <a:pPr>
              <a:lnSpc>
                <a:spcPct val="150000"/>
              </a:lnSpc>
            </a:pPr>
            <a:r>
              <a:rPr lang="zh-CN" altLang="en-US" sz="1800" b="1">
                <a:solidFill>
                  <a:srgbClr val="92D050"/>
                </a:solidFill>
                <a:latin typeface="华文细黑" panose="02010600040101010101" pitchFamily="2" charset="-122"/>
                <a:ea typeface="华文细黑" panose="02010600040101010101" pitchFamily="2" charset="-122"/>
              </a:rPr>
              <a:t>客源市场定位： </a:t>
            </a:r>
            <a:endParaRPr lang="en-US" altLang="zh-CN" sz="1800" b="1">
              <a:solidFill>
                <a:srgbClr val="92D050"/>
              </a:solidFill>
              <a:latin typeface="华文细黑" panose="02010600040101010101" pitchFamily="2" charset="-122"/>
              <a:ea typeface="华文细黑" panose="02010600040101010101" pitchFamily="2" charset="-122"/>
            </a:endParaRPr>
          </a:p>
          <a:p>
            <a:pPr marL="342900" indent="-342900">
              <a:lnSpc>
                <a:spcPct val="150000"/>
              </a:lnSpc>
              <a:buFont typeface="Wingdings"/>
              <a:buChar char="Ø"/>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核心市场：合水县及 庆阳市其他县域；</a:t>
            </a:r>
            <a:endParaRPr lang="en-US" altLang="zh-CN" sz="1800">
              <a:solidFill>
                <a:schemeClr val="tx1">
                  <a:lumMod val="50000"/>
                  <a:lumOff val="50000"/>
                </a:schemeClr>
              </a:solidFill>
              <a:latin typeface="华文细黑" panose="02010600040101010101" pitchFamily="2" charset="-122"/>
              <a:ea typeface="华文细黑" panose="02010600040101010101" pitchFamily="2" charset="-122"/>
            </a:endParaRPr>
          </a:p>
          <a:p>
            <a:pPr marL="342900" indent="-342900">
              <a:lnSpc>
                <a:spcPct val="150000"/>
              </a:lnSpc>
              <a:buFont typeface="Wingdings"/>
              <a:buChar char="Ø"/>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拓展市场：周边的兰州市、延安市、铜川市、西安市、宝鸡市、平凉市等城市； </a:t>
            </a:r>
            <a:endParaRPr lang="en-US" altLang="zh-CN" sz="1800">
              <a:solidFill>
                <a:schemeClr val="tx1">
                  <a:lumMod val="50000"/>
                  <a:lumOff val="50000"/>
                </a:schemeClr>
              </a:solidFill>
              <a:latin typeface="华文细黑" panose="02010600040101010101" pitchFamily="2" charset="-122"/>
              <a:ea typeface="华文细黑" panose="02010600040101010101" pitchFamily="2" charset="-122"/>
            </a:endParaRPr>
          </a:p>
          <a:p>
            <a:pPr marL="342900" indent="-342900">
              <a:lnSpc>
                <a:spcPct val="150000"/>
              </a:lnSpc>
              <a:buFont typeface="Wingdings"/>
              <a:buChar char="Ø"/>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机会市场：成渝地区、京津冀、长三角城市群和及港澳台地区 </a:t>
            </a:r>
          </a:p>
        </p:txBody>
      </p:sp>
      <p:sp>
        <p:nvSpPr>
          <p:cNvPr id="4" name="矩形 3"/>
          <p:cNvSpPr/>
          <p:nvPr/>
        </p:nvSpPr>
        <p:spPr>
          <a:xfrm>
            <a:off x="6112768" y="4087485"/>
            <a:ext cx="6048670" cy="2585323"/>
          </a:xfrm>
          <a:prstGeom prst="rect">
            <a:avLst/>
          </a:prstGeom>
        </p:spPr>
        <p:txBody>
          <a:bodyPr wrap="square">
            <a:spAutoFit/>
          </a:bodyPr>
          <a:lstStyle/>
          <a:p>
            <a:pPr>
              <a:lnSpc>
                <a:spcPct val="150000"/>
              </a:lnSpc>
            </a:pPr>
            <a:r>
              <a:rPr lang="zh-CN" altLang="en-US" sz="1800" b="1">
                <a:solidFill>
                  <a:srgbClr val="92D050"/>
                </a:solidFill>
                <a:latin typeface="华文细黑" panose="02010600040101010101" pitchFamily="2" charset="-122"/>
                <a:ea typeface="华文细黑" panose="02010600040101010101" pitchFamily="2" charset="-122"/>
              </a:rPr>
              <a:t>细分群体定位：</a:t>
            </a:r>
            <a:endParaRPr lang="en-US" altLang="zh-CN" sz="1800" b="1">
              <a:solidFill>
                <a:srgbClr val="92D050"/>
              </a:solidFill>
              <a:latin typeface="华文细黑" panose="02010600040101010101" pitchFamily="2" charset="-122"/>
              <a:ea typeface="华文细黑" panose="02010600040101010101" pitchFamily="2" charset="-122"/>
            </a:endParaRPr>
          </a:p>
          <a:p>
            <a:pPr marL="285750" indent="-285750">
              <a:lnSpc>
                <a:spcPct val="150000"/>
              </a:lnSpc>
              <a:buFont typeface="Wingdings" panose="05000000000000000000" pitchFamily="2" charset="2"/>
              <a:buChar char="Ø"/>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当地及周边居民近郊游群体； </a:t>
            </a:r>
            <a:endParaRPr lang="en-US" altLang="zh-CN" sz="1800">
              <a:solidFill>
                <a:schemeClr val="tx1">
                  <a:lumMod val="50000"/>
                  <a:lumOff val="50000"/>
                </a:schemeClr>
              </a:solidFill>
              <a:latin typeface="华文细黑" panose="02010600040101010101" pitchFamily="2" charset="-122"/>
              <a:ea typeface="华文细黑" panose="02010600040101010101" pitchFamily="2" charset="-122"/>
            </a:endParaRPr>
          </a:p>
          <a:p>
            <a:pPr marL="285750" indent="-285750">
              <a:lnSpc>
                <a:spcPct val="150000"/>
              </a:lnSpc>
              <a:buFont typeface="Wingdings" panose="05000000000000000000" pitchFamily="2" charset="2"/>
              <a:buChar char="Ø"/>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婚庆市场群体；</a:t>
            </a:r>
            <a:endParaRPr lang="en-US" altLang="zh-CN" sz="1800">
              <a:solidFill>
                <a:schemeClr val="tx1">
                  <a:lumMod val="50000"/>
                  <a:lumOff val="50000"/>
                </a:schemeClr>
              </a:solidFill>
              <a:latin typeface="华文细黑" panose="02010600040101010101" pitchFamily="2" charset="-122"/>
              <a:ea typeface="华文细黑" panose="02010600040101010101" pitchFamily="2" charset="-122"/>
            </a:endParaRPr>
          </a:p>
          <a:p>
            <a:pPr marL="285750" indent="-285750">
              <a:lnSpc>
                <a:spcPct val="150000"/>
              </a:lnSpc>
              <a:buFont typeface="Wingdings" panose="05000000000000000000" pitchFamily="2" charset="2"/>
              <a:buChar char="Ø"/>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家庭亲子群体</a:t>
            </a:r>
            <a:endParaRPr lang="en-US" altLang="zh-CN" sz="1800">
              <a:solidFill>
                <a:schemeClr val="tx1">
                  <a:lumMod val="50000"/>
                  <a:lumOff val="50000"/>
                </a:schemeClr>
              </a:solidFill>
              <a:latin typeface="华文细黑" panose="02010600040101010101" pitchFamily="2" charset="-122"/>
              <a:ea typeface="华文细黑" panose="02010600040101010101" pitchFamily="2" charset="-122"/>
            </a:endParaRPr>
          </a:p>
          <a:p>
            <a:pPr marL="285750" indent="-285750">
              <a:lnSpc>
                <a:spcPct val="150000"/>
              </a:lnSpc>
              <a:buFont typeface="Wingdings" panose="05000000000000000000" pitchFamily="2" charset="2"/>
              <a:buChar char="Ø"/>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商务会议群体；</a:t>
            </a:r>
            <a:endParaRPr lang="en-US" altLang="zh-CN" sz="1800">
              <a:solidFill>
                <a:schemeClr val="tx1">
                  <a:lumMod val="50000"/>
                  <a:lumOff val="50000"/>
                </a:schemeClr>
              </a:solidFill>
              <a:latin typeface="华文细黑" panose="02010600040101010101" pitchFamily="2" charset="-122"/>
              <a:ea typeface="华文细黑" panose="02010600040101010101" pitchFamily="2" charset="-122"/>
            </a:endParaRPr>
          </a:p>
          <a:p>
            <a:pPr marL="285750" indent="-285750">
              <a:lnSpc>
                <a:spcPct val="150000"/>
              </a:lnSpc>
              <a:buFont typeface="Wingdings" panose="05000000000000000000" pitchFamily="2" charset="2"/>
              <a:buChar char="Ø"/>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自驾游群体。</a:t>
            </a:r>
            <a:endParaRPr lang="en-US" altLang="zh-CN" sz="1800">
              <a:solidFill>
                <a:schemeClr val="tx1">
                  <a:lumMod val="50000"/>
                  <a:lumOff val="50000"/>
                </a:schemeClr>
              </a:solidFill>
              <a:latin typeface="华文细黑" panose="02010600040101010101" pitchFamily="2" charset="-122"/>
              <a:ea typeface="华文细黑" panose="02010600040101010101" pitchFamily="2" charset="-122"/>
            </a:endParaRPr>
          </a:p>
        </p:txBody>
      </p:sp>
      <p:sp>
        <p:nvSpPr>
          <p:cNvPr id="6" name="矩形 5"/>
          <p:cNvSpPr/>
          <p:nvPr/>
        </p:nvSpPr>
        <p:spPr>
          <a:xfrm>
            <a:off x="6112768" y="6672808"/>
            <a:ext cx="6400800" cy="2169825"/>
          </a:xfrm>
          <a:prstGeom prst="rect">
            <a:avLst/>
          </a:prstGeom>
        </p:spPr>
        <p:txBody>
          <a:bodyPr>
            <a:spAutoFit/>
          </a:bodyPr>
          <a:lstStyle/>
          <a:p>
            <a:pPr>
              <a:lnSpc>
                <a:spcPct val="150000"/>
              </a:lnSpc>
            </a:pPr>
            <a:r>
              <a:rPr lang="zh-CN" altLang="en-US" sz="1800" b="1">
                <a:solidFill>
                  <a:srgbClr val="92D050"/>
                </a:solidFill>
                <a:latin typeface="华文细黑" panose="02010600040101010101" pitchFamily="2" charset="-122"/>
                <a:ea typeface="华文细黑" panose="02010600040101010101" pitchFamily="2" charset="-122"/>
              </a:rPr>
              <a:t>旅游人数预测 </a:t>
            </a:r>
            <a:endParaRPr lang="en-US" altLang="zh-CN" sz="1800" b="1">
              <a:solidFill>
                <a:srgbClr val="92D050"/>
              </a:solidFill>
              <a:latin typeface="华文细黑" panose="02010600040101010101" pitchFamily="2" charset="-122"/>
              <a:ea typeface="华文细黑" panose="02010600040101010101" pitchFamily="2" charset="-122"/>
            </a:endParaRPr>
          </a:p>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由于本项目为新建景区，采用类推法、引力模型预测法、环境容 量法等方法进行客流量分析，并进行算术平均，作为客流量预测的 最终值。经过预测，项目游客接待人数为</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27</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万人次</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年。 </a:t>
            </a:r>
          </a:p>
        </p:txBody>
      </p:sp>
      <p:sp>
        <p:nvSpPr>
          <p:cNvPr id="11" name="灯片编号占位符 10"/>
          <p:cNvSpPr>
            <a:spLocks noGrp="1"/>
          </p:cNvSpPr>
          <p:nvPr>
            <p:ph type="sldNum" sz="quarter" idx="12"/>
          </p:nvPr>
        </p:nvSpPr>
        <p:spPr/>
        <p:txBody>
          <a:bodyPr/>
          <a:lstStyle/>
          <a:p>
            <a:fld id="{0C913308-F349-4B6D-A68A-DD1791B4A57B}" type="slidenum">
              <a:rPr lang="zh-CN" altLang="en-US" smtClean="0"/>
              <a:t>15</a:t>
            </a:fld>
            <a:endParaRPr lang="zh-CN" altLang="en-US"/>
          </a:p>
        </p:txBody>
      </p:sp>
    </p:spTree>
    <p:extLst>
      <p:ext uri="{BB962C8B-B14F-4D97-AF65-F5344CB8AC3E}">
        <p14:creationId xmlns:p14="http://schemas.microsoft.com/office/powerpoint/2010/main" val="2393376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12"/>
          <p:cNvSpPr txBox="1"/>
          <p:nvPr/>
        </p:nvSpPr>
        <p:spPr>
          <a:xfrm>
            <a:off x="4600600" y="2160602"/>
            <a:ext cx="1476164" cy="3770263"/>
          </a:xfrm>
          <a:prstGeom prst="rect">
            <a:avLst/>
          </a:prstGeom>
          <a:noFill/>
        </p:spPr>
        <p:txBody>
          <a:bodyPr wrap="square" rtlCol="0">
            <a:spAutoFit/>
          </a:bodyPr>
          <a:lstStyle/>
          <a:p>
            <a:pPr algn="ctr"/>
            <a:r>
              <a:rPr lang="en-US" altLang="zh-CN" sz="23900">
                <a:solidFill>
                  <a:srgbClr val="92D050"/>
                </a:solidFill>
                <a:latin typeface="Arial" panose="020B0604020202020204" pitchFamily="34" charset="0"/>
                <a:cs typeface="Arial" panose="020B0604020202020204" pitchFamily="34" charset="0"/>
              </a:rPr>
              <a:t>3</a:t>
            </a:r>
            <a:endParaRPr lang="zh-CN" altLang="en-US" sz="23900" dirty="0">
              <a:solidFill>
                <a:srgbClr val="92D050"/>
              </a:solidFill>
              <a:latin typeface="Arial" panose="020B0604020202020204" pitchFamily="34" charset="0"/>
              <a:cs typeface="Arial" panose="020B0604020202020204" pitchFamily="34" charset="0"/>
            </a:endParaRPr>
          </a:p>
        </p:txBody>
      </p:sp>
      <p:sp>
        <p:nvSpPr>
          <p:cNvPr id="9" name="矩形 8"/>
          <p:cNvSpPr/>
          <p:nvPr/>
        </p:nvSpPr>
        <p:spPr>
          <a:xfrm>
            <a:off x="7162463" y="3995857"/>
            <a:ext cx="4566929" cy="77650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9FF33"/>
              </a:solidFill>
            </a:endParaRPr>
          </a:p>
        </p:txBody>
      </p:sp>
      <p:sp>
        <p:nvSpPr>
          <p:cNvPr id="10" name="文本框 13"/>
          <p:cNvSpPr txBox="1"/>
          <p:nvPr/>
        </p:nvSpPr>
        <p:spPr>
          <a:xfrm>
            <a:off x="7450495" y="4071809"/>
            <a:ext cx="2236510" cy="584775"/>
          </a:xfrm>
          <a:prstGeom prst="rect">
            <a:avLst/>
          </a:prstGeom>
          <a:noFill/>
        </p:spPr>
        <p:txBody>
          <a:bodyPr wrap="none" rtlCol="0">
            <a:spAutoFit/>
          </a:bodyPr>
          <a:lstStyle/>
          <a:p>
            <a:r>
              <a:rPr lang="zh-CN" altLang="en-US" sz="3200" b="1">
                <a:solidFill>
                  <a:schemeClr val="bg1"/>
                </a:solidFill>
                <a:latin typeface="华文细黑" panose="02010600040101010101" pitchFamily="2" charset="-122"/>
                <a:ea typeface="华文细黑" panose="02010600040101010101" pitchFamily="2" charset="-122"/>
                <a:cs typeface="Arial" panose="020B0604020202020204" pitchFamily="34" charset="0"/>
              </a:rPr>
              <a:t>总体规划篇</a:t>
            </a:r>
            <a:endParaRPr lang="en-US" altLang="zh-CN" sz="3200" b="1" dirty="0">
              <a:solidFill>
                <a:schemeClr val="bg1"/>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11" name="文本框 25"/>
          <p:cNvSpPr txBox="1"/>
          <p:nvPr/>
        </p:nvSpPr>
        <p:spPr>
          <a:xfrm>
            <a:off x="6278047" y="4356867"/>
            <a:ext cx="766557" cy="830997"/>
          </a:xfrm>
          <a:prstGeom prst="rect">
            <a:avLst/>
          </a:prstGeom>
          <a:noFill/>
        </p:spPr>
        <p:txBody>
          <a:bodyPr wrap="none" rtlCol="0">
            <a:spAutoFit/>
          </a:bodyPr>
          <a:lstStyle/>
          <a:p>
            <a:r>
              <a:rPr lang="en-US" altLang="zh-CN" sz="4800" dirty="0">
                <a:solidFill>
                  <a:srgbClr val="92D050"/>
                </a:solidFill>
                <a:latin typeface="Arial" panose="020B0604020202020204" pitchFamily="34" charset="0"/>
                <a:cs typeface="Arial" panose="020B0604020202020204" pitchFamily="34" charset="0"/>
              </a:rPr>
              <a:t>St</a:t>
            </a:r>
            <a:endParaRPr lang="zh-CN" altLang="en-US" sz="4800" dirty="0">
              <a:solidFill>
                <a:srgbClr val="92D050"/>
              </a:solidFill>
              <a:latin typeface="Arial" panose="020B0604020202020204" pitchFamily="34" charset="0"/>
              <a:cs typeface="Arial" panose="020B0604020202020204" pitchFamily="34" charset="0"/>
            </a:endParaRPr>
          </a:p>
        </p:txBody>
      </p:sp>
      <p:sp>
        <p:nvSpPr>
          <p:cNvPr id="12" name="TextBox 11"/>
          <p:cNvSpPr txBox="1"/>
          <p:nvPr/>
        </p:nvSpPr>
        <p:spPr>
          <a:xfrm>
            <a:off x="7450495" y="4973026"/>
            <a:ext cx="5256584" cy="3970318"/>
          </a:xfrm>
          <a:prstGeom prst="rect">
            <a:avLst/>
          </a:prstGeom>
          <a:noFill/>
        </p:spPr>
        <p:txBody>
          <a:bodyPr wrap="square" rtlCol="0">
            <a:spAutoFit/>
          </a:bodyPr>
          <a:lstStyle/>
          <a:p>
            <a:pPr marL="342900" indent="-342900">
              <a:lnSpc>
                <a:spcPct val="150000"/>
              </a:lnSpc>
              <a:buFont typeface="Wingdings" panose="05000000000000000000" pitchFamily="2" charset="2"/>
              <a:buChar char="n"/>
            </a:pPr>
            <a:r>
              <a:rPr lang="zh-CN" altLang="en-US" sz="2400">
                <a:solidFill>
                  <a:schemeClr val="tx1">
                    <a:lumMod val="50000"/>
                    <a:lumOff val="50000"/>
                  </a:schemeClr>
                </a:solidFill>
                <a:latin typeface="华文细黑" panose="02010600040101010101" pitchFamily="2" charset="-122"/>
                <a:ea typeface="华文细黑" panose="02010600040101010101" pitchFamily="2" charset="-122"/>
              </a:rPr>
              <a:t>平面图</a:t>
            </a:r>
            <a:endParaRPr lang="en-US" altLang="zh-CN" sz="2400">
              <a:solidFill>
                <a:schemeClr val="tx1">
                  <a:lumMod val="50000"/>
                  <a:lumOff val="50000"/>
                </a:schemeClr>
              </a:solidFill>
              <a:latin typeface="华文细黑" panose="02010600040101010101" pitchFamily="2" charset="-122"/>
              <a:ea typeface="华文细黑" panose="02010600040101010101" pitchFamily="2" charset="-122"/>
            </a:endParaRPr>
          </a:p>
          <a:p>
            <a:pPr marL="342900" indent="-342900">
              <a:lnSpc>
                <a:spcPct val="150000"/>
              </a:lnSpc>
              <a:buFont typeface="Wingdings" panose="05000000000000000000" pitchFamily="2" charset="2"/>
              <a:buChar char="n"/>
            </a:pPr>
            <a:r>
              <a:rPr lang="zh-CN" altLang="en-US" sz="2400">
                <a:solidFill>
                  <a:schemeClr val="tx1">
                    <a:lumMod val="50000"/>
                    <a:lumOff val="50000"/>
                  </a:schemeClr>
                </a:solidFill>
                <a:latin typeface="华文细黑" panose="02010600040101010101" pitchFamily="2" charset="-122"/>
                <a:ea typeface="华文细黑" panose="02010600040101010101" pitchFamily="2" charset="-122"/>
              </a:rPr>
              <a:t>鸟瞰图</a:t>
            </a:r>
            <a:endParaRPr lang="en-US" altLang="zh-CN" sz="2400">
              <a:solidFill>
                <a:schemeClr val="tx1">
                  <a:lumMod val="50000"/>
                  <a:lumOff val="50000"/>
                </a:schemeClr>
              </a:solidFill>
              <a:latin typeface="华文细黑" panose="02010600040101010101" pitchFamily="2" charset="-122"/>
              <a:ea typeface="华文细黑" panose="02010600040101010101" pitchFamily="2" charset="-122"/>
            </a:endParaRPr>
          </a:p>
          <a:p>
            <a:pPr marL="342900" indent="-342900">
              <a:lnSpc>
                <a:spcPct val="150000"/>
              </a:lnSpc>
              <a:buFont typeface="Wingdings" panose="05000000000000000000" pitchFamily="2" charset="2"/>
              <a:buChar char="n"/>
            </a:pPr>
            <a:r>
              <a:rPr lang="zh-CN" altLang="en-US" sz="2400">
                <a:solidFill>
                  <a:schemeClr val="tx1">
                    <a:lumMod val="50000"/>
                    <a:lumOff val="50000"/>
                  </a:schemeClr>
                </a:solidFill>
                <a:latin typeface="华文细黑" panose="02010600040101010101" pitchFamily="2" charset="-122"/>
                <a:ea typeface="华文细黑" panose="02010600040101010101" pitchFamily="2" charset="-122"/>
              </a:rPr>
              <a:t>功能结构图</a:t>
            </a:r>
            <a:endParaRPr lang="en-US" altLang="zh-CN" sz="2400">
              <a:solidFill>
                <a:schemeClr val="tx1">
                  <a:lumMod val="50000"/>
                  <a:lumOff val="50000"/>
                </a:schemeClr>
              </a:solidFill>
              <a:latin typeface="华文细黑" panose="02010600040101010101" pitchFamily="2" charset="-122"/>
              <a:ea typeface="华文细黑" panose="02010600040101010101" pitchFamily="2" charset="-122"/>
            </a:endParaRPr>
          </a:p>
          <a:p>
            <a:pPr marL="342900" indent="-342900">
              <a:lnSpc>
                <a:spcPct val="150000"/>
              </a:lnSpc>
              <a:buFont typeface="Wingdings" panose="05000000000000000000" pitchFamily="2" charset="2"/>
              <a:buChar char="n"/>
            </a:pPr>
            <a:r>
              <a:rPr lang="zh-CN" altLang="en-US" sz="2400">
                <a:solidFill>
                  <a:schemeClr val="tx1">
                    <a:lumMod val="50000"/>
                    <a:lumOff val="50000"/>
                  </a:schemeClr>
                </a:solidFill>
                <a:latin typeface="华文细黑" panose="02010600040101010101" pitchFamily="2" charset="-122"/>
                <a:ea typeface="华文细黑" panose="02010600040101010101" pitchFamily="2" charset="-122"/>
              </a:rPr>
              <a:t>道路交通规划图</a:t>
            </a:r>
            <a:endParaRPr lang="en-US" altLang="zh-CN" sz="2400">
              <a:solidFill>
                <a:schemeClr val="tx1">
                  <a:lumMod val="50000"/>
                  <a:lumOff val="50000"/>
                </a:schemeClr>
              </a:solidFill>
              <a:latin typeface="华文细黑" panose="02010600040101010101" pitchFamily="2" charset="-122"/>
              <a:ea typeface="华文细黑" panose="02010600040101010101" pitchFamily="2" charset="-122"/>
            </a:endParaRPr>
          </a:p>
          <a:p>
            <a:pPr marL="342900" indent="-342900">
              <a:lnSpc>
                <a:spcPct val="150000"/>
              </a:lnSpc>
              <a:buFont typeface="Wingdings" panose="05000000000000000000" pitchFamily="2" charset="2"/>
              <a:buChar char="n"/>
            </a:pPr>
            <a:r>
              <a:rPr lang="zh-CN" altLang="en-US" sz="2400">
                <a:solidFill>
                  <a:schemeClr val="tx1">
                    <a:lumMod val="50000"/>
                    <a:lumOff val="50000"/>
                  </a:schemeClr>
                </a:solidFill>
                <a:latin typeface="华文细黑" panose="02010600040101010101" pitchFamily="2" charset="-122"/>
                <a:ea typeface="华文细黑" panose="02010600040101010101" pitchFamily="2" charset="-122"/>
              </a:rPr>
              <a:t>竖向定位图 </a:t>
            </a:r>
            <a:endParaRPr lang="en-US" altLang="zh-CN" sz="2400">
              <a:solidFill>
                <a:schemeClr val="tx1">
                  <a:lumMod val="50000"/>
                  <a:lumOff val="50000"/>
                </a:schemeClr>
              </a:solidFill>
              <a:latin typeface="华文细黑" panose="02010600040101010101" pitchFamily="2" charset="-122"/>
              <a:ea typeface="华文细黑" panose="02010600040101010101" pitchFamily="2" charset="-122"/>
            </a:endParaRPr>
          </a:p>
          <a:p>
            <a:pPr marL="342900" indent="-342900">
              <a:lnSpc>
                <a:spcPct val="150000"/>
              </a:lnSpc>
              <a:buFont typeface="Wingdings" panose="05000000000000000000" pitchFamily="2" charset="2"/>
              <a:buChar char="n"/>
            </a:pPr>
            <a:r>
              <a:rPr lang="zh-CN" altLang="en-US" sz="2400">
                <a:solidFill>
                  <a:schemeClr val="tx1">
                    <a:lumMod val="50000"/>
                    <a:lumOff val="50000"/>
                  </a:schemeClr>
                </a:solidFill>
                <a:latin typeface="华文细黑" panose="02010600040101010101" pitchFamily="2" charset="-122"/>
                <a:ea typeface="华文细黑" panose="02010600040101010101" pitchFamily="2" charset="-122"/>
              </a:rPr>
              <a:t>综合管网图</a:t>
            </a:r>
            <a:endParaRPr lang="en-US" altLang="zh-CN" sz="2400">
              <a:solidFill>
                <a:schemeClr val="tx1">
                  <a:lumMod val="50000"/>
                  <a:lumOff val="50000"/>
                </a:schemeClr>
              </a:solidFill>
              <a:latin typeface="华文细黑" panose="02010600040101010101" pitchFamily="2" charset="-122"/>
              <a:ea typeface="华文细黑" panose="02010600040101010101" pitchFamily="2" charset="-122"/>
            </a:endParaRPr>
          </a:p>
          <a:p>
            <a:pPr marL="342900" indent="-342900">
              <a:lnSpc>
                <a:spcPct val="150000"/>
              </a:lnSpc>
              <a:buFont typeface="Wingdings" panose="05000000000000000000" pitchFamily="2" charset="2"/>
              <a:buChar char="n"/>
            </a:pPr>
            <a:r>
              <a:rPr lang="zh-CN" altLang="en-US" sz="2400">
                <a:solidFill>
                  <a:schemeClr val="tx1">
                    <a:lumMod val="50000"/>
                    <a:lumOff val="50000"/>
                  </a:schemeClr>
                </a:solidFill>
                <a:latin typeface="华文细黑" panose="02010600040101010101" pitchFamily="2" charset="-122"/>
                <a:ea typeface="华文细黑" panose="02010600040101010101" pitchFamily="2" charset="-122"/>
              </a:rPr>
              <a:t>旅游设施规划</a:t>
            </a:r>
            <a:endParaRPr lang="en-US" altLang="zh-CN" sz="2400">
              <a:solidFill>
                <a:schemeClr val="tx1">
                  <a:lumMod val="50000"/>
                  <a:lumOff val="50000"/>
                </a:schemeClr>
              </a:solidFill>
              <a:latin typeface="华文细黑" panose="02010600040101010101" pitchFamily="2" charset="-122"/>
              <a:ea typeface="华文细黑" panose="02010600040101010101" pitchFamily="2" charset="-122"/>
            </a:endParaRPr>
          </a:p>
        </p:txBody>
      </p:sp>
      <p:sp>
        <p:nvSpPr>
          <p:cNvPr id="13" name="椭圆 12"/>
          <p:cNvSpPr/>
          <p:nvPr/>
        </p:nvSpPr>
        <p:spPr>
          <a:xfrm>
            <a:off x="6132849" y="4728592"/>
            <a:ext cx="123935" cy="123935"/>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灯片编号占位符 2"/>
          <p:cNvSpPr>
            <a:spLocks noGrp="1"/>
          </p:cNvSpPr>
          <p:nvPr>
            <p:ph type="sldNum" sz="quarter" idx="12"/>
          </p:nvPr>
        </p:nvSpPr>
        <p:spPr/>
        <p:txBody>
          <a:bodyPr/>
          <a:lstStyle/>
          <a:p>
            <a:fld id="{0C913308-F349-4B6D-A68A-DD1791B4A57B}" type="slidenum">
              <a:rPr lang="zh-CN" altLang="en-US" smtClean="0"/>
              <a:t>16</a:t>
            </a:fld>
            <a:endParaRPr lang="zh-CN" altLang="en-US"/>
          </a:p>
        </p:txBody>
      </p:sp>
    </p:spTree>
    <p:extLst>
      <p:ext uri="{BB962C8B-B14F-4D97-AF65-F5344CB8AC3E}">
        <p14:creationId xmlns:p14="http://schemas.microsoft.com/office/powerpoint/2010/main" val="1006465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7418"/>
            <a:ext cx="12801600" cy="7126361"/>
          </a:xfrm>
          <a:prstGeom prst="rect">
            <a:avLst/>
          </a:prstGeom>
        </p:spPr>
      </p:pic>
      <p:sp>
        <p:nvSpPr>
          <p:cNvPr id="5" name="标题 1"/>
          <p:cNvSpPr>
            <a:spLocks noGrp="1"/>
          </p:cNvSpPr>
          <p:nvPr>
            <p:ph type="title"/>
          </p:nvPr>
        </p:nvSpPr>
        <p:spPr>
          <a:xfrm>
            <a:off x="792511" y="756146"/>
            <a:ext cx="2079898" cy="588070"/>
          </a:xfrm>
        </p:spPr>
        <p:txBody>
          <a:bodyPr>
            <a:normAutofit/>
          </a:bodyPr>
          <a:lstStyle/>
          <a:p>
            <a:pPr algn="l"/>
            <a:r>
              <a:rPr lang="zh-CN" altLang="en-US" sz="2400">
                <a:solidFill>
                  <a:srgbClr val="92D050"/>
                </a:solidFill>
                <a:latin typeface="叶根友毛笔行书" pitchFamily="2" charset="-122"/>
                <a:ea typeface="叶根友毛笔行书" pitchFamily="2" charset="-122"/>
              </a:rPr>
              <a:t>总平面图</a:t>
            </a:r>
          </a:p>
        </p:txBody>
      </p:sp>
      <p:sp>
        <p:nvSpPr>
          <p:cNvPr id="11" name="PA_文本框 8"/>
          <p:cNvSpPr txBox="1"/>
          <p:nvPr>
            <p:custDataLst>
              <p:tags r:id="rId1"/>
            </p:custDataLst>
          </p:nvPr>
        </p:nvSpPr>
        <p:spPr>
          <a:xfrm>
            <a:off x="6904856" y="480120"/>
            <a:ext cx="5760640" cy="276999"/>
          </a:xfrm>
          <a:prstGeom prst="rect">
            <a:avLst/>
          </a:prstGeom>
          <a:noFill/>
        </p:spPr>
        <p:txBody>
          <a:bodyPr wrap="square" rtlCol="0">
            <a:spAutoFit/>
          </a:bodyPr>
          <a:lstStyle/>
          <a:p>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  甘肃</a:t>
            </a:r>
            <a:r>
              <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a:t>
            </a:r>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合水子午岭国家森林公园太白川片区曹家寺景点修建性详细规划方案</a:t>
            </a:r>
            <a:endPar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endParaRPr>
          </a:p>
        </p:txBody>
      </p:sp>
      <p:grpSp>
        <p:nvGrpSpPr>
          <p:cNvPr id="12" name="组合 11"/>
          <p:cNvGrpSpPr/>
          <p:nvPr/>
        </p:nvGrpSpPr>
        <p:grpSpPr>
          <a:xfrm>
            <a:off x="6976864" y="734036"/>
            <a:ext cx="5184575" cy="60439"/>
            <a:chOff x="8034637" y="615628"/>
            <a:chExt cx="4022516" cy="42416"/>
          </a:xfrm>
        </p:grpSpPr>
        <p:cxnSp>
          <p:nvCxnSpPr>
            <p:cNvPr id="13" name="直接连接符 12"/>
            <p:cNvCxnSpPr/>
            <p:nvPr/>
          </p:nvCxnSpPr>
          <p:spPr>
            <a:xfrm>
              <a:off x="8034637" y="615628"/>
              <a:ext cx="402251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8034637" y="658044"/>
              <a:ext cx="4022516"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 name="矩形 2"/>
          <p:cNvSpPr/>
          <p:nvPr/>
        </p:nvSpPr>
        <p:spPr>
          <a:xfrm>
            <a:off x="9943186" y="5016624"/>
            <a:ext cx="1569660" cy="276999"/>
          </a:xfrm>
          <a:prstGeom prst="rect">
            <a:avLst/>
          </a:prstGeom>
        </p:spPr>
        <p:txBody>
          <a:bodyPr wrap="none">
            <a:spAutoFit/>
          </a:bodyPr>
          <a:lstStyle/>
          <a:p>
            <a:r>
              <a:rPr lang="zh-CN" altLang="zh-CN" sz="1200" b="1">
                <a:solidFill>
                  <a:schemeClr val="bg1"/>
                </a:solidFill>
                <a:latin typeface="华文细黑" panose="02010600040101010101" pitchFamily="2" charset="-122"/>
                <a:ea typeface="华文细黑" panose="02010600040101010101" pitchFamily="2" charset="-122"/>
              </a:rPr>
              <a:t>经济技术指标一览表</a:t>
            </a:r>
            <a:endParaRPr lang="zh-CN" altLang="en-US" sz="1200">
              <a:solidFill>
                <a:schemeClr val="bg1"/>
              </a:solidFill>
              <a:latin typeface="华文细黑" panose="02010600040101010101" pitchFamily="2" charset="-122"/>
              <a:ea typeface="华文细黑" panose="02010600040101010101" pitchFamily="2" charset="-122"/>
            </a:endParaRPr>
          </a:p>
        </p:txBody>
      </p:sp>
      <p:graphicFrame>
        <p:nvGraphicFramePr>
          <p:cNvPr id="4" name="表格 3"/>
          <p:cNvGraphicFramePr>
            <a:graphicFrameLocks noGrp="1"/>
          </p:cNvGraphicFramePr>
          <p:nvPr>
            <p:extLst>
              <p:ext uri="{D42A27DB-BD31-4B8C-83A1-F6EECF244321}">
                <p14:modId xmlns:p14="http://schemas.microsoft.com/office/powerpoint/2010/main" val="3534284234"/>
              </p:ext>
            </p:extLst>
          </p:nvPr>
        </p:nvGraphicFramePr>
        <p:xfrm>
          <a:off x="2944416" y="3544953"/>
          <a:ext cx="3702000" cy="1610170"/>
        </p:xfrm>
        <a:graphic>
          <a:graphicData uri="http://schemas.openxmlformats.org/drawingml/2006/table">
            <a:tbl>
              <a:tblPr>
                <a:tableStyleId>{5C22544A-7EE6-4342-B048-85BDC9FD1C3A}</a:tableStyleId>
              </a:tblPr>
              <a:tblGrid>
                <a:gridCol w="1150413">
                  <a:extLst>
                    <a:ext uri="{9D8B030D-6E8A-4147-A177-3AD203B41FA5}">
                      <a16:colId xmlns:a16="http://schemas.microsoft.com/office/drawing/2014/main" val="20000"/>
                    </a:ext>
                  </a:extLst>
                </a:gridCol>
                <a:gridCol w="751387">
                  <a:extLst>
                    <a:ext uri="{9D8B030D-6E8A-4147-A177-3AD203B41FA5}">
                      <a16:colId xmlns:a16="http://schemas.microsoft.com/office/drawing/2014/main" val="20001"/>
                    </a:ext>
                  </a:extLst>
                </a:gridCol>
                <a:gridCol w="762496">
                  <a:extLst>
                    <a:ext uri="{9D8B030D-6E8A-4147-A177-3AD203B41FA5}">
                      <a16:colId xmlns:a16="http://schemas.microsoft.com/office/drawing/2014/main" val="20002"/>
                    </a:ext>
                  </a:extLst>
                </a:gridCol>
                <a:gridCol w="1037704">
                  <a:extLst>
                    <a:ext uri="{9D8B030D-6E8A-4147-A177-3AD203B41FA5}">
                      <a16:colId xmlns:a16="http://schemas.microsoft.com/office/drawing/2014/main" val="20003"/>
                    </a:ext>
                  </a:extLst>
                </a:gridCol>
              </a:tblGrid>
              <a:tr h="194993">
                <a:tc>
                  <a:txBody>
                    <a:bodyPr/>
                    <a:lstStyle/>
                    <a:p>
                      <a:pPr marL="0" indent="0" algn="ctr">
                        <a:lnSpc>
                          <a:spcPts val="2400"/>
                        </a:lnSpc>
                        <a:spcAft>
                          <a:spcPts val="0"/>
                        </a:spcAft>
                      </a:pPr>
                      <a:r>
                        <a:rPr lang="zh-CN" sz="1200" kern="100">
                          <a:solidFill>
                            <a:schemeClr val="bg1"/>
                          </a:solidFill>
                          <a:effectLst/>
                        </a:rPr>
                        <a:t>项目</a:t>
                      </a:r>
                      <a:endParaRPr lang="zh-CN" sz="1050" kern="100">
                        <a:solidFill>
                          <a:schemeClr val="bg1"/>
                        </a:solidFill>
                        <a:effectLst/>
                        <a:latin typeface="Times New Roman"/>
                        <a:ea typeface="宋体"/>
                      </a:endParaRPr>
                    </a:p>
                  </a:txBody>
                  <a:tcPr marL="68580" marR="68580" marT="0" marB="0">
                    <a:noFill/>
                  </a:tcPr>
                </a:tc>
                <a:tc>
                  <a:txBody>
                    <a:bodyPr/>
                    <a:lstStyle/>
                    <a:p>
                      <a:pPr algn="ctr">
                        <a:lnSpc>
                          <a:spcPts val="2400"/>
                        </a:lnSpc>
                        <a:spcAft>
                          <a:spcPts val="0"/>
                        </a:spcAft>
                      </a:pPr>
                      <a:r>
                        <a:rPr lang="zh-CN" sz="1200" kern="100">
                          <a:solidFill>
                            <a:schemeClr val="bg1"/>
                          </a:solidFill>
                          <a:effectLst/>
                        </a:rPr>
                        <a:t>计量单位</a:t>
                      </a:r>
                      <a:endParaRPr lang="zh-CN" sz="1050" kern="100">
                        <a:solidFill>
                          <a:schemeClr val="bg1"/>
                        </a:solidFill>
                        <a:effectLst/>
                        <a:latin typeface="Times New Roman"/>
                        <a:ea typeface="宋体"/>
                      </a:endParaRPr>
                    </a:p>
                  </a:txBody>
                  <a:tcPr marL="68580" marR="68580" marT="0" marB="0">
                    <a:noFill/>
                  </a:tcPr>
                </a:tc>
                <a:tc>
                  <a:txBody>
                    <a:bodyPr/>
                    <a:lstStyle/>
                    <a:p>
                      <a:pPr marL="0" indent="0" algn="ctr">
                        <a:lnSpc>
                          <a:spcPts val="2400"/>
                        </a:lnSpc>
                        <a:spcAft>
                          <a:spcPts val="0"/>
                        </a:spcAft>
                      </a:pPr>
                      <a:r>
                        <a:rPr lang="zh-CN" sz="1200" kern="100">
                          <a:solidFill>
                            <a:schemeClr val="bg1"/>
                          </a:solidFill>
                          <a:effectLst/>
                        </a:rPr>
                        <a:t>数值</a:t>
                      </a:r>
                      <a:endParaRPr lang="zh-CN" sz="1050" kern="100">
                        <a:solidFill>
                          <a:schemeClr val="bg1"/>
                        </a:solidFill>
                        <a:effectLst/>
                        <a:latin typeface="Times New Roman"/>
                        <a:ea typeface="宋体"/>
                      </a:endParaRPr>
                    </a:p>
                  </a:txBody>
                  <a:tcPr marL="68580" marR="68580" marT="0" marB="0">
                    <a:noFill/>
                  </a:tcPr>
                </a:tc>
                <a:tc>
                  <a:txBody>
                    <a:bodyPr/>
                    <a:lstStyle/>
                    <a:p>
                      <a:pPr algn="ctr">
                        <a:lnSpc>
                          <a:spcPts val="2400"/>
                        </a:lnSpc>
                        <a:spcAft>
                          <a:spcPts val="0"/>
                        </a:spcAft>
                      </a:pPr>
                      <a:r>
                        <a:rPr lang="zh-CN" sz="1200" kern="100">
                          <a:solidFill>
                            <a:schemeClr val="bg1"/>
                          </a:solidFill>
                          <a:effectLst/>
                        </a:rPr>
                        <a:t>所占比重（</a:t>
                      </a:r>
                      <a:r>
                        <a:rPr lang="en-US" sz="1200" kern="100">
                          <a:solidFill>
                            <a:schemeClr val="bg1"/>
                          </a:solidFill>
                          <a:effectLst/>
                        </a:rPr>
                        <a:t>%</a:t>
                      </a:r>
                      <a:r>
                        <a:rPr lang="zh-CN" sz="1200" kern="100">
                          <a:solidFill>
                            <a:schemeClr val="bg1"/>
                          </a:solidFill>
                          <a:effectLst/>
                        </a:rPr>
                        <a:t>）</a:t>
                      </a:r>
                      <a:endParaRPr lang="zh-CN" sz="1050" kern="100">
                        <a:solidFill>
                          <a:schemeClr val="bg1"/>
                        </a:solidFill>
                        <a:effectLst/>
                        <a:latin typeface="Times New Roman"/>
                        <a:ea typeface="宋体"/>
                      </a:endParaRPr>
                    </a:p>
                  </a:txBody>
                  <a:tcPr marL="68580" marR="68580" marT="0" marB="0">
                    <a:noFill/>
                  </a:tcPr>
                </a:tc>
                <a:extLst>
                  <a:ext uri="{0D108BD9-81ED-4DB2-BD59-A6C34878D82A}">
                    <a16:rowId xmlns:a16="http://schemas.microsoft.com/office/drawing/2014/main" val="10000"/>
                  </a:ext>
                </a:extLst>
              </a:tr>
              <a:tr h="183504">
                <a:tc>
                  <a:txBody>
                    <a:bodyPr/>
                    <a:lstStyle/>
                    <a:p>
                      <a:pPr marL="0" algn="ctr" defTabSz="1280160" rtl="0" eaLnBrk="1" latinLnBrk="0" hangingPunct="1">
                        <a:lnSpc>
                          <a:spcPts val="2400"/>
                        </a:lnSpc>
                        <a:spcAft>
                          <a:spcPts val="0"/>
                        </a:spcAft>
                      </a:pPr>
                      <a:r>
                        <a:rPr lang="zh-CN" sz="1200" kern="100">
                          <a:solidFill>
                            <a:schemeClr val="bg1"/>
                          </a:solidFill>
                          <a:effectLst/>
                          <a:latin typeface="+mn-lt"/>
                          <a:ea typeface="+mn-ea"/>
                          <a:cs typeface="+mn-cs"/>
                        </a:rPr>
                        <a:t>用地</a:t>
                      </a:r>
                    </a:p>
                  </a:txBody>
                  <a:tcPr marL="68580" marR="68580" marT="0" marB="0" anchor="ctr">
                    <a:noFill/>
                  </a:tcPr>
                </a:tc>
                <a:tc>
                  <a:txBody>
                    <a:bodyPr/>
                    <a:lstStyle/>
                    <a:p>
                      <a:pPr marL="0" algn="ctr" defTabSz="1280160" rtl="0" eaLnBrk="1" latinLnBrk="0" hangingPunct="1">
                        <a:lnSpc>
                          <a:spcPts val="2400"/>
                        </a:lnSpc>
                        <a:spcAft>
                          <a:spcPts val="0"/>
                        </a:spcAft>
                      </a:pPr>
                      <a:r>
                        <a:rPr lang="en-US" sz="1200" kern="100">
                          <a:solidFill>
                            <a:schemeClr val="bg1"/>
                          </a:solidFill>
                          <a:effectLst/>
                          <a:latin typeface="+mn-lt"/>
                          <a:ea typeface="+mn-ea"/>
                          <a:cs typeface="+mn-cs"/>
                        </a:rPr>
                        <a:t>m2</a:t>
                      </a:r>
                      <a:endParaRPr lang="zh-CN" sz="1200" kern="100">
                        <a:solidFill>
                          <a:schemeClr val="bg1"/>
                        </a:solidFill>
                        <a:effectLst/>
                        <a:latin typeface="+mn-lt"/>
                        <a:ea typeface="+mn-ea"/>
                        <a:cs typeface="+mn-cs"/>
                      </a:endParaRPr>
                    </a:p>
                  </a:txBody>
                  <a:tcPr marL="68580" marR="68580" marT="0" marB="0" anchor="ctr">
                    <a:noFill/>
                  </a:tcPr>
                </a:tc>
                <a:tc>
                  <a:txBody>
                    <a:bodyPr/>
                    <a:lstStyle/>
                    <a:p>
                      <a:pPr marL="0" algn="ctr" defTabSz="1280160" rtl="0" eaLnBrk="1" latinLnBrk="0" hangingPunct="1">
                        <a:lnSpc>
                          <a:spcPts val="2400"/>
                        </a:lnSpc>
                        <a:spcAft>
                          <a:spcPts val="0"/>
                        </a:spcAft>
                      </a:pPr>
                      <a:r>
                        <a:rPr lang="en-US" sz="1200" kern="100">
                          <a:solidFill>
                            <a:schemeClr val="bg1"/>
                          </a:solidFill>
                          <a:effectLst/>
                          <a:latin typeface="+mn-lt"/>
                          <a:ea typeface="+mn-ea"/>
                          <a:cs typeface="+mn-cs"/>
                        </a:rPr>
                        <a:t>636369.8</a:t>
                      </a:r>
                      <a:endParaRPr lang="zh-CN" sz="1200" kern="100">
                        <a:solidFill>
                          <a:schemeClr val="bg1"/>
                        </a:solidFill>
                        <a:effectLst/>
                        <a:latin typeface="+mn-lt"/>
                        <a:ea typeface="+mn-ea"/>
                        <a:cs typeface="+mn-cs"/>
                      </a:endParaRPr>
                    </a:p>
                  </a:txBody>
                  <a:tcPr marL="68580" marR="68580" marT="0" marB="0" anchor="ctr">
                    <a:noFill/>
                  </a:tcPr>
                </a:tc>
                <a:tc>
                  <a:txBody>
                    <a:bodyPr/>
                    <a:lstStyle/>
                    <a:p>
                      <a:pPr marL="0" algn="ctr" defTabSz="1280160" rtl="0" eaLnBrk="1" latinLnBrk="0" hangingPunct="1">
                        <a:lnSpc>
                          <a:spcPts val="2400"/>
                        </a:lnSpc>
                        <a:spcAft>
                          <a:spcPts val="0"/>
                        </a:spcAft>
                      </a:pPr>
                      <a:r>
                        <a:rPr lang="en-US" sz="1200" kern="100">
                          <a:solidFill>
                            <a:schemeClr val="bg1"/>
                          </a:solidFill>
                          <a:effectLst/>
                          <a:latin typeface="+mn-lt"/>
                          <a:ea typeface="+mn-ea"/>
                          <a:cs typeface="+mn-cs"/>
                        </a:rPr>
                        <a:t>100.00 </a:t>
                      </a:r>
                      <a:endParaRPr lang="zh-CN" sz="1200" kern="100">
                        <a:solidFill>
                          <a:schemeClr val="bg1"/>
                        </a:solidFill>
                        <a:effectLst/>
                        <a:latin typeface="+mn-lt"/>
                        <a:ea typeface="+mn-ea"/>
                        <a:cs typeface="+mn-cs"/>
                      </a:endParaRPr>
                    </a:p>
                  </a:txBody>
                  <a:tcPr marL="68580" marR="68580" marT="0" marB="0" anchor="ctr">
                    <a:noFill/>
                  </a:tcPr>
                </a:tc>
                <a:extLst>
                  <a:ext uri="{0D108BD9-81ED-4DB2-BD59-A6C34878D82A}">
                    <a16:rowId xmlns:a16="http://schemas.microsoft.com/office/drawing/2014/main" val="10001"/>
                  </a:ext>
                </a:extLst>
              </a:tr>
              <a:tr h="183504">
                <a:tc>
                  <a:txBody>
                    <a:bodyPr/>
                    <a:lstStyle/>
                    <a:p>
                      <a:pPr marL="0" algn="ctr" defTabSz="1280160" rtl="0" eaLnBrk="1" latinLnBrk="0" hangingPunct="1">
                        <a:lnSpc>
                          <a:spcPts val="2400"/>
                        </a:lnSpc>
                        <a:spcAft>
                          <a:spcPts val="0"/>
                        </a:spcAft>
                      </a:pPr>
                      <a:r>
                        <a:rPr lang="zh-CN" sz="1200" kern="100">
                          <a:solidFill>
                            <a:schemeClr val="bg1"/>
                          </a:solidFill>
                          <a:effectLst/>
                          <a:latin typeface="+mn-lt"/>
                          <a:ea typeface="+mn-ea"/>
                          <a:cs typeface="+mn-cs"/>
                        </a:rPr>
                        <a:t>建筑用地</a:t>
                      </a:r>
                    </a:p>
                  </a:txBody>
                  <a:tcPr marL="68580" marR="68580" marT="0" marB="0" anchor="ctr">
                    <a:noFill/>
                  </a:tcPr>
                </a:tc>
                <a:tc>
                  <a:txBody>
                    <a:bodyPr/>
                    <a:lstStyle/>
                    <a:p>
                      <a:pPr marL="0" algn="ctr" defTabSz="1280160" rtl="0" eaLnBrk="1" latinLnBrk="0" hangingPunct="1">
                        <a:lnSpc>
                          <a:spcPts val="2400"/>
                        </a:lnSpc>
                        <a:spcAft>
                          <a:spcPts val="0"/>
                        </a:spcAft>
                      </a:pPr>
                      <a:r>
                        <a:rPr lang="en-US" sz="1200" kern="100">
                          <a:solidFill>
                            <a:schemeClr val="bg1"/>
                          </a:solidFill>
                          <a:effectLst/>
                          <a:latin typeface="+mn-lt"/>
                          <a:ea typeface="+mn-ea"/>
                          <a:cs typeface="+mn-cs"/>
                        </a:rPr>
                        <a:t>m2</a:t>
                      </a:r>
                      <a:endParaRPr lang="zh-CN" sz="1200" kern="100">
                        <a:solidFill>
                          <a:schemeClr val="bg1"/>
                        </a:solidFill>
                        <a:effectLst/>
                        <a:latin typeface="+mn-lt"/>
                        <a:ea typeface="+mn-ea"/>
                        <a:cs typeface="+mn-cs"/>
                      </a:endParaRPr>
                    </a:p>
                  </a:txBody>
                  <a:tcPr marL="68580" marR="68580" marT="0" marB="0" anchor="ctr">
                    <a:noFill/>
                  </a:tcPr>
                </a:tc>
                <a:tc>
                  <a:txBody>
                    <a:bodyPr/>
                    <a:lstStyle/>
                    <a:p>
                      <a:pPr marL="0" algn="ctr" defTabSz="1280160" rtl="0" eaLnBrk="1" latinLnBrk="0" hangingPunct="1">
                        <a:lnSpc>
                          <a:spcPts val="2400"/>
                        </a:lnSpc>
                        <a:spcAft>
                          <a:spcPts val="0"/>
                        </a:spcAft>
                      </a:pPr>
                      <a:r>
                        <a:rPr lang="en-US" sz="1200" kern="100">
                          <a:solidFill>
                            <a:schemeClr val="bg1"/>
                          </a:solidFill>
                          <a:effectLst/>
                          <a:latin typeface="+mn-lt"/>
                          <a:ea typeface="+mn-ea"/>
                          <a:cs typeface="+mn-cs"/>
                        </a:rPr>
                        <a:t>4235</a:t>
                      </a:r>
                      <a:endParaRPr lang="zh-CN" sz="1200" kern="100">
                        <a:solidFill>
                          <a:schemeClr val="bg1"/>
                        </a:solidFill>
                        <a:effectLst/>
                        <a:latin typeface="+mn-lt"/>
                        <a:ea typeface="+mn-ea"/>
                        <a:cs typeface="+mn-cs"/>
                      </a:endParaRPr>
                    </a:p>
                  </a:txBody>
                  <a:tcPr marL="68580" marR="68580" marT="0" marB="0" anchor="ctr">
                    <a:noFill/>
                  </a:tcPr>
                </a:tc>
                <a:tc>
                  <a:txBody>
                    <a:bodyPr/>
                    <a:lstStyle/>
                    <a:p>
                      <a:pPr marL="0" algn="ctr" defTabSz="1280160" rtl="0" eaLnBrk="1" latinLnBrk="0" hangingPunct="1">
                        <a:lnSpc>
                          <a:spcPts val="2400"/>
                        </a:lnSpc>
                        <a:spcAft>
                          <a:spcPts val="0"/>
                        </a:spcAft>
                      </a:pPr>
                      <a:r>
                        <a:rPr lang="en-US" sz="1200" kern="100">
                          <a:solidFill>
                            <a:schemeClr val="bg1"/>
                          </a:solidFill>
                          <a:effectLst/>
                          <a:latin typeface="+mn-lt"/>
                          <a:ea typeface="+mn-ea"/>
                          <a:cs typeface="+mn-cs"/>
                        </a:rPr>
                        <a:t>0.67 </a:t>
                      </a:r>
                      <a:endParaRPr lang="zh-CN" sz="1200" kern="100">
                        <a:solidFill>
                          <a:schemeClr val="bg1"/>
                        </a:solidFill>
                        <a:effectLst/>
                        <a:latin typeface="+mn-lt"/>
                        <a:ea typeface="+mn-ea"/>
                        <a:cs typeface="+mn-cs"/>
                      </a:endParaRPr>
                    </a:p>
                  </a:txBody>
                  <a:tcPr marL="68580" marR="68580" marT="0" marB="0" anchor="ctr">
                    <a:noFill/>
                  </a:tcPr>
                </a:tc>
                <a:extLst>
                  <a:ext uri="{0D108BD9-81ED-4DB2-BD59-A6C34878D82A}">
                    <a16:rowId xmlns:a16="http://schemas.microsoft.com/office/drawing/2014/main" val="10002"/>
                  </a:ext>
                </a:extLst>
              </a:tr>
              <a:tr h="183504">
                <a:tc>
                  <a:txBody>
                    <a:bodyPr/>
                    <a:lstStyle/>
                    <a:p>
                      <a:pPr marL="0" algn="ctr" defTabSz="1280160" rtl="0" eaLnBrk="1" latinLnBrk="0" hangingPunct="1">
                        <a:lnSpc>
                          <a:spcPts val="2400"/>
                        </a:lnSpc>
                        <a:spcAft>
                          <a:spcPts val="0"/>
                        </a:spcAft>
                      </a:pPr>
                      <a:r>
                        <a:rPr lang="zh-CN" sz="1200" kern="100">
                          <a:solidFill>
                            <a:schemeClr val="bg1"/>
                          </a:solidFill>
                          <a:effectLst/>
                          <a:latin typeface="+mn-lt"/>
                          <a:ea typeface="+mn-ea"/>
                          <a:cs typeface="+mn-cs"/>
                        </a:rPr>
                        <a:t>道路广场用地</a:t>
                      </a:r>
                    </a:p>
                  </a:txBody>
                  <a:tcPr marL="68580" marR="68580" marT="0" marB="0" anchor="ctr">
                    <a:noFill/>
                  </a:tcPr>
                </a:tc>
                <a:tc>
                  <a:txBody>
                    <a:bodyPr/>
                    <a:lstStyle/>
                    <a:p>
                      <a:pPr marL="0" algn="ctr" defTabSz="1280160" rtl="0" eaLnBrk="1" latinLnBrk="0" hangingPunct="1">
                        <a:lnSpc>
                          <a:spcPts val="2400"/>
                        </a:lnSpc>
                        <a:spcAft>
                          <a:spcPts val="0"/>
                        </a:spcAft>
                      </a:pPr>
                      <a:r>
                        <a:rPr lang="en-US" sz="1200" kern="100">
                          <a:solidFill>
                            <a:schemeClr val="bg1"/>
                          </a:solidFill>
                          <a:effectLst/>
                          <a:latin typeface="+mn-lt"/>
                          <a:ea typeface="+mn-ea"/>
                          <a:cs typeface="+mn-cs"/>
                        </a:rPr>
                        <a:t>m2</a:t>
                      </a:r>
                      <a:endParaRPr lang="zh-CN" sz="1200" kern="100">
                        <a:solidFill>
                          <a:schemeClr val="bg1"/>
                        </a:solidFill>
                        <a:effectLst/>
                        <a:latin typeface="+mn-lt"/>
                        <a:ea typeface="+mn-ea"/>
                        <a:cs typeface="+mn-cs"/>
                      </a:endParaRPr>
                    </a:p>
                  </a:txBody>
                  <a:tcPr marL="68580" marR="68580" marT="0" marB="0" anchor="ctr">
                    <a:noFill/>
                  </a:tcPr>
                </a:tc>
                <a:tc>
                  <a:txBody>
                    <a:bodyPr/>
                    <a:lstStyle/>
                    <a:p>
                      <a:pPr marL="0" algn="ctr" defTabSz="1280160" rtl="0" eaLnBrk="1" latinLnBrk="0" hangingPunct="1">
                        <a:lnSpc>
                          <a:spcPts val="2400"/>
                        </a:lnSpc>
                        <a:spcAft>
                          <a:spcPts val="0"/>
                        </a:spcAft>
                      </a:pPr>
                      <a:r>
                        <a:rPr lang="en-US" sz="1200" kern="100">
                          <a:solidFill>
                            <a:schemeClr val="bg1"/>
                          </a:solidFill>
                          <a:effectLst/>
                          <a:latin typeface="+mn-lt"/>
                          <a:ea typeface="+mn-ea"/>
                          <a:cs typeface="+mn-cs"/>
                        </a:rPr>
                        <a:t>175938.8</a:t>
                      </a:r>
                      <a:endParaRPr lang="zh-CN" sz="1200" kern="100">
                        <a:solidFill>
                          <a:schemeClr val="bg1"/>
                        </a:solidFill>
                        <a:effectLst/>
                        <a:latin typeface="+mn-lt"/>
                        <a:ea typeface="+mn-ea"/>
                        <a:cs typeface="+mn-cs"/>
                      </a:endParaRPr>
                    </a:p>
                  </a:txBody>
                  <a:tcPr marL="68580" marR="68580" marT="0" marB="0" anchor="ctr">
                    <a:noFill/>
                  </a:tcPr>
                </a:tc>
                <a:tc>
                  <a:txBody>
                    <a:bodyPr/>
                    <a:lstStyle/>
                    <a:p>
                      <a:pPr marL="0" algn="ctr" defTabSz="1280160" rtl="0" eaLnBrk="1" latinLnBrk="0" hangingPunct="1">
                        <a:lnSpc>
                          <a:spcPts val="2400"/>
                        </a:lnSpc>
                        <a:spcAft>
                          <a:spcPts val="0"/>
                        </a:spcAft>
                      </a:pPr>
                      <a:r>
                        <a:rPr lang="en-US" sz="1200" kern="100">
                          <a:solidFill>
                            <a:schemeClr val="bg1"/>
                          </a:solidFill>
                          <a:effectLst/>
                          <a:latin typeface="+mn-lt"/>
                          <a:ea typeface="+mn-ea"/>
                          <a:cs typeface="+mn-cs"/>
                        </a:rPr>
                        <a:t>27.65 </a:t>
                      </a:r>
                      <a:endParaRPr lang="zh-CN" sz="1200" kern="100">
                        <a:solidFill>
                          <a:schemeClr val="bg1"/>
                        </a:solidFill>
                        <a:effectLst/>
                        <a:latin typeface="+mn-lt"/>
                        <a:ea typeface="+mn-ea"/>
                        <a:cs typeface="+mn-cs"/>
                      </a:endParaRPr>
                    </a:p>
                  </a:txBody>
                  <a:tcPr marL="68580" marR="68580" marT="0" marB="0" anchor="ctr">
                    <a:noFill/>
                  </a:tcPr>
                </a:tc>
                <a:extLst>
                  <a:ext uri="{0D108BD9-81ED-4DB2-BD59-A6C34878D82A}">
                    <a16:rowId xmlns:a16="http://schemas.microsoft.com/office/drawing/2014/main" val="10003"/>
                  </a:ext>
                </a:extLst>
              </a:tr>
              <a:tr h="183504">
                <a:tc>
                  <a:txBody>
                    <a:bodyPr/>
                    <a:lstStyle/>
                    <a:p>
                      <a:pPr marL="0" algn="ctr" defTabSz="1280160" rtl="0" eaLnBrk="1" latinLnBrk="0" hangingPunct="1">
                        <a:lnSpc>
                          <a:spcPts val="2400"/>
                        </a:lnSpc>
                        <a:spcAft>
                          <a:spcPts val="0"/>
                        </a:spcAft>
                      </a:pPr>
                      <a:r>
                        <a:rPr lang="zh-CN" sz="1200" kern="100">
                          <a:solidFill>
                            <a:schemeClr val="bg1"/>
                          </a:solidFill>
                          <a:effectLst/>
                          <a:latin typeface="+mn-lt"/>
                          <a:ea typeface="+mn-ea"/>
                          <a:cs typeface="+mn-cs"/>
                        </a:rPr>
                        <a:t>景观用地</a:t>
                      </a:r>
                    </a:p>
                  </a:txBody>
                  <a:tcPr marL="68580" marR="68580" marT="0" marB="0" anchor="ctr">
                    <a:noFill/>
                  </a:tcPr>
                </a:tc>
                <a:tc>
                  <a:txBody>
                    <a:bodyPr/>
                    <a:lstStyle/>
                    <a:p>
                      <a:pPr marL="0" algn="ctr" defTabSz="1280160" rtl="0" eaLnBrk="1" latinLnBrk="0" hangingPunct="1">
                        <a:lnSpc>
                          <a:spcPts val="2400"/>
                        </a:lnSpc>
                        <a:spcAft>
                          <a:spcPts val="0"/>
                        </a:spcAft>
                      </a:pPr>
                      <a:r>
                        <a:rPr lang="en-US" sz="1200" kern="100">
                          <a:solidFill>
                            <a:schemeClr val="bg1"/>
                          </a:solidFill>
                          <a:effectLst/>
                          <a:latin typeface="+mn-lt"/>
                          <a:ea typeface="+mn-ea"/>
                          <a:cs typeface="+mn-cs"/>
                        </a:rPr>
                        <a:t>m2</a:t>
                      </a:r>
                      <a:endParaRPr lang="zh-CN" sz="1200" kern="100">
                        <a:solidFill>
                          <a:schemeClr val="bg1"/>
                        </a:solidFill>
                        <a:effectLst/>
                        <a:latin typeface="+mn-lt"/>
                        <a:ea typeface="+mn-ea"/>
                        <a:cs typeface="+mn-cs"/>
                      </a:endParaRPr>
                    </a:p>
                  </a:txBody>
                  <a:tcPr marL="68580" marR="68580" marT="0" marB="0" anchor="ctr">
                    <a:noFill/>
                  </a:tcPr>
                </a:tc>
                <a:tc>
                  <a:txBody>
                    <a:bodyPr/>
                    <a:lstStyle/>
                    <a:p>
                      <a:pPr marL="0" algn="ctr" defTabSz="1280160" rtl="0" eaLnBrk="1" latinLnBrk="0" hangingPunct="1">
                        <a:lnSpc>
                          <a:spcPts val="2400"/>
                        </a:lnSpc>
                        <a:spcAft>
                          <a:spcPts val="0"/>
                        </a:spcAft>
                      </a:pPr>
                      <a:r>
                        <a:rPr lang="en-US" sz="1200" kern="100">
                          <a:solidFill>
                            <a:schemeClr val="bg1"/>
                          </a:solidFill>
                          <a:effectLst/>
                          <a:latin typeface="+mn-lt"/>
                          <a:ea typeface="+mn-ea"/>
                          <a:cs typeface="+mn-cs"/>
                        </a:rPr>
                        <a:t>340002</a:t>
                      </a:r>
                      <a:endParaRPr lang="zh-CN" sz="1200" kern="100">
                        <a:solidFill>
                          <a:schemeClr val="bg1"/>
                        </a:solidFill>
                        <a:effectLst/>
                        <a:latin typeface="+mn-lt"/>
                        <a:ea typeface="+mn-ea"/>
                        <a:cs typeface="+mn-cs"/>
                      </a:endParaRPr>
                    </a:p>
                  </a:txBody>
                  <a:tcPr marL="68580" marR="68580" marT="0" marB="0" anchor="ctr">
                    <a:noFill/>
                  </a:tcPr>
                </a:tc>
                <a:tc>
                  <a:txBody>
                    <a:bodyPr/>
                    <a:lstStyle/>
                    <a:p>
                      <a:pPr marL="0" algn="ctr" defTabSz="1280160" rtl="0" eaLnBrk="1" latinLnBrk="0" hangingPunct="1">
                        <a:lnSpc>
                          <a:spcPts val="2400"/>
                        </a:lnSpc>
                        <a:spcAft>
                          <a:spcPts val="0"/>
                        </a:spcAft>
                      </a:pPr>
                      <a:r>
                        <a:rPr lang="en-US" sz="1200" kern="100">
                          <a:solidFill>
                            <a:schemeClr val="bg1"/>
                          </a:solidFill>
                          <a:effectLst/>
                          <a:latin typeface="+mn-lt"/>
                          <a:ea typeface="+mn-ea"/>
                          <a:cs typeface="+mn-cs"/>
                        </a:rPr>
                        <a:t>53.43 </a:t>
                      </a:r>
                      <a:endParaRPr lang="zh-CN" sz="1200" kern="100">
                        <a:solidFill>
                          <a:schemeClr val="bg1"/>
                        </a:solidFill>
                        <a:effectLst/>
                        <a:latin typeface="+mn-lt"/>
                        <a:ea typeface="+mn-ea"/>
                        <a:cs typeface="+mn-cs"/>
                      </a:endParaRPr>
                    </a:p>
                  </a:txBody>
                  <a:tcPr marL="68580" marR="68580" marT="0" marB="0" anchor="ctr">
                    <a:noFill/>
                  </a:tcPr>
                </a:tc>
                <a:extLst>
                  <a:ext uri="{0D108BD9-81ED-4DB2-BD59-A6C34878D82A}">
                    <a16:rowId xmlns:a16="http://schemas.microsoft.com/office/drawing/2014/main" val="10004"/>
                  </a:ext>
                </a:extLst>
              </a:tr>
              <a:tr h="183504">
                <a:tc>
                  <a:txBody>
                    <a:bodyPr/>
                    <a:lstStyle/>
                    <a:p>
                      <a:pPr marL="0" algn="ctr" defTabSz="1280160" rtl="0" eaLnBrk="1" latinLnBrk="0" hangingPunct="1">
                        <a:lnSpc>
                          <a:spcPts val="2400"/>
                        </a:lnSpc>
                        <a:spcAft>
                          <a:spcPts val="0"/>
                        </a:spcAft>
                      </a:pPr>
                      <a:r>
                        <a:rPr lang="zh-CN" sz="1200" kern="100">
                          <a:solidFill>
                            <a:schemeClr val="bg1"/>
                          </a:solidFill>
                          <a:effectLst/>
                          <a:latin typeface="+mn-lt"/>
                          <a:ea typeface="+mn-ea"/>
                          <a:cs typeface="+mn-cs"/>
                        </a:rPr>
                        <a:t>水域及其他</a:t>
                      </a:r>
                    </a:p>
                  </a:txBody>
                  <a:tcPr marL="68580" marR="68580" marT="0" marB="0" anchor="ctr">
                    <a:noFill/>
                  </a:tcPr>
                </a:tc>
                <a:tc>
                  <a:txBody>
                    <a:bodyPr/>
                    <a:lstStyle/>
                    <a:p>
                      <a:pPr marL="0" algn="ctr" defTabSz="1280160" rtl="0" eaLnBrk="1" latinLnBrk="0" hangingPunct="1">
                        <a:lnSpc>
                          <a:spcPts val="2400"/>
                        </a:lnSpc>
                        <a:spcAft>
                          <a:spcPts val="0"/>
                        </a:spcAft>
                      </a:pPr>
                      <a:r>
                        <a:rPr lang="en-US" sz="1200" kern="100">
                          <a:solidFill>
                            <a:schemeClr val="bg1"/>
                          </a:solidFill>
                          <a:effectLst/>
                          <a:latin typeface="+mn-lt"/>
                          <a:ea typeface="+mn-ea"/>
                          <a:cs typeface="+mn-cs"/>
                        </a:rPr>
                        <a:t>m2</a:t>
                      </a:r>
                      <a:endParaRPr lang="zh-CN" sz="1200" kern="100">
                        <a:solidFill>
                          <a:schemeClr val="bg1"/>
                        </a:solidFill>
                        <a:effectLst/>
                        <a:latin typeface="+mn-lt"/>
                        <a:ea typeface="+mn-ea"/>
                        <a:cs typeface="+mn-cs"/>
                      </a:endParaRPr>
                    </a:p>
                  </a:txBody>
                  <a:tcPr marL="68580" marR="68580" marT="0" marB="0" anchor="ctr">
                    <a:noFill/>
                  </a:tcPr>
                </a:tc>
                <a:tc>
                  <a:txBody>
                    <a:bodyPr/>
                    <a:lstStyle/>
                    <a:p>
                      <a:pPr marL="0" algn="ctr" defTabSz="1280160" rtl="0" eaLnBrk="1" latinLnBrk="0" hangingPunct="1">
                        <a:lnSpc>
                          <a:spcPts val="2400"/>
                        </a:lnSpc>
                        <a:spcAft>
                          <a:spcPts val="0"/>
                        </a:spcAft>
                      </a:pPr>
                      <a:r>
                        <a:rPr lang="en-US" sz="1200" kern="100">
                          <a:solidFill>
                            <a:schemeClr val="bg1"/>
                          </a:solidFill>
                          <a:effectLst/>
                          <a:latin typeface="+mn-lt"/>
                          <a:ea typeface="+mn-ea"/>
                          <a:cs typeface="+mn-cs"/>
                        </a:rPr>
                        <a:t>116194</a:t>
                      </a:r>
                      <a:endParaRPr lang="zh-CN" sz="1200" kern="100">
                        <a:solidFill>
                          <a:schemeClr val="bg1"/>
                        </a:solidFill>
                        <a:effectLst/>
                        <a:latin typeface="+mn-lt"/>
                        <a:ea typeface="+mn-ea"/>
                        <a:cs typeface="+mn-cs"/>
                      </a:endParaRPr>
                    </a:p>
                  </a:txBody>
                  <a:tcPr marL="68580" marR="68580" marT="0" marB="0" anchor="ctr">
                    <a:noFill/>
                  </a:tcPr>
                </a:tc>
                <a:tc>
                  <a:txBody>
                    <a:bodyPr/>
                    <a:lstStyle/>
                    <a:p>
                      <a:pPr marL="0" algn="ctr" defTabSz="1280160" rtl="0" eaLnBrk="1" latinLnBrk="0" hangingPunct="1">
                        <a:lnSpc>
                          <a:spcPts val="2400"/>
                        </a:lnSpc>
                        <a:spcAft>
                          <a:spcPts val="0"/>
                        </a:spcAft>
                      </a:pPr>
                      <a:r>
                        <a:rPr lang="en-US" sz="1200" kern="100">
                          <a:solidFill>
                            <a:schemeClr val="bg1"/>
                          </a:solidFill>
                          <a:effectLst/>
                          <a:latin typeface="+mn-lt"/>
                          <a:ea typeface="+mn-ea"/>
                          <a:cs typeface="+mn-cs"/>
                        </a:rPr>
                        <a:t>18.26 </a:t>
                      </a:r>
                      <a:endParaRPr lang="zh-CN" sz="1200" kern="100">
                        <a:solidFill>
                          <a:schemeClr val="bg1"/>
                        </a:solidFill>
                        <a:effectLst/>
                        <a:latin typeface="+mn-lt"/>
                        <a:ea typeface="+mn-ea"/>
                        <a:cs typeface="+mn-cs"/>
                      </a:endParaRPr>
                    </a:p>
                  </a:txBody>
                  <a:tcPr marL="68580" marR="68580" marT="0" marB="0" anchor="ctr">
                    <a:noFill/>
                  </a:tcPr>
                </a:tc>
                <a:extLst>
                  <a:ext uri="{0D108BD9-81ED-4DB2-BD59-A6C34878D82A}">
                    <a16:rowId xmlns:a16="http://schemas.microsoft.com/office/drawing/2014/main" val="10005"/>
                  </a:ext>
                </a:extLst>
              </a:tr>
            </a:tbl>
          </a:graphicData>
        </a:graphic>
      </p:graphicFrame>
      <p:sp>
        <p:nvSpPr>
          <p:cNvPr id="6" name="Rectangle 1"/>
          <p:cNvSpPr>
            <a:spLocks noChangeArrowheads="1"/>
          </p:cNvSpPr>
          <p:nvPr/>
        </p:nvSpPr>
        <p:spPr bwMode="auto">
          <a:xfrm>
            <a:off x="4024536" y="3155105"/>
            <a:ext cx="1727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381000" fontAlgn="base">
              <a:spcBef>
                <a:spcPct val="0"/>
              </a:spcBef>
              <a:spcAft>
                <a:spcPct val="0"/>
              </a:spcAft>
              <a:defRPr>
                <a:solidFill>
                  <a:schemeClr val="tx1"/>
                </a:solidFill>
                <a:latin typeface="Arial" pitchFamily="34" charset="0"/>
                <a:ea typeface="宋体" pitchFamily="2" charset="-122"/>
                <a:cs typeface="宋体" pitchFamily="2" charset="-122"/>
              </a:defRPr>
            </a:lvl1pPr>
            <a:lvl2pPr marL="457200" fontAlgn="base">
              <a:spcBef>
                <a:spcPct val="0"/>
              </a:spcBef>
              <a:spcAft>
                <a:spcPct val="0"/>
              </a:spcAft>
              <a:defRPr>
                <a:solidFill>
                  <a:schemeClr val="tx1"/>
                </a:solidFill>
                <a:latin typeface="Arial" pitchFamily="34" charset="0"/>
                <a:ea typeface="宋体" pitchFamily="2" charset="-122"/>
                <a:cs typeface="宋体" pitchFamily="2" charset="-122"/>
              </a:defRPr>
            </a:lvl2pPr>
            <a:lvl3pPr marL="914400" fontAlgn="base">
              <a:spcBef>
                <a:spcPct val="0"/>
              </a:spcBef>
              <a:spcAft>
                <a:spcPct val="0"/>
              </a:spcAft>
              <a:defRPr>
                <a:solidFill>
                  <a:schemeClr val="tx1"/>
                </a:solidFill>
                <a:latin typeface="Arial" pitchFamily="34" charset="0"/>
                <a:ea typeface="宋体" pitchFamily="2" charset="-122"/>
                <a:cs typeface="宋体" pitchFamily="2" charset="-122"/>
              </a:defRPr>
            </a:lvl3pPr>
            <a:lvl4pPr marL="1371600" fontAlgn="base">
              <a:spcBef>
                <a:spcPct val="0"/>
              </a:spcBef>
              <a:spcAft>
                <a:spcPct val="0"/>
              </a:spcAft>
              <a:defRPr>
                <a:solidFill>
                  <a:schemeClr val="tx1"/>
                </a:solidFill>
                <a:latin typeface="Arial" pitchFamily="34" charset="0"/>
                <a:ea typeface="宋体" pitchFamily="2" charset="-122"/>
                <a:cs typeface="宋体" pitchFamily="2" charset="-122"/>
              </a:defRPr>
            </a:lvl4pPr>
            <a:lvl5pPr marL="1828800" fontAlgn="base">
              <a:spcBef>
                <a:spcPct val="0"/>
              </a:spcBef>
              <a:spcAft>
                <a:spcPct val="0"/>
              </a:spcAft>
              <a:defRPr>
                <a:solidFill>
                  <a:schemeClr val="tx1"/>
                </a:solidFill>
                <a:latin typeface="Arial" pitchFamily="34" charset="0"/>
                <a:ea typeface="宋体" pitchFamily="2" charset="-122"/>
                <a:cs typeface="宋体" pitchFamily="2" charset="-122"/>
              </a:defRPr>
            </a:lvl5pPr>
            <a:lvl6pPr marL="2286000" fontAlgn="base">
              <a:spcBef>
                <a:spcPct val="0"/>
              </a:spcBef>
              <a:spcAft>
                <a:spcPct val="0"/>
              </a:spcAft>
              <a:defRPr>
                <a:solidFill>
                  <a:schemeClr val="tx1"/>
                </a:solidFill>
                <a:latin typeface="Arial" pitchFamily="34" charset="0"/>
                <a:ea typeface="宋体" pitchFamily="2" charset="-122"/>
                <a:cs typeface="宋体" pitchFamily="2" charset="-122"/>
              </a:defRPr>
            </a:lvl6pPr>
            <a:lvl7pPr marL="2743200" fontAlgn="base">
              <a:spcBef>
                <a:spcPct val="0"/>
              </a:spcBef>
              <a:spcAft>
                <a:spcPct val="0"/>
              </a:spcAft>
              <a:defRPr>
                <a:solidFill>
                  <a:schemeClr val="tx1"/>
                </a:solidFill>
                <a:latin typeface="Arial" pitchFamily="34" charset="0"/>
                <a:ea typeface="宋体" pitchFamily="2" charset="-122"/>
                <a:cs typeface="宋体" pitchFamily="2" charset="-122"/>
              </a:defRPr>
            </a:lvl7pPr>
            <a:lvl8pPr marL="3200400" fontAlgn="base">
              <a:spcBef>
                <a:spcPct val="0"/>
              </a:spcBef>
              <a:spcAft>
                <a:spcPct val="0"/>
              </a:spcAft>
              <a:defRPr>
                <a:solidFill>
                  <a:schemeClr val="tx1"/>
                </a:solidFill>
                <a:latin typeface="Arial" pitchFamily="34" charset="0"/>
                <a:ea typeface="宋体" pitchFamily="2" charset="-122"/>
                <a:cs typeface="宋体" pitchFamily="2" charset="-122"/>
              </a:defRPr>
            </a:lvl8pPr>
            <a:lvl9pPr marL="3657600" fontAlgn="base">
              <a:spcBef>
                <a:spcPct val="0"/>
              </a:spcBef>
              <a:spcAft>
                <a:spcPct val="0"/>
              </a:spcAft>
              <a:defRPr>
                <a:solidFill>
                  <a:schemeClr val="tx1"/>
                </a:solidFill>
                <a:latin typeface="Arial" pitchFamily="34" charset="0"/>
                <a:ea typeface="宋体" pitchFamily="2" charset="-122"/>
                <a:cs typeface="宋体" pitchFamily="2" charset="-122"/>
              </a:defRPr>
            </a:lvl9pPr>
          </a:lstStyle>
          <a:p>
            <a:pPr marL="0" marR="0" lvl="0" indent="381000" algn="l" defTabSz="914400" rtl="0" eaLnBrk="1" fontAlgn="base" latinLnBrk="0" hangingPunct="1">
              <a:lnSpc>
                <a:spcPct val="100000"/>
              </a:lnSpc>
              <a:spcBef>
                <a:spcPct val="0"/>
              </a:spcBef>
              <a:spcAft>
                <a:spcPct val="0"/>
              </a:spcAft>
              <a:buClrTx/>
              <a:buSzTx/>
              <a:buFontTx/>
              <a:buNone/>
              <a:tabLst/>
            </a:pPr>
            <a:r>
              <a:rPr lang="zh-CN" altLang="zh-CN" sz="1200" b="1">
                <a:solidFill>
                  <a:schemeClr val="bg1"/>
                </a:solidFill>
                <a:latin typeface="华文细黑" panose="02010600040101010101" pitchFamily="2" charset="-122"/>
                <a:ea typeface="华文细黑" panose="02010600040101010101" pitchFamily="2" charset="-122"/>
                <a:cs typeface="+mn-cs"/>
              </a:rPr>
              <a:t>用地平衡表</a:t>
            </a:r>
          </a:p>
        </p:txBody>
      </p:sp>
      <p:sp>
        <p:nvSpPr>
          <p:cNvPr id="8" name="灯片编号占位符 7"/>
          <p:cNvSpPr>
            <a:spLocks noGrp="1"/>
          </p:cNvSpPr>
          <p:nvPr>
            <p:ph type="sldNum" sz="quarter" idx="12"/>
          </p:nvPr>
        </p:nvSpPr>
        <p:spPr/>
        <p:txBody>
          <a:bodyPr/>
          <a:lstStyle/>
          <a:p>
            <a:fld id="{0C913308-F349-4B6D-A68A-DD1791B4A57B}" type="slidenum">
              <a:rPr lang="zh-CN" altLang="en-US" smtClean="0"/>
              <a:t>17</a:t>
            </a:fld>
            <a:endParaRPr lang="zh-CN" altLang="en-US"/>
          </a:p>
        </p:txBody>
      </p:sp>
      <p:sp>
        <p:nvSpPr>
          <p:cNvPr id="7" name="椭圆 6">
            <a:extLst>
              <a:ext uri="{FF2B5EF4-FFF2-40B4-BE49-F238E27FC236}">
                <a16:creationId xmlns:a16="http://schemas.microsoft.com/office/drawing/2014/main" id="{D4738076-8C03-4299-A67A-BDBBC53DF0FB}"/>
              </a:ext>
            </a:extLst>
          </p:cNvPr>
          <p:cNvSpPr/>
          <p:nvPr/>
        </p:nvSpPr>
        <p:spPr>
          <a:xfrm>
            <a:off x="7840960" y="4196850"/>
            <a:ext cx="144016" cy="144016"/>
          </a:xfrm>
          <a:prstGeom prst="ellipse">
            <a:avLst/>
          </a:prstGeom>
          <a:solidFill>
            <a:schemeClr val="dk1">
              <a:alpha val="56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CN" altLang="en-US" dirty="0"/>
          </a:p>
        </p:txBody>
      </p:sp>
      <p:sp>
        <p:nvSpPr>
          <p:cNvPr id="10" name="文本框 9">
            <a:extLst>
              <a:ext uri="{FF2B5EF4-FFF2-40B4-BE49-F238E27FC236}">
                <a16:creationId xmlns:a16="http://schemas.microsoft.com/office/drawing/2014/main" id="{3ED1C1B6-1085-4AC9-96E8-9BD3DD09FE53}"/>
              </a:ext>
            </a:extLst>
          </p:cNvPr>
          <p:cNvSpPr txBox="1"/>
          <p:nvPr/>
        </p:nvSpPr>
        <p:spPr>
          <a:xfrm>
            <a:off x="7768952" y="4145747"/>
            <a:ext cx="648072" cy="246221"/>
          </a:xfrm>
          <a:prstGeom prst="rect">
            <a:avLst/>
          </a:prstGeom>
          <a:noFill/>
        </p:spPr>
        <p:txBody>
          <a:bodyPr wrap="square" rtlCol="0">
            <a:spAutoFit/>
          </a:bodyPr>
          <a:lstStyle/>
          <a:p>
            <a:r>
              <a:rPr lang="en-US" altLang="zh-CN" sz="1000" dirty="0">
                <a:solidFill>
                  <a:schemeClr val="bg1"/>
                </a:solidFill>
                <a:latin typeface="仿宋" panose="02010609060101010101" pitchFamily="49" charset="-122"/>
                <a:ea typeface="仿宋" panose="02010609060101010101" pitchFamily="49" charset="-122"/>
              </a:rPr>
              <a:t>31</a:t>
            </a:r>
            <a:endParaRPr lang="zh-CN" altLang="en-US" sz="1000" dirty="0">
              <a:solidFill>
                <a:schemeClr val="bg1"/>
              </a:solidFill>
              <a:latin typeface="仿宋" panose="02010609060101010101" pitchFamily="49" charset="-122"/>
              <a:ea typeface="仿宋" panose="02010609060101010101" pitchFamily="49" charset="-122"/>
            </a:endParaRPr>
          </a:p>
        </p:txBody>
      </p:sp>
      <p:graphicFrame>
        <p:nvGraphicFramePr>
          <p:cNvPr id="15" name="表格 14">
            <a:extLst>
              <a:ext uri="{FF2B5EF4-FFF2-40B4-BE49-F238E27FC236}">
                <a16:creationId xmlns:a16="http://schemas.microsoft.com/office/drawing/2014/main" id="{FA0D05A6-0ADD-4AAA-A974-7603A2EE2FDE}"/>
              </a:ext>
            </a:extLst>
          </p:cNvPr>
          <p:cNvGraphicFramePr>
            <a:graphicFrameLocks noGrp="1"/>
          </p:cNvGraphicFramePr>
          <p:nvPr>
            <p:extLst>
              <p:ext uri="{D42A27DB-BD31-4B8C-83A1-F6EECF244321}">
                <p14:modId xmlns:p14="http://schemas.microsoft.com/office/powerpoint/2010/main" val="415797290"/>
              </p:ext>
            </p:extLst>
          </p:nvPr>
        </p:nvGraphicFramePr>
        <p:xfrm>
          <a:off x="9048129" y="5376664"/>
          <a:ext cx="3584862" cy="2682240"/>
        </p:xfrm>
        <a:graphic>
          <a:graphicData uri="http://schemas.openxmlformats.org/drawingml/2006/table">
            <a:tbl>
              <a:tblPr>
                <a:tableStyleId>{5C22544A-7EE6-4342-B048-85BDC9FD1C3A}</a:tableStyleId>
              </a:tblPr>
              <a:tblGrid>
                <a:gridCol w="1037429">
                  <a:extLst>
                    <a:ext uri="{9D8B030D-6E8A-4147-A177-3AD203B41FA5}">
                      <a16:colId xmlns:a16="http://schemas.microsoft.com/office/drawing/2014/main" val="1147795727"/>
                    </a:ext>
                  </a:extLst>
                </a:gridCol>
                <a:gridCol w="1037429">
                  <a:extLst>
                    <a:ext uri="{9D8B030D-6E8A-4147-A177-3AD203B41FA5}">
                      <a16:colId xmlns:a16="http://schemas.microsoft.com/office/drawing/2014/main" val="3106215314"/>
                    </a:ext>
                  </a:extLst>
                </a:gridCol>
                <a:gridCol w="755002">
                  <a:extLst>
                    <a:ext uri="{9D8B030D-6E8A-4147-A177-3AD203B41FA5}">
                      <a16:colId xmlns:a16="http://schemas.microsoft.com/office/drawing/2014/main" val="453238036"/>
                    </a:ext>
                  </a:extLst>
                </a:gridCol>
                <a:gridCol w="755002">
                  <a:extLst>
                    <a:ext uri="{9D8B030D-6E8A-4147-A177-3AD203B41FA5}">
                      <a16:colId xmlns:a16="http://schemas.microsoft.com/office/drawing/2014/main" val="173086947"/>
                    </a:ext>
                  </a:extLst>
                </a:gridCol>
              </a:tblGrid>
              <a:tr h="86273">
                <a:tc>
                  <a:txBody>
                    <a:bodyPr/>
                    <a:lstStyle/>
                    <a:p>
                      <a:pPr algn="l">
                        <a:spcAft>
                          <a:spcPts val="0"/>
                        </a:spcAft>
                      </a:pPr>
                      <a:r>
                        <a:rPr lang="zh-CN" sz="800" kern="0">
                          <a:solidFill>
                            <a:schemeClr val="bg1"/>
                          </a:solidFill>
                          <a:effectLst/>
                        </a:rPr>
                        <a:t>用地面积</a:t>
                      </a:r>
                      <a:r>
                        <a:rPr lang="en-US" sz="800" kern="0">
                          <a:solidFill>
                            <a:schemeClr val="bg1"/>
                          </a:solidFill>
                          <a:effectLst/>
                        </a:rPr>
                        <a:t>(</a:t>
                      </a:r>
                      <a:r>
                        <a:rPr lang="zh-CN" sz="800" kern="0">
                          <a:solidFill>
                            <a:schemeClr val="bg1"/>
                          </a:solidFill>
                          <a:effectLst/>
                        </a:rPr>
                        <a:t>㎡</a:t>
                      </a:r>
                      <a:r>
                        <a:rPr lang="en-US" sz="800" kern="0">
                          <a:solidFill>
                            <a:schemeClr val="bg1"/>
                          </a:solidFill>
                          <a:effectLst/>
                        </a:rPr>
                        <a:t>)</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3">
                  <a:txBody>
                    <a:bodyPr/>
                    <a:lstStyle/>
                    <a:p>
                      <a:pPr algn="ctr">
                        <a:spcAft>
                          <a:spcPts val="0"/>
                        </a:spcAft>
                      </a:pPr>
                      <a:r>
                        <a:rPr lang="en-US" sz="800" kern="0">
                          <a:solidFill>
                            <a:schemeClr val="bg1"/>
                          </a:solidFill>
                          <a:effectLst/>
                        </a:rPr>
                        <a:t>636369.8</a:t>
                      </a:r>
                      <a:r>
                        <a:rPr lang="zh-CN" sz="800" kern="0">
                          <a:solidFill>
                            <a:schemeClr val="bg1"/>
                          </a:solidFill>
                          <a:effectLst/>
                        </a:rPr>
                        <a:t>㎡</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620664477"/>
                  </a:ext>
                </a:extLst>
              </a:tr>
              <a:tr h="86273">
                <a:tc>
                  <a:txBody>
                    <a:bodyPr/>
                    <a:lstStyle/>
                    <a:p>
                      <a:pPr algn="l">
                        <a:spcAft>
                          <a:spcPts val="0"/>
                        </a:spcAft>
                      </a:pPr>
                      <a:r>
                        <a:rPr lang="zh-CN" sz="800" kern="0">
                          <a:solidFill>
                            <a:schemeClr val="bg1"/>
                          </a:solidFill>
                          <a:effectLst/>
                        </a:rPr>
                        <a:t>总建筑面积</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2">
                  <a:txBody>
                    <a:bodyPr/>
                    <a:lstStyle/>
                    <a:p>
                      <a:pPr algn="ctr">
                        <a:spcAft>
                          <a:spcPts val="0"/>
                        </a:spcAft>
                      </a:pPr>
                      <a:r>
                        <a:rPr lang="en-US" sz="800" kern="0">
                          <a:solidFill>
                            <a:schemeClr val="bg1"/>
                          </a:solidFill>
                          <a:effectLst/>
                        </a:rPr>
                        <a:t>4235.26</a:t>
                      </a:r>
                      <a:r>
                        <a:rPr lang="zh-CN" sz="800" kern="0">
                          <a:solidFill>
                            <a:schemeClr val="bg1"/>
                          </a:solidFill>
                          <a:effectLst/>
                        </a:rPr>
                        <a:t>㎡</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zh-CN" altLang="en-US"/>
                    </a:p>
                  </a:txBody>
                  <a:tcPr/>
                </a:tc>
                <a:tc>
                  <a:txBody>
                    <a:bodyPr/>
                    <a:lstStyle/>
                    <a:p>
                      <a:pPr algn="l">
                        <a:spcAft>
                          <a:spcPts val="0"/>
                        </a:spcAft>
                      </a:pPr>
                      <a:r>
                        <a:rPr lang="en-US" sz="800" kern="0">
                          <a:solidFill>
                            <a:schemeClr val="bg1"/>
                          </a:solidFill>
                          <a:effectLst/>
                        </a:rPr>
                        <a:t> </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73833960"/>
                  </a:ext>
                </a:extLst>
              </a:tr>
              <a:tr h="86273">
                <a:tc>
                  <a:txBody>
                    <a:bodyPr/>
                    <a:lstStyle/>
                    <a:p>
                      <a:pPr algn="l">
                        <a:spcAft>
                          <a:spcPts val="0"/>
                        </a:spcAft>
                      </a:pPr>
                      <a:r>
                        <a:rPr lang="zh-CN" sz="800" kern="0">
                          <a:solidFill>
                            <a:schemeClr val="bg1"/>
                          </a:solidFill>
                          <a:effectLst/>
                        </a:rPr>
                        <a:t>计容建筑面积</a:t>
                      </a:r>
                      <a:r>
                        <a:rPr lang="en-US" sz="800" kern="0">
                          <a:solidFill>
                            <a:schemeClr val="bg1"/>
                          </a:solidFill>
                          <a:effectLst/>
                        </a:rPr>
                        <a:t>(</a:t>
                      </a:r>
                      <a:r>
                        <a:rPr lang="zh-CN" sz="800" kern="0">
                          <a:solidFill>
                            <a:schemeClr val="bg1"/>
                          </a:solidFill>
                          <a:effectLst/>
                        </a:rPr>
                        <a:t>㎡</a:t>
                      </a:r>
                      <a:r>
                        <a:rPr lang="en-US" sz="800" kern="0">
                          <a:solidFill>
                            <a:schemeClr val="bg1"/>
                          </a:solidFill>
                          <a:effectLst/>
                        </a:rPr>
                        <a:t>)</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gridSpan="2">
                  <a:txBody>
                    <a:bodyPr/>
                    <a:lstStyle/>
                    <a:p>
                      <a:pPr algn="ctr">
                        <a:spcAft>
                          <a:spcPts val="0"/>
                        </a:spcAft>
                      </a:pPr>
                      <a:r>
                        <a:rPr lang="en-US" sz="800" kern="0">
                          <a:solidFill>
                            <a:schemeClr val="bg1"/>
                          </a:solidFill>
                          <a:effectLst/>
                        </a:rPr>
                        <a:t>3809.62</a:t>
                      </a:r>
                      <a:r>
                        <a:rPr lang="zh-CN" sz="800" kern="0">
                          <a:solidFill>
                            <a:schemeClr val="bg1"/>
                          </a:solidFill>
                          <a:effectLst/>
                        </a:rPr>
                        <a:t>㎡</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hMerge="1">
                  <a:txBody>
                    <a:bodyPr/>
                    <a:lstStyle/>
                    <a:p>
                      <a:endParaRPr lang="zh-CN" altLang="en-US"/>
                    </a:p>
                  </a:txBody>
                  <a:tcPr/>
                </a:tc>
                <a:tc>
                  <a:txBody>
                    <a:bodyPr/>
                    <a:lstStyle/>
                    <a:p>
                      <a:pPr algn="l">
                        <a:spcAft>
                          <a:spcPts val="0"/>
                        </a:spcAft>
                      </a:pPr>
                      <a:r>
                        <a:rPr lang="zh-CN" sz="800" kern="0">
                          <a:solidFill>
                            <a:schemeClr val="bg1"/>
                          </a:solidFill>
                          <a:effectLst/>
                        </a:rPr>
                        <a:t>　备注</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094672599"/>
                  </a:ext>
                </a:extLst>
              </a:tr>
              <a:tr h="86273">
                <a:tc rowSpan="10">
                  <a:txBody>
                    <a:bodyPr/>
                    <a:lstStyle/>
                    <a:p>
                      <a:pPr algn="ctr">
                        <a:spcAft>
                          <a:spcPts val="0"/>
                        </a:spcAft>
                      </a:pPr>
                      <a:r>
                        <a:rPr lang="zh-CN" sz="800" kern="0">
                          <a:solidFill>
                            <a:schemeClr val="bg1"/>
                          </a:solidFill>
                          <a:effectLst/>
                        </a:rPr>
                        <a:t>其中</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spcAft>
                          <a:spcPts val="0"/>
                        </a:spcAft>
                      </a:pPr>
                      <a:r>
                        <a:rPr lang="zh-CN" sz="800" kern="0">
                          <a:solidFill>
                            <a:schemeClr val="bg1"/>
                          </a:solidFill>
                          <a:effectLst/>
                        </a:rPr>
                        <a:t>停车场管理用房</a:t>
                      </a:r>
                      <a:r>
                        <a:rPr lang="en-US" sz="800" kern="0">
                          <a:solidFill>
                            <a:schemeClr val="bg1"/>
                          </a:solidFill>
                          <a:effectLst/>
                        </a:rPr>
                        <a:t>(</a:t>
                      </a:r>
                      <a:r>
                        <a:rPr lang="zh-CN" sz="800" kern="0">
                          <a:solidFill>
                            <a:schemeClr val="bg1"/>
                          </a:solidFill>
                          <a:effectLst/>
                        </a:rPr>
                        <a:t>㎡</a:t>
                      </a:r>
                      <a:r>
                        <a:rPr lang="en-US" sz="800" kern="0">
                          <a:solidFill>
                            <a:schemeClr val="bg1"/>
                          </a:solidFill>
                          <a:effectLst/>
                        </a:rPr>
                        <a:t>)</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a:spcAft>
                          <a:spcPts val="0"/>
                        </a:spcAft>
                      </a:pPr>
                      <a:r>
                        <a:rPr lang="en-US" sz="800" kern="0">
                          <a:solidFill>
                            <a:schemeClr val="bg1"/>
                          </a:solidFill>
                          <a:effectLst/>
                        </a:rPr>
                        <a:t>76</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spcAft>
                          <a:spcPts val="0"/>
                        </a:spcAft>
                      </a:pPr>
                      <a:r>
                        <a:rPr lang="zh-CN" sz="800" kern="0">
                          <a:solidFill>
                            <a:schemeClr val="bg1"/>
                          </a:solidFill>
                          <a:effectLst/>
                        </a:rPr>
                        <a:t>　</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838370310"/>
                  </a:ext>
                </a:extLst>
              </a:tr>
              <a:tr h="172545">
                <a:tc vMerge="1">
                  <a:txBody>
                    <a:bodyPr/>
                    <a:lstStyle/>
                    <a:p>
                      <a:endParaRPr lang="zh-CN" altLang="en-US"/>
                    </a:p>
                  </a:txBody>
                  <a:tcPr/>
                </a:tc>
                <a:tc>
                  <a:txBody>
                    <a:bodyPr/>
                    <a:lstStyle/>
                    <a:p>
                      <a:pPr algn="l">
                        <a:spcAft>
                          <a:spcPts val="0"/>
                        </a:spcAft>
                      </a:pPr>
                      <a:r>
                        <a:rPr lang="zh-CN" sz="800" kern="0">
                          <a:solidFill>
                            <a:schemeClr val="bg1"/>
                          </a:solidFill>
                          <a:effectLst/>
                        </a:rPr>
                        <a:t>游客接待中心</a:t>
                      </a:r>
                      <a:r>
                        <a:rPr lang="en-US" sz="800" kern="0">
                          <a:solidFill>
                            <a:schemeClr val="bg1"/>
                          </a:solidFill>
                          <a:effectLst/>
                        </a:rPr>
                        <a:t> (</a:t>
                      </a:r>
                      <a:r>
                        <a:rPr lang="zh-CN" sz="800" kern="0">
                          <a:solidFill>
                            <a:schemeClr val="bg1"/>
                          </a:solidFill>
                          <a:effectLst/>
                        </a:rPr>
                        <a:t>㎡</a:t>
                      </a:r>
                      <a:r>
                        <a:rPr lang="en-US" sz="800" kern="0">
                          <a:solidFill>
                            <a:schemeClr val="bg1"/>
                          </a:solidFill>
                          <a:effectLst/>
                        </a:rPr>
                        <a:t>)</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a:spcAft>
                          <a:spcPts val="0"/>
                        </a:spcAft>
                      </a:pPr>
                      <a:r>
                        <a:rPr lang="en-US" sz="800" kern="0">
                          <a:solidFill>
                            <a:schemeClr val="bg1"/>
                          </a:solidFill>
                          <a:effectLst/>
                        </a:rPr>
                        <a:t>1828.08</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spcAft>
                          <a:spcPts val="0"/>
                        </a:spcAft>
                      </a:pPr>
                      <a:r>
                        <a:rPr lang="zh-CN" sz="800" kern="0">
                          <a:solidFill>
                            <a:schemeClr val="bg1"/>
                          </a:solidFill>
                          <a:effectLst/>
                        </a:rPr>
                        <a:t>不含负一层</a:t>
                      </a:r>
                      <a:r>
                        <a:rPr lang="en-US" sz="800" kern="0">
                          <a:solidFill>
                            <a:schemeClr val="bg1"/>
                          </a:solidFill>
                          <a:effectLst/>
                        </a:rPr>
                        <a:t>425.64</a:t>
                      </a:r>
                      <a:r>
                        <a:rPr lang="zh-CN" sz="800" kern="0">
                          <a:solidFill>
                            <a:schemeClr val="bg1"/>
                          </a:solidFill>
                          <a:effectLst/>
                        </a:rPr>
                        <a:t>㎡</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84593311"/>
                  </a:ext>
                </a:extLst>
              </a:tr>
              <a:tr h="86273">
                <a:tc vMerge="1">
                  <a:txBody>
                    <a:bodyPr/>
                    <a:lstStyle/>
                    <a:p>
                      <a:endParaRPr lang="zh-CN" altLang="en-US"/>
                    </a:p>
                  </a:txBody>
                  <a:tcPr/>
                </a:tc>
                <a:tc>
                  <a:txBody>
                    <a:bodyPr/>
                    <a:lstStyle/>
                    <a:p>
                      <a:pPr algn="l">
                        <a:spcAft>
                          <a:spcPts val="0"/>
                        </a:spcAft>
                      </a:pPr>
                      <a:r>
                        <a:rPr lang="zh-CN" sz="800" kern="0">
                          <a:solidFill>
                            <a:schemeClr val="bg1"/>
                          </a:solidFill>
                          <a:effectLst/>
                        </a:rPr>
                        <a:t>景区大门</a:t>
                      </a:r>
                      <a:r>
                        <a:rPr lang="en-US" sz="800" kern="0">
                          <a:solidFill>
                            <a:schemeClr val="bg1"/>
                          </a:solidFill>
                          <a:effectLst/>
                        </a:rPr>
                        <a:t>(</a:t>
                      </a:r>
                      <a:r>
                        <a:rPr lang="zh-CN" sz="800" kern="0">
                          <a:solidFill>
                            <a:schemeClr val="bg1"/>
                          </a:solidFill>
                          <a:effectLst/>
                        </a:rPr>
                        <a:t>㎡</a:t>
                      </a:r>
                      <a:r>
                        <a:rPr lang="en-US" sz="800" kern="0">
                          <a:solidFill>
                            <a:schemeClr val="bg1"/>
                          </a:solidFill>
                          <a:effectLst/>
                        </a:rPr>
                        <a:t>)</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a:spcAft>
                          <a:spcPts val="0"/>
                        </a:spcAft>
                      </a:pPr>
                      <a:r>
                        <a:rPr lang="en-US" sz="800" kern="0">
                          <a:solidFill>
                            <a:schemeClr val="bg1"/>
                          </a:solidFill>
                          <a:effectLst/>
                        </a:rPr>
                        <a:t>151.58</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spcAft>
                          <a:spcPts val="0"/>
                        </a:spcAft>
                      </a:pPr>
                      <a:r>
                        <a:rPr lang="en-US" sz="800" kern="0">
                          <a:solidFill>
                            <a:schemeClr val="bg1"/>
                          </a:solidFill>
                          <a:effectLst/>
                        </a:rPr>
                        <a:t> </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803261317"/>
                  </a:ext>
                </a:extLst>
              </a:tr>
              <a:tr h="86273">
                <a:tc vMerge="1">
                  <a:txBody>
                    <a:bodyPr/>
                    <a:lstStyle/>
                    <a:p>
                      <a:endParaRPr lang="zh-CN" altLang="en-US"/>
                    </a:p>
                  </a:txBody>
                  <a:tcPr/>
                </a:tc>
                <a:tc>
                  <a:txBody>
                    <a:bodyPr/>
                    <a:lstStyle/>
                    <a:p>
                      <a:pPr algn="l">
                        <a:spcAft>
                          <a:spcPts val="0"/>
                        </a:spcAft>
                      </a:pPr>
                      <a:r>
                        <a:rPr lang="zh-CN" sz="800" kern="0">
                          <a:solidFill>
                            <a:schemeClr val="bg1"/>
                          </a:solidFill>
                          <a:effectLst/>
                        </a:rPr>
                        <a:t>粉色地服务中心</a:t>
                      </a:r>
                      <a:r>
                        <a:rPr lang="en-US" sz="800" kern="0">
                          <a:solidFill>
                            <a:schemeClr val="bg1"/>
                          </a:solidFill>
                          <a:effectLst/>
                        </a:rPr>
                        <a:t>(</a:t>
                      </a:r>
                      <a:r>
                        <a:rPr lang="zh-CN" sz="800" kern="0">
                          <a:solidFill>
                            <a:schemeClr val="bg1"/>
                          </a:solidFill>
                          <a:effectLst/>
                        </a:rPr>
                        <a:t>㎡</a:t>
                      </a:r>
                      <a:r>
                        <a:rPr lang="en-US" sz="800" kern="0">
                          <a:solidFill>
                            <a:schemeClr val="bg1"/>
                          </a:solidFill>
                          <a:effectLst/>
                        </a:rPr>
                        <a:t>)</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a:spcAft>
                          <a:spcPts val="0"/>
                        </a:spcAft>
                      </a:pPr>
                      <a:r>
                        <a:rPr lang="en-US" sz="800" kern="0">
                          <a:solidFill>
                            <a:schemeClr val="bg1"/>
                          </a:solidFill>
                          <a:effectLst/>
                        </a:rPr>
                        <a:t>79.1</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spcAft>
                          <a:spcPts val="0"/>
                        </a:spcAft>
                      </a:pPr>
                      <a:r>
                        <a:rPr lang="en-US" sz="800" kern="0">
                          <a:solidFill>
                            <a:schemeClr val="bg1"/>
                          </a:solidFill>
                          <a:effectLst/>
                        </a:rPr>
                        <a:t> </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152106751"/>
                  </a:ext>
                </a:extLst>
              </a:tr>
              <a:tr h="86273">
                <a:tc vMerge="1">
                  <a:txBody>
                    <a:bodyPr/>
                    <a:lstStyle/>
                    <a:p>
                      <a:endParaRPr lang="zh-CN" altLang="en-US"/>
                    </a:p>
                  </a:txBody>
                  <a:tcPr/>
                </a:tc>
                <a:tc>
                  <a:txBody>
                    <a:bodyPr/>
                    <a:lstStyle/>
                    <a:p>
                      <a:pPr algn="l">
                        <a:spcAft>
                          <a:spcPts val="0"/>
                        </a:spcAft>
                      </a:pPr>
                      <a:r>
                        <a:rPr lang="zh-CN" sz="800" kern="0">
                          <a:solidFill>
                            <a:schemeClr val="bg1"/>
                          </a:solidFill>
                          <a:effectLst/>
                        </a:rPr>
                        <a:t>玫瑰庄服务中心</a:t>
                      </a:r>
                      <a:r>
                        <a:rPr lang="en-US" sz="800" kern="0">
                          <a:solidFill>
                            <a:schemeClr val="bg1"/>
                          </a:solidFill>
                          <a:effectLst/>
                        </a:rPr>
                        <a:t>(</a:t>
                      </a:r>
                      <a:r>
                        <a:rPr lang="zh-CN" sz="800" kern="0">
                          <a:solidFill>
                            <a:schemeClr val="bg1"/>
                          </a:solidFill>
                          <a:effectLst/>
                        </a:rPr>
                        <a:t>㎡</a:t>
                      </a:r>
                      <a:r>
                        <a:rPr lang="en-US" sz="800" kern="0">
                          <a:solidFill>
                            <a:schemeClr val="bg1"/>
                          </a:solidFill>
                          <a:effectLst/>
                        </a:rPr>
                        <a:t>)</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a:spcAft>
                          <a:spcPts val="0"/>
                        </a:spcAft>
                      </a:pPr>
                      <a:r>
                        <a:rPr lang="en-US" sz="800" kern="0">
                          <a:solidFill>
                            <a:schemeClr val="bg1"/>
                          </a:solidFill>
                          <a:effectLst/>
                        </a:rPr>
                        <a:t>408.4</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spcAft>
                          <a:spcPts val="0"/>
                        </a:spcAft>
                      </a:pPr>
                      <a:r>
                        <a:rPr lang="en-US" sz="800" kern="0">
                          <a:solidFill>
                            <a:schemeClr val="bg1"/>
                          </a:solidFill>
                          <a:effectLst/>
                        </a:rPr>
                        <a:t> </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69459674"/>
                  </a:ext>
                </a:extLst>
              </a:tr>
              <a:tr h="86273">
                <a:tc vMerge="1">
                  <a:txBody>
                    <a:bodyPr/>
                    <a:lstStyle/>
                    <a:p>
                      <a:endParaRPr lang="zh-CN" altLang="en-US"/>
                    </a:p>
                  </a:txBody>
                  <a:tcPr/>
                </a:tc>
                <a:tc>
                  <a:txBody>
                    <a:bodyPr/>
                    <a:lstStyle/>
                    <a:p>
                      <a:pPr algn="l">
                        <a:spcAft>
                          <a:spcPts val="0"/>
                        </a:spcAft>
                      </a:pPr>
                      <a:r>
                        <a:rPr lang="zh-CN" sz="800" kern="0">
                          <a:solidFill>
                            <a:schemeClr val="bg1"/>
                          </a:solidFill>
                          <a:effectLst/>
                        </a:rPr>
                        <a:t>听雨轩</a:t>
                      </a:r>
                      <a:r>
                        <a:rPr lang="en-US" sz="800" kern="0">
                          <a:solidFill>
                            <a:schemeClr val="bg1"/>
                          </a:solidFill>
                          <a:effectLst/>
                        </a:rPr>
                        <a:t>(</a:t>
                      </a:r>
                      <a:r>
                        <a:rPr lang="zh-CN" sz="800" kern="0">
                          <a:solidFill>
                            <a:schemeClr val="bg1"/>
                          </a:solidFill>
                          <a:effectLst/>
                        </a:rPr>
                        <a:t>㎡</a:t>
                      </a:r>
                      <a:r>
                        <a:rPr lang="en-US" sz="800" kern="0">
                          <a:solidFill>
                            <a:schemeClr val="bg1"/>
                          </a:solidFill>
                          <a:effectLst/>
                        </a:rPr>
                        <a:t>)</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a:spcAft>
                          <a:spcPts val="0"/>
                        </a:spcAft>
                      </a:pPr>
                      <a:r>
                        <a:rPr lang="en-US" sz="800" kern="0">
                          <a:solidFill>
                            <a:schemeClr val="bg1"/>
                          </a:solidFill>
                          <a:effectLst/>
                        </a:rPr>
                        <a:t>211.76</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spcAft>
                          <a:spcPts val="0"/>
                        </a:spcAft>
                      </a:pPr>
                      <a:r>
                        <a:rPr lang="en-US" sz="800" kern="0">
                          <a:solidFill>
                            <a:schemeClr val="bg1"/>
                          </a:solidFill>
                          <a:effectLst/>
                        </a:rPr>
                        <a:t> </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900367152"/>
                  </a:ext>
                </a:extLst>
              </a:tr>
              <a:tr h="86273">
                <a:tc vMerge="1">
                  <a:txBody>
                    <a:bodyPr/>
                    <a:lstStyle/>
                    <a:p>
                      <a:endParaRPr lang="zh-CN" altLang="en-US"/>
                    </a:p>
                  </a:txBody>
                  <a:tcPr/>
                </a:tc>
                <a:tc>
                  <a:txBody>
                    <a:bodyPr/>
                    <a:lstStyle/>
                    <a:p>
                      <a:pPr algn="l">
                        <a:spcAft>
                          <a:spcPts val="0"/>
                        </a:spcAft>
                      </a:pPr>
                      <a:r>
                        <a:rPr lang="zh-CN" sz="800" kern="0">
                          <a:solidFill>
                            <a:schemeClr val="bg1"/>
                          </a:solidFill>
                          <a:effectLst/>
                        </a:rPr>
                        <a:t>拈花屋</a:t>
                      </a:r>
                      <a:r>
                        <a:rPr lang="en-US" sz="800" kern="0">
                          <a:solidFill>
                            <a:schemeClr val="bg1"/>
                          </a:solidFill>
                          <a:effectLst/>
                        </a:rPr>
                        <a:t>(</a:t>
                      </a:r>
                      <a:r>
                        <a:rPr lang="zh-CN" sz="800" kern="0">
                          <a:solidFill>
                            <a:schemeClr val="bg1"/>
                          </a:solidFill>
                          <a:effectLst/>
                        </a:rPr>
                        <a:t>㎡</a:t>
                      </a:r>
                      <a:r>
                        <a:rPr lang="en-US" sz="800" kern="0">
                          <a:solidFill>
                            <a:schemeClr val="bg1"/>
                          </a:solidFill>
                          <a:effectLst/>
                        </a:rPr>
                        <a:t>)</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a:spcAft>
                          <a:spcPts val="0"/>
                        </a:spcAft>
                      </a:pPr>
                      <a:r>
                        <a:rPr lang="en-US" sz="800" kern="0">
                          <a:solidFill>
                            <a:schemeClr val="bg1"/>
                          </a:solidFill>
                          <a:effectLst/>
                        </a:rPr>
                        <a:t>310.4</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spcAft>
                          <a:spcPts val="0"/>
                        </a:spcAft>
                      </a:pPr>
                      <a:r>
                        <a:rPr lang="en-US" sz="800" kern="0">
                          <a:solidFill>
                            <a:schemeClr val="bg1"/>
                          </a:solidFill>
                          <a:effectLst/>
                        </a:rPr>
                        <a:t> </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557341582"/>
                  </a:ext>
                </a:extLst>
              </a:tr>
              <a:tr h="86273">
                <a:tc vMerge="1">
                  <a:txBody>
                    <a:bodyPr/>
                    <a:lstStyle/>
                    <a:p>
                      <a:endParaRPr lang="zh-CN" altLang="en-US"/>
                    </a:p>
                  </a:txBody>
                  <a:tcPr/>
                </a:tc>
                <a:tc>
                  <a:txBody>
                    <a:bodyPr/>
                    <a:lstStyle/>
                    <a:p>
                      <a:pPr algn="just">
                        <a:spcAft>
                          <a:spcPts val="0"/>
                        </a:spcAft>
                      </a:pPr>
                      <a:r>
                        <a:rPr lang="zh-CN" sz="800" kern="0">
                          <a:solidFill>
                            <a:schemeClr val="bg1"/>
                          </a:solidFill>
                          <a:effectLst/>
                        </a:rPr>
                        <a:t>抱朴居</a:t>
                      </a:r>
                      <a:r>
                        <a:rPr lang="en-US" sz="800" kern="0">
                          <a:solidFill>
                            <a:schemeClr val="bg1"/>
                          </a:solidFill>
                          <a:effectLst/>
                        </a:rPr>
                        <a:t>(</a:t>
                      </a:r>
                      <a:r>
                        <a:rPr lang="zh-CN" sz="800" kern="0">
                          <a:solidFill>
                            <a:schemeClr val="bg1"/>
                          </a:solidFill>
                          <a:effectLst/>
                        </a:rPr>
                        <a:t>㎡</a:t>
                      </a:r>
                      <a:r>
                        <a:rPr lang="en-US" sz="800" kern="0">
                          <a:solidFill>
                            <a:schemeClr val="bg1"/>
                          </a:solidFill>
                          <a:effectLst/>
                        </a:rPr>
                        <a:t>)</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a:spcAft>
                          <a:spcPts val="0"/>
                        </a:spcAft>
                      </a:pPr>
                      <a:r>
                        <a:rPr lang="en-US" sz="800" kern="0">
                          <a:solidFill>
                            <a:schemeClr val="bg1"/>
                          </a:solidFill>
                          <a:effectLst/>
                        </a:rPr>
                        <a:t>218</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spcAft>
                          <a:spcPts val="0"/>
                        </a:spcAft>
                      </a:pPr>
                      <a:r>
                        <a:rPr lang="en-US" sz="800" kern="0">
                          <a:solidFill>
                            <a:schemeClr val="bg1"/>
                          </a:solidFill>
                          <a:effectLst/>
                        </a:rPr>
                        <a:t> </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839513799"/>
                  </a:ext>
                </a:extLst>
              </a:tr>
              <a:tr h="86273">
                <a:tc vMerge="1">
                  <a:txBody>
                    <a:bodyPr/>
                    <a:lstStyle/>
                    <a:p>
                      <a:endParaRPr lang="zh-CN" altLang="en-US"/>
                    </a:p>
                  </a:txBody>
                  <a:tcPr/>
                </a:tc>
                <a:tc>
                  <a:txBody>
                    <a:bodyPr/>
                    <a:lstStyle/>
                    <a:p>
                      <a:pPr algn="just">
                        <a:spcAft>
                          <a:spcPts val="0"/>
                        </a:spcAft>
                      </a:pPr>
                      <a:r>
                        <a:rPr lang="zh-CN" sz="800" kern="0">
                          <a:solidFill>
                            <a:schemeClr val="bg1"/>
                          </a:solidFill>
                          <a:effectLst/>
                        </a:rPr>
                        <a:t>溪畔餐厅（㎡）</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a:spcAft>
                          <a:spcPts val="0"/>
                        </a:spcAft>
                      </a:pPr>
                      <a:r>
                        <a:rPr lang="en-US" sz="800" kern="0">
                          <a:solidFill>
                            <a:schemeClr val="bg1"/>
                          </a:solidFill>
                          <a:effectLst/>
                        </a:rPr>
                        <a:t>275.8</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spcAft>
                          <a:spcPts val="0"/>
                        </a:spcAft>
                      </a:pPr>
                      <a:r>
                        <a:rPr lang="en-US" sz="800" kern="0">
                          <a:solidFill>
                            <a:schemeClr val="bg1"/>
                          </a:solidFill>
                          <a:effectLst/>
                        </a:rPr>
                        <a:t> </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447788709"/>
                  </a:ext>
                </a:extLst>
              </a:tr>
              <a:tr h="86273">
                <a:tc vMerge="1">
                  <a:txBody>
                    <a:bodyPr/>
                    <a:lstStyle/>
                    <a:p>
                      <a:endParaRPr lang="zh-CN" altLang="en-US"/>
                    </a:p>
                  </a:txBody>
                  <a:tcPr/>
                </a:tc>
                <a:tc>
                  <a:txBody>
                    <a:bodyPr/>
                    <a:lstStyle/>
                    <a:p>
                      <a:pPr algn="just">
                        <a:spcAft>
                          <a:spcPts val="0"/>
                        </a:spcAft>
                      </a:pPr>
                      <a:r>
                        <a:rPr lang="zh-CN" sz="800" kern="0">
                          <a:solidFill>
                            <a:schemeClr val="bg1"/>
                          </a:solidFill>
                          <a:effectLst/>
                        </a:rPr>
                        <a:t>厕所</a:t>
                      </a:r>
                      <a:r>
                        <a:rPr lang="en-US" sz="800" kern="0">
                          <a:solidFill>
                            <a:schemeClr val="bg1"/>
                          </a:solidFill>
                          <a:effectLst/>
                        </a:rPr>
                        <a:t>(</a:t>
                      </a:r>
                      <a:r>
                        <a:rPr lang="zh-CN" sz="800" kern="0">
                          <a:solidFill>
                            <a:schemeClr val="bg1"/>
                          </a:solidFill>
                          <a:effectLst/>
                        </a:rPr>
                        <a:t>㎡</a:t>
                      </a:r>
                      <a:r>
                        <a:rPr lang="en-US" sz="800" kern="0">
                          <a:solidFill>
                            <a:schemeClr val="bg1"/>
                          </a:solidFill>
                          <a:effectLst/>
                        </a:rPr>
                        <a:t>)</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a:spcAft>
                          <a:spcPts val="0"/>
                        </a:spcAft>
                      </a:pPr>
                      <a:r>
                        <a:rPr lang="en-US" sz="800" kern="0">
                          <a:solidFill>
                            <a:schemeClr val="bg1"/>
                          </a:solidFill>
                          <a:effectLst/>
                        </a:rPr>
                        <a:t>250.5</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spcAft>
                          <a:spcPts val="0"/>
                        </a:spcAft>
                      </a:pPr>
                      <a:r>
                        <a:rPr lang="en-US" sz="800" kern="0">
                          <a:solidFill>
                            <a:schemeClr val="bg1"/>
                          </a:solidFill>
                          <a:effectLst/>
                        </a:rPr>
                        <a:t> </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72285584"/>
                  </a:ext>
                </a:extLst>
              </a:tr>
              <a:tr h="86273">
                <a:tc>
                  <a:txBody>
                    <a:bodyPr/>
                    <a:lstStyle/>
                    <a:p>
                      <a:pPr algn="ctr">
                        <a:spcAft>
                          <a:spcPts val="0"/>
                        </a:spcAft>
                      </a:pPr>
                      <a:r>
                        <a:rPr lang="zh-CN" sz="800" kern="0">
                          <a:solidFill>
                            <a:schemeClr val="bg1"/>
                          </a:solidFill>
                          <a:effectLst/>
                        </a:rPr>
                        <a:t>总停车位（个）</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spcAft>
                          <a:spcPts val="0"/>
                        </a:spcAft>
                      </a:pPr>
                      <a:r>
                        <a:rPr lang="zh-CN" sz="800" kern="0">
                          <a:solidFill>
                            <a:schemeClr val="bg1"/>
                          </a:solidFill>
                          <a:effectLst/>
                        </a:rPr>
                        <a:t>　</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a:spcAft>
                          <a:spcPts val="0"/>
                        </a:spcAft>
                      </a:pPr>
                      <a:r>
                        <a:rPr lang="en-US" sz="800" kern="0">
                          <a:solidFill>
                            <a:schemeClr val="bg1"/>
                          </a:solidFill>
                          <a:effectLst/>
                        </a:rPr>
                        <a:t>499 </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spcAft>
                          <a:spcPts val="0"/>
                        </a:spcAft>
                      </a:pPr>
                      <a:r>
                        <a:rPr lang="en-US" sz="800" kern="0">
                          <a:solidFill>
                            <a:schemeClr val="bg1"/>
                          </a:solidFill>
                          <a:effectLst/>
                        </a:rPr>
                        <a:t> </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025218957"/>
                  </a:ext>
                </a:extLst>
              </a:tr>
              <a:tr h="86273">
                <a:tc rowSpan="2">
                  <a:txBody>
                    <a:bodyPr/>
                    <a:lstStyle/>
                    <a:p>
                      <a:pPr algn="ctr">
                        <a:spcAft>
                          <a:spcPts val="0"/>
                        </a:spcAft>
                      </a:pPr>
                      <a:r>
                        <a:rPr lang="zh-CN" sz="800" kern="0">
                          <a:solidFill>
                            <a:schemeClr val="bg1"/>
                          </a:solidFill>
                          <a:effectLst/>
                        </a:rPr>
                        <a:t>其中</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spcAft>
                          <a:spcPts val="0"/>
                        </a:spcAft>
                      </a:pPr>
                      <a:r>
                        <a:rPr lang="zh-CN" sz="800" kern="0">
                          <a:solidFill>
                            <a:schemeClr val="bg1"/>
                          </a:solidFill>
                          <a:effectLst/>
                        </a:rPr>
                        <a:t>大巴车停车位（个）</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a:spcAft>
                          <a:spcPts val="0"/>
                        </a:spcAft>
                      </a:pPr>
                      <a:r>
                        <a:rPr lang="en-US" sz="800" kern="0">
                          <a:solidFill>
                            <a:schemeClr val="bg1"/>
                          </a:solidFill>
                          <a:effectLst/>
                        </a:rPr>
                        <a:t>13 </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spcAft>
                          <a:spcPts val="0"/>
                        </a:spcAft>
                      </a:pPr>
                      <a:r>
                        <a:rPr lang="zh-CN" sz="800" kern="0">
                          <a:solidFill>
                            <a:schemeClr val="bg1"/>
                          </a:solidFill>
                          <a:effectLst/>
                        </a:rPr>
                        <a:t>　</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57083131"/>
                  </a:ext>
                </a:extLst>
              </a:tr>
              <a:tr h="86273">
                <a:tc vMerge="1">
                  <a:txBody>
                    <a:bodyPr/>
                    <a:lstStyle/>
                    <a:p>
                      <a:endParaRPr lang="zh-CN" altLang="en-US"/>
                    </a:p>
                  </a:txBody>
                  <a:tcPr/>
                </a:tc>
                <a:tc>
                  <a:txBody>
                    <a:bodyPr/>
                    <a:lstStyle/>
                    <a:p>
                      <a:pPr algn="ctr">
                        <a:spcAft>
                          <a:spcPts val="0"/>
                        </a:spcAft>
                      </a:pPr>
                      <a:r>
                        <a:rPr lang="zh-CN" sz="800" kern="0">
                          <a:solidFill>
                            <a:schemeClr val="bg1"/>
                          </a:solidFill>
                          <a:effectLst/>
                        </a:rPr>
                        <a:t>小汽车停车位（个）</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a:spcAft>
                          <a:spcPts val="0"/>
                        </a:spcAft>
                      </a:pPr>
                      <a:r>
                        <a:rPr lang="en-US" sz="800" kern="0">
                          <a:solidFill>
                            <a:schemeClr val="bg1"/>
                          </a:solidFill>
                          <a:effectLst/>
                        </a:rPr>
                        <a:t>486 </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spcAft>
                          <a:spcPts val="0"/>
                        </a:spcAft>
                      </a:pPr>
                      <a:r>
                        <a:rPr lang="zh-CN" sz="800" kern="0">
                          <a:solidFill>
                            <a:schemeClr val="bg1"/>
                          </a:solidFill>
                          <a:effectLst/>
                        </a:rPr>
                        <a:t>　</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635602989"/>
                  </a:ext>
                </a:extLst>
              </a:tr>
              <a:tr h="86273">
                <a:tc>
                  <a:txBody>
                    <a:bodyPr/>
                    <a:lstStyle/>
                    <a:p>
                      <a:pPr algn="l">
                        <a:spcAft>
                          <a:spcPts val="0"/>
                        </a:spcAft>
                      </a:pPr>
                      <a:r>
                        <a:rPr lang="zh-CN" sz="800" kern="0">
                          <a:solidFill>
                            <a:schemeClr val="bg1"/>
                          </a:solidFill>
                          <a:effectLst/>
                        </a:rPr>
                        <a:t>容积率</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spcAft>
                          <a:spcPts val="0"/>
                        </a:spcAft>
                      </a:pPr>
                      <a:r>
                        <a:rPr lang="zh-CN" sz="800" kern="0">
                          <a:solidFill>
                            <a:schemeClr val="bg1"/>
                          </a:solidFill>
                          <a:effectLst/>
                        </a:rPr>
                        <a:t>　</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a:spcAft>
                          <a:spcPts val="0"/>
                        </a:spcAft>
                      </a:pPr>
                      <a:r>
                        <a:rPr lang="en-US" sz="800" kern="0">
                          <a:solidFill>
                            <a:schemeClr val="bg1"/>
                          </a:solidFill>
                          <a:effectLst/>
                        </a:rPr>
                        <a:t>0.0085</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spcAft>
                          <a:spcPts val="0"/>
                        </a:spcAft>
                      </a:pPr>
                      <a:r>
                        <a:rPr lang="zh-CN" sz="800" kern="0">
                          <a:solidFill>
                            <a:schemeClr val="bg1"/>
                          </a:solidFill>
                          <a:effectLst/>
                        </a:rPr>
                        <a:t>　</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13404634"/>
                  </a:ext>
                </a:extLst>
              </a:tr>
              <a:tr h="172545">
                <a:tc>
                  <a:txBody>
                    <a:bodyPr/>
                    <a:lstStyle/>
                    <a:p>
                      <a:pPr algn="l">
                        <a:spcAft>
                          <a:spcPts val="0"/>
                        </a:spcAft>
                      </a:pPr>
                      <a:r>
                        <a:rPr lang="zh-CN" sz="800" kern="0">
                          <a:solidFill>
                            <a:schemeClr val="bg1"/>
                          </a:solidFill>
                          <a:effectLst/>
                        </a:rPr>
                        <a:t>绿地率</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spcAft>
                          <a:spcPts val="0"/>
                        </a:spcAft>
                      </a:pPr>
                      <a:r>
                        <a:rPr lang="zh-CN" sz="800" kern="0">
                          <a:solidFill>
                            <a:schemeClr val="bg1"/>
                          </a:solidFill>
                          <a:effectLst/>
                        </a:rPr>
                        <a:t>　</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a:spcAft>
                          <a:spcPts val="0"/>
                        </a:spcAft>
                      </a:pPr>
                      <a:r>
                        <a:rPr lang="en-US" sz="800" kern="0">
                          <a:solidFill>
                            <a:schemeClr val="bg1"/>
                          </a:solidFill>
                          <a:effectLst/>
                        </a:rPr>
                        <a:t>77.5%</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spcAft>
                          <a:spcPts val="0"/>
                        </a:spcAft>
                      </a:pPr>
                      <a:r>
                        <a:rPr lang="zh-CN" sz="800" kern="0">
                          <a:solidFill>
                            <a:schemeClr val="bg1"/>
                          </a:solidFill>
                          <a:effectLst/>
                        </a:rPr>
                        <a:t>指整个地块平均绿地率</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81500260"/>
                  </a:ext>
                </a:extLst>
              </a:tr>
              <a:tr h="172545">
                <a:tc>
                  <a:txBody>
                    <a:bodyPr/>
                    <a:lstStyle/>
                    <a:p>
                      <a:pPr algn="l">
                        <a:spcAft>
                          <a:spcPts val="0"/>
                        </a:spcAft>
                      </a:pPr>
                      <a:r>
                        <a:rPr lang="zh-CN" sz="800" kern="0">
                          <a:solidFill>
                            <a:schemeClr val="bg1"/>
                          </a:solidFill>
                          <a:effectLst/>
                        </a:rPr>
                        <a:t>建筑密度</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spcAft>
                          <a:spcPts val="0"/>
                        </a:spcAft>
                      </a:pPr>
                      <a:r>
                        <a:rPr lang="zh-CN" sz="800" kern="0">
                          <a:solidFill>
                            <a:schemeClr val="bg1"/>
                          </a:solidFill>
                          <a:effectLst/>
                        </a:rPr>
                        <a:t>　</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r">
                        <a:spcAft>
                          <a:spcPts val="0"/>
                        </a:spcAft>
                      </a:pPr>
                      <a:r>
                        <a:rPr lang="en-US" sz="800" kern="0">
                          <a:solidFill>
                            <a:schemeClr val="bg1"/>
                          </a:solidFill>
                          <a:effectLst/>
                        </a:rPr>
                        <a:t>0.60%</a:t>
                      </a:r>
                      <a:endParaRPr lang="zh-CN" sz="800" kern="10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l">
                        <a:spcAft>
                          <a:spcPts val="0"/>
                        </a:spcAft>
                      </a:pPr>
                      <a:r>
                        <a:rPr lang="zh-CN" sz="800" kern="0" dirty="0">
                          <a:solidFill>
                            <a:schemeClr val="bg1"/>
                          </a:solidFill>
                          <a:effectLst/>
                        </a:rPr>
                        <a:t>指整个地块平均密度</a:t>
                      </a:r>
                      <a:endParaRPr lang="zh-CN" sz="800" kern="100" dirty="0">
                        <a:solidFill>
                          <a:schemeClr val="bg1"/>
                        </a:solidFill>
                        <a:effectLst/>
                        <a:latin typeface="Times New Roman" panose="02020603050405020304" pitchFamily="18" charset="0"/>
                        <a:ea typeface="宋体" panose="02010600030101010101" pitchFamily="2" charset="-122"/>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32133900"/>
                  </a:ext>
                </a:extLst>
              </a:tr>
            </a:tbl>
          </a:graphicData>
        </a:graphic>
      </p:graphicFrame>
    </p:spTree>
    <p:extLst>
      <p:ext uri="{BB962C8B-B14F-4D97-AF65-F5344CB8AC3E}">
        <p14:creationId xmlns:p14="http://schemas.microsoft.com/office/powerpoint/2010/main" val="348420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792511" y="756146"/>
            <a:ext cx="2079898" cy="588070"/>
          </a:xfrm>
        </p:spPr>
        <p:txBody>
          <a:bodyPr>
            <a:normAutofit/>
          </a:bodyPr>
          <a:lstStyle/>
          <a:p>
            <a:pPr algn="l"/>
            <a:r>
              <a:rPr lang="zh-CN" altLang="en-US" sz="2400">
                <a:solidFill>
                  <a:srgbClr val="92D050"/>
                </a:solidFill>
                <a:latin typeface="叶根友毛笔行书" pitchFamily="2" charset="-122"/>
                <a:ea typeface="叶根友毛笔行书" pitchFamily="2" charset="-122"/>
              </a:rPr>
              <a:t>总体鸟瞰图</a:t>
            </a:r>
          </a:p>
        </p:txBody>
      </p:sp>
      <p:sp>
        <p:nvSpPr>
          <p:cNvPr id="7" name="PA_文本框 8"/>
          <p:cNvSpPr txBox="1"/>
          <p:nvPr>
            <p:custDataLst>
              <p:tags r:id="rId1"/>
            </p:custDataLst>
          </p:nvPr>
        </p:nvSpPr>
        <p:spPr>
          <a:xfrm>
            <a:off x="6904856" y="480120"/>
            <a:ext cx="5760640" cy="276999"/>
          </a:xfrm>
          <a:prstGeom prst="rect">
            <a:avLst/>
          </a:prstGeom>
          <a:noFill/>
        </p:spPr>
        <p:txBody>
          <a:bodyPr wrap="square" rtlCol="0">
            <a:spAutoFit/>
          </a:bodyPr>
          <a:lstStyle/>
          <a:p>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  甘肃</a:t>
            </a:r>
            <a:r>
              <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a:t>
            </a:r>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合水子午岭国家森林公园太白川片区曹家寺景点修建性详细规划方案</a:t>
            </a:r>
            <a:endPar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endParaRPr>
          </a:p>
        </p:txBody>
      </p:sp>
      <p:grpSp>
        <p:nvGrpSpPr>
          <p:cNvPr id="2" name="组合 1"/>
          <p:cNvGrpSpPr/>
          <p:nvPr/>
        </p:nvGrpSpPr>
        <p:grpSpPr>
          <a:xfrm>
            <a:off x="6976864" y="734036"/>
            <a:ext cx="5184575" cy="60439"/>
            <a:chOff x="8034637" y="615628"/>
            <a:chExt cx="4022516" cy="42416"/>
          </a:xfrm>
        </p:grpSpPr>
        <p:cxnSp>
          <p:nvCxnSpPr>
            <p:cNvPr id="9" name="直接连接符 8"/>
            <p:cNvCxnSpPr/>
            <p:nvPr/>
          </p:nvCxnSpPr>
          <p:spPr>
            <a:xfrm>
              <a:off x="8034637" y="615628"/>
              <a:ext cx="402251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8034637" y="658044"/>
              <a:ext cx="4022516"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32248"/>
            <a:ext cx="12737504" cy="6368752"/>
          </a:xfrm>
          <a:prstGeom prst="rect">
            <a:avLst/>
          </a:prstGeom>
        </p:spPr>
      </p:pic>
      <p:sp>
        <p:nvSpPr>
          <p:cNvPr id="6" name="灯片编号占位符 5"/>
          <p:cNvSpPr>
            <a:spLocks noGrp="1"/>
          </p:cNvSpPr>
          <p:nvPr>
            <p:ph type="sldNum" sz="quarter" idx="12"/>
          </p:nvPr>
        </p:nvSpPr>
        <p:spPr/>
        <p:txBody>
          <a:bodyPr/>
          <a:lstStyle/>
          <a:p>
            <a:fld id="{0C913308-F349-4B6D-A68A-DD1791B4A57B}" type="slidenum">
              <a:rPr lang="zh-CN" altLang="en-US" smtClean="0"/>
              <a:t>18</a:t>
            </a:fld>
            <a:endParaRPr lang="zh-CN" altLang="en-US"/>
          </a:p>
        </p:txBody>
      </p:sp>
    </p:spTree>
    <p:extLst>
      <p:ext uri="{BB962C8B-B14F-4D97-AF65-F5344CB8AC3E}">
        <p14:creationId xmlns:p14="http://schemas.microsoft.com/office/powerpoint/2010/main" val="1620153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792511" y="756146"/>
            <a:ext cx="2079898" cy="588070"/>
          </a:xfrm>
        </p:spPr>
        <p:txBody>
          <a:bodyPr>
            <a:normAutofit fontScale="90000"/>
          </a:bodyPr>
          <a:lstStyle/>
          <a:p>
            <a:pPr algn="l"/>
            <a:r>
              <a:rPr lang="zh-CN" altLang="en-US" sz="2400">
                <a:solidFill>
                  <a:srgbClr val="92D050"/>
                </a:solidFill>
                <a:latin typeface="叶根友毛笔行书" pitchFamily="2" charset="-122"/>
                <a:ea typeface="叶根友毛笔行书" pitchFamily="2" charset="-122"/>
              </a:rPr>
              <a:t>紫云海鸟瞰图</a:t>
            </a:r>
          </a:p>
        </p:txBody>
      </p:sp>
      <p:sp>
        <p:nvSpPr>
          <p:cNvPr id="8" name="PA_文本框 8"/>
          <p:cNvSpPr txBox="1"/>
          <p:nvPr>
            <p:custDataLst>
              <p:tags r:id="rId1"/>
            </p:custDataLst>
          </p:nvPr>
        </p:nvSpPr>
        <p:spPr>
          <a:xfrm>
            <a:off x="6904856" y="480120"/>
            <a:ext cx="5760640" cy="276999"/>
          </a:xfrm>
          <a:prstGeom prst="rect">
            <a:avLst/>
          </a:prstGeom>
          <a:noFill/>
        </p:spPr>
        <p:txBody>
          <a:bodyPr wrap="square" rtlCol="0">
            <a:spAutoFit/>
          </a:bodyPr>
          <a:lstStyle/>
          <a:p>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  甘肃</a:t>
            </a:r>
            <a:r>
              <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a:t>
            </a:r>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合水子午岭国家森林公园太白川片区曹家寺景点修建性详细规划方案</a:t>
            </a:r>
            <a:endPar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endParaRPr>
          </a:p>
        </p:txBody>
      </p:sp>
      <p:grpSp>
        <p:nvGrpSpPr>
          <p:cNvPr id="11" name="组合 10"/>
          <p:cNvGrpSpPr/>
          <p:nvPr/>
        </p:nvGrpSpPr>
        <p:grpSpPr>
          <a:xfrm>
            <a:off x="6976864" y="734036"/>
            <a:ext cx="5184575" cy="60439"/>
            <a:chOff x="8034637" y="615628"/>
            <a:chExt cx="4022516" cy="42416"/>
          </a:xfrm>
        </p:grpSpPr>
        <p:cxnSp>
          <p:nvCxnSpPr>
            <p:cNvPr id="12" name="直接连接符 11"/>
            <p:cNvCxnSpPr/>
            <p:nvPr/>
          </p:nvCxnSpPr>
          <p:spPr>
            <a:xfrm>
              <a:off x="8034637" y="615628"/>
              <a:ext cx="402251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8034637" y="658044"/>
              <a:ext cx="4022516"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28192"/>
            <a:ext cx="12801600" cy="6400800"/>
          </a:xfrm>
          <a:prstGeom prst="rect">
            <a:avLst/>
          </a:prstGeom>
        </p:spPr>
      </p:pic>
      <p:sp>
        <p:nvSpPr>
          <p:cNvPr id="4" name="灯片编号占位符 3"/>
          <p:cNvSpPr>
            <a:spLocks noGrp="1"/>
          </p:cNvSpPr>
          <p:nvPr>
            <p:ph type="sldNum" sz="quarter" idx="12"/>
          </p:nvPr>
        </p:nvSpPr>
        <p:spPr/>
        <p:txBody>
          <a:bodyPr/>
          <a:lstStyle/>
          <a:p>
            <a:fld id="{0C913308-F349-4B6D-A68A-DD1791B4A57B}" type="slidenum">
              <a:rPr lang="zh-CN" altLang="en-US" smtClean="0"/>
              <a:t>19</a:t>
            </a:fld>
            <a:endParaRPr lang="zh-CN" altLang="en-US"/>
          </a:p>
        </p:txBody>
      </p:sp>
    </p:spTree>
    <p:extLst>
      <p:ext uri="{BB962C8B-B14F-4D97-AF65-F5344CB8AC3E}">
        <p14:creationId xmlns:p14="http://schemas.microsoft.com/office/powerpoint/2010/main" val="2062986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572" y="572383"/>
            <a:ext cx="5959684" cy="8429074"/>
          </a:xfrm>
          <a:prstGeom prst="rect">
            <a:avLst/>
          </a:prstGeom>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696330" y="1925978"/>
            <a:ext cx="8392487" cy="5758471"/>
          </a:xfrm>
          <a:prstGeom prst="rect">
            <a:avLst/>
          </a:prstGeom>
        </p:spPr>
      </p:pic>
      <p:sp>
        <p:nvSpPr>
          <p:cNvPr id="3" name="灯片编号占位符 2"/>
          <p:cNvSpPr>
            <a:spLocks noGrp="1"/>
          </p:cNvSpPr>
          <p:nvPr>
            <p:ph type="sldNum" sz="quarter" idx="12"/>
          </p:nvPr>
        </p:nvSpPr>
        <p:spPr/>
        <p:txBody>
          <a:bodyPr/>
          <a:lstStyle/>
          <a:p>
            <a:fld id="{0C913308-F349-4B6D-A68A-DD1791B4A57B}" type="slidenum">
              <a:rPr lang="zh-CN" altLang="en-US" smtClean="0"/>
              <a:t>2</a:t>
            </a:fld>
            <a:endParaRPr lang="zh-CN" altLang="en-US"/>
          </a:p>
        </p:txBody>
      </p:sp>
    </p:spTree>
    <p:extLst>
      <p:ext uri="{BB962C8B-B14F-4D97-AF65-F5344CB8AC3E}">
        <p14:creationId xmlns:p14="http://schemas.microsoft.com/office/powerpoint/2010/main" val="4108041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792511" y="756146"/>
            <a:ext cx="2079898" cy="588070"/>
          </a:xfrm>
        </p:spPr>
        <p:txBody>
          <a:bodyPr>
            <a:normAutofit fontScale="90000"/>
          </a:bodyPr>
          <a:lstStyle/>
          <a:p>
            <a:pPr algn="l"/>
            <a:r>
              <a:rPr lang="zh-CN" altLang="en-US" sz="2400">
                <a:solidFill>
                  <a:srgbClr val="92D050"/>
                </a:solidFill>
                <a:latin typeface="叶根友毛笔行书" pitchFamily="2" charset="-122"/>
                <a:ea typeface="叶根友毛笔行书" pitchFamily="2" charset="-122"/>
              </a:rPr>
              <a:t>粉色地鸟瞰图</a:t>
            </a:r>
          </a:p>
        </p:txBody>
      </p:sp>
      <p:sp>
        <p:nvSpPr>
          <p:cNvPr id="8" name="PA_文本框 8"/>
          <p:cNvSpPr txBox="1"/>
          <p:nvPr>
            <p:custDataLst>
              <p:tags r:id="rId1"/>
            </p:custDataLst>
          </p:nvPr>
        </p:nvSpPr>
        <p:spPr>
          <a:xfrm>
            <a:off x="6904856" y="480120"/>
            <a:ext cx="5760640" cy="276999"/>
          </a:xfrm>
          <a:prstGeom prst="rect">
            <a:avLst/>
          </a:prstGeom>
          <a:noFill/>
        </p:spPr>
        <p:txBody>
          <a:bodyPr wrap="square" rtlCol="0">
            <a:spAutoFit/>
          </a:bodyPr>
          <a:lstStyle/>
          <a:p>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  甘肃</a:t>
            </a:r>
            <a:r>
              <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a:t>
            </a:r>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合水子午岭国家森林公园太白川片区曹家寺景点修建性详细规划方案</a:t>
            </a:r>
            <a:endPar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endParaRPr>
          </a:p>
        </p:txBody>
      </p:sp>
      <p:grpSp>
        <p:nvGrpSpPr>
          <p:cNvPr id="11" name="组合 10"/>
          <p:cNvGrpSpPr/>
          <p:nvPr/>
        </p:nvGrpSpPr>
        <p:grpSpPr>
          <a:xfrm>
            <a:off x="6976864" y="734036"/>
            <a:ext cx="5184575" cy="60439"/>
            <a:chOff x="8034637" y="615628"/>
            <a:chExt cx="4022516" cy="42416"/>
          </a:xfrm>
        </p:grpSpPr>
        <p:cxnSp>
          <p:nvCxnSpPr>
            <p:cNvPr id="12" name="直接连接符 11"/>
            <p:cNvCxnSpPr/>
            <p:nvPr/>
          </p:nvCxnSpPr>
          <p:spPr>
            <a:xfrm>
              <a:off x="8034637" y="615628"/>
              <a:ext cx="402251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8034637" y="658044"/>
              <a:ext cx="4022516"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72208"/>
            <a:ext cx="12801600" cy="6400800"/>
          </a:xfrm>
          <a:prstGeom prst="rect">
            <a:avLst/>
          </a:prstGeom>
        </p:spPr>
      </p:pic>
      <p:sp>
        <p:nvSpPr>
          <p:cNvPr id="4" name="灯片编号占位符 3"/>
          <p:cNvSpPr>
            <a:spLocks noGrp="1"/>
          </p:cNvSpPr>
          <p:nvPr>
            <p:ph type="sldNum" sz="quarter" idx="12"/>
          </p:nvPr>
        </p:nvSpPr>
        <p:spPr/>
        <p:txBody>
          <a:bodyPr/>
          <a:lstStyle/>
          <a:p>
            <a:fld id="{0C913308-F349-4B6D-A68A-DD1791B4A57B}" type="slidenum">
              <a:rPr lang="zh-CN" altLang="en-US" smtClean="0"/>
              <a:t>20</a:t>
            </a:fld>
            <a:endParaRPr lang="zh-CN" altLang="en-US"/>
          </a:p>
        </p:txBody>
      </p:sp>
    </p:spTree>
    <p:extLst>
      <p:ext uri="{BB962C8B-B14F-4D97-AF65-F5344CB8AC3E}">
        <p14:creationId xmlns:p14="http://schemas.microsoft.com/office/powerpoint/2010/main" val="618059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792510" y="756146"/>
            <a:ext cx="13610273" cy="648072"/>
          </a:xfrm>
        </p:spPr>
        <p:txBody>
          <a:bodyPr>
            <a:normAutofit/>
          </a:bodyPr>
          <a:lstStyle/>
          <a:p>
            <a:pPr algn="l"/>
            <a:r>
              <a:rPr lang="zh-CN" altLang="en-US" sz="2400">
                <a:solidFill>
                  <a:srgbClr val="92D050"/>
                </a:solidFill>
                <a:latin typeface="叶根友毛笔行书" pitchFamily="2" charset="-122"/>
                <a:ea typeface="叶根友毛笔行书" pitchFamily="2" charset="-122"/>
              </a:rPr>
              <a:t>功能结构图</a:t>
            </a:r>
          </a:p>
        </p:txBody>
      </p:sp>
      <p:sp>
        <p:nvSpPr>
          <p:cNvPr id="5" name="TextBox 4"/>
          <p:cNvSpPr txBox="1"/>
          <p:nvPr/>
        </p:nvSpPr>
        <p:spPr>
          <a:xfrm>
            <a:off x="928192" y="1620242"/>
            <a:ext cx="3629892" cy="4662815"/>
          </a:xfrm>
          <a:prstGeom prst="rect">
            <a:avLst/>
          </a:prstGeom>
          <a:noFill/>
        </p:spPr>
        <p:txBody>
          <a:bodyPr wrap="square" rtlCol="0">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项目功能分区结构为</a:t>
            </a:r>
            <a:r>
              <a:rPr lang="zh-CN" altLang="en-US" sz="1800" b="1">
                <a:solidFill>
                  <a:srgbClr val="7030A0"/>
                </a:solidFill>
                <a:latin typeface="华文细黑" panose="02010600040101010101" pitchFamily="2" charset="-122"/>
                <a:ea typeface="华文细黑" panose="02010600040101010101" pitchFamily="2" charset="-122"/>
              </a:rPr>
              <a:t>一心六区：</a:t>
            </a:r>
            <a:endParaRPr lang="en-US" altLang="zh-CN" sz="1800">
              <a:latin typeface="华文细黑" panose="02010600040101010101" pitchFamily="2" charset="-122"/>
              <a:ea typeface="华文细黑" panose="02010600040101010101" pitchFamily="2" charset="-122"/>
            </a:endParaRPr>
          </a:p>
          <a:p>
            <a:pPr>
              <a:lnSpc>
                <a:spcPct val="150000"/>
              </a:lnSpc>
            </a:pPr>
            <a:r>
              <a:rPr lang="zh-CN" altLang="en-US" sz="1800" b="1">
                <a:solidFill>
                  <a:srgbClr val="7030A0"/>
                </a:solidFill>
                <a:latin typeface="华文细黑" panose="02010600040101010101" pitchFamily="2" charset="-122"/>
                <a:ea typeface="华文细黑" panose="02010600040101010101" pitchFamily="2" charset="-122"/>
              </a:rPr>
              <a:t>一心为</a:t>
            </a:r>
            <a:r>
              <a:rPr lang="zh-CN" altLang="en-US" sz="1800">
                <a:latin typeface="华文细黑" panose="02010600040101010101" pitchFamily="2" charset="-122"/>
                <a:ea typeface="华文细黑" panose="02010600040101010101" pitchFamily="2" charset="-122"/>
              </a:rPr>
              <a:t>：</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综合服务中心：</a:t>
            </a:r>
            <a:endParaRPr lang="en-US" altLang="zh-CN" sz="1800">
              <a:solidFill>
                <a:schemeClr val="tx1">
                  <a:lumMod val="50000"/>
                  <a:lumOff val="50000"/>
                </a:schemeClr>
              </a:solidFill>
              <a:latin typeface="华文细黑" panose="02010600040101010101" pitchFamily="2" charset="-122"/>
              <a:ea typeface="华文细黑" panose="02010600040101010101" pitchFamily="2" charset="-122"/>
            </a:endParaRPr>
          </a:p>
          <a:p>
            <a:pPr>
              <a:lnSpc>
                <a:spcPct val="150000"/>
              </a:lnSpc>
            </a:pPr>
            <a:r>
              <a:rPr lang="zh-CN" altLang="en-US" sz="1800" b="1">
                <a:solidFill>
                  <a:srgbClr val="7030A0"/>
                </a:solidFill>
                <a:latin typeface="华文细黑" panose="02010600040101010101" pitchFamily="2" charset="-122"/>
                <a:ea typeface="华文细黑" panose="02010600040101010101" pitchFamily="2" charset="-122"/>
              </a:rPr>
              <a:t>六区为</a:t>
            </a:r>
            <a:r>
              <a:rPr lang="zh-CN" altLang="en-US" sz="1800">
                <a:latin typeface="华文细黑" panose="02010600040101010101" pitchFamily="2" charset="-122"/>
                <a:ea typeface="华文细黑" panose="02010600040101010101" pitchFamily="2" charset="-122"/>
              </a:rPr>
              <a:t>：</a:t>
            </a:r>
            <a:endParaRPr lang="en-US" altLang="zh-CN" sz="1800">
              <a:latin typeface="华文细黑" panose="02010600040101010101" pitchFamily="2" charset="-122"/>
              <a:ea typeface="华文细黑" panose="02010600040101010101" pitchFamily="2" charset="-122"/>
            </a:endParaRPr>
          </a:p>
          <a:p>
            <a:pPr>
              <a:lnSpc>
                <a:spcPct val="150000"/>
              </a:lnSpc>
            </a:pPr>
            <a:r>
              <a:rPr lang="zh-CN" altLang="en-US" sz="1800" b="1">
                <a:solidFill>
                  <a:srgbClr val="C00000"/>
                </a:solidFill>
                <a:latin typeface="华文细黑" panose="02010600040101010101" pitchFamily="2" charset="-122"/>
                <a:ea typeface="华文细黑" panose="02010600040101010101" pitchFamily="2" charset="-122"/>
              </a:rPr>
              <a:t>生态停车区</a:t>
            </a:r>
            <a:endParaRPr lang="en-US" altLang="zh-CN" sz="1800" b="1">
              <a:solidFill>
                <a:srgbClr val="C00000"/>
              </a:solidFill>
              <a:latin typeface="华文细黑" panose="02010600040101010101" pitchFamily="2" charset="-122"/>
              <a:ea typeface="华文细黑" panose="02010600040101010101" pitchFamily="2" charset="-122"/>
            </a:endParaRPr>
          </a:p>
          <a:p>
            <a:pPr>
              <a:lnSpc>
                <a:spcPct val="150000"/>
              </a:lnSpc>
            </a:pPr>
            <a:r>
              <a:rPr lang="zh-CN" altLang="en-US" sz="1800" b="1">
                <a:solidFill>
                  <a:srgbClr val="C00000"/>
                </a:solidFill>
                <a:latin typeface="华文细黑" panose="02010600040101010101" pitchFamily="2" charset="-122"/>
                <a:ea typeface="华文细黑" panose="02010600040101010101" pitchFamily="2" charset="-122"/>
              </a:rPr>
              <a:t>紫云海</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（奏响爱情的序曲</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畅享爱情的甜蜜）</a:t>
            </a:r>
            <a:endParaRPr lang="en-US" altLang="zh-CN" sz="1800">
              <a:solidFill>
                <a:schemeClr val="tx1">
                  <a:lumMod val="50000"/>
                  <a:lumOff val="50000"/>
                </a:schemeClr>
              </a:solidFill>
              <a:latin typeface="华文细黑" panose="02010600040101010101" pitchFamily="2" charset="-122"/>
              <a:ea typeface="华文细黑" panose="02010600040101010101" pitchFamily="2" charset="-122"/>
            </a:endParaRPr>
          </a:p>
          <a:p>
            <a:pPr>
              <a:lnSpc>
                <a:spcPct val="150000"/>
              </a:lnSpc>
            </a:pPr>
            <a:r>
              <a:rPr lang="zh-CN" altLang="en-US" sz="1800" b="1">
                <a:solidFill>
                  <a:srgbClr val="C00000"/>
                </a:solidFill>
                <a:latin typeface="华文细黑" panose="02010600040101010101" pitchFamily="2" charset="-122"/>
                <a:ea typeface="华文细黑" panose="02010600040101010101" pitchFamily="2" charset="-122"/>
              </a:rPr>
              <a:t>红迷林</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（静享家庭温暖）</a:t>
            </a:r>
            <a:endParaRPr lang="en-US" altLang="zh-CN" sz="1800">
              <a:solidFill>
                <a:schemeClr val="tx1">
                  <a:lumMod val="50000"/>
                  <a:lumOff val="50000"/>
                </a:schemeClr>
              </a:solidFill>
              <a:latin typeface="华文细黑" panose="02010600040101010101" pitchFamily="2" charset="-122"/>
              <a:ea typeface="华文细黑" panose="02010600040101010101" pitchFamily="2" charset="-122"/>
            </a:endParaRPr>
          </a:p>
          <a:p>
            <a:pPr>
              <a:lnSpc>
                <a:spcPct val="150000"/>
              </a:lnSpc>
            </a:pPr>
            <a:r>
              <a:rPr lang="zh-CN" altLang="en-US" sz="1800" b="1">
                <a:solidFill>
                  <a:srgbClr val="C00000"/>
                </a:solidFill>
                <a:latin typeface="华文细黑" panose="02010600040101010101" pitchFamily="2" charset="-122"/>
                <a:ea typeface="华文细黑" panose="02010600040101010101" pitchFamily="2" charset="-122"/>
              </a:rPr>
              <a:t>粉色地</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（尽享亲子时光）</a:t>
            </a:r>
            <a:endParaRPr lang="en-US" altLang="zh-CN" sz="1800">
              <a:solidFill>
                <a:schemeClr val="tx1">
                  <a:lumMod val="50000"/>
                  <a:lumOff val="50000"/>
                </a:schemeClr>
              </a:solidFill>
              <a:latin typeface="华文细黑" panose="02010600040101010101" pitchFamily="2" charset="-122"/>
              <a:ea typeface="华文细黑" panose="02010600040101010101" pitchFamily="2" charset="-122"/>
            </a:endParaRPr>
          </a:p>
          <a:p>
            <a:pPr>
              <a:lnSpc>
                <a:spcPct val="150000"/>
              </a:lnSpc>
            </a:pPr>
            <a:r>
              <a:rPr lang="zh-CN" altLang="en-US" sz="1800" b="1">
                <a:solidFill>
                  <a:srgbClr val="C00000"/>
                </a:solidFill>
                <a:latin typeface="华文细黑" panose="02010600040101010101" pitchFamily="2" charset="-122"/>
                <a:ea typeface="华文细黑" panose="02010600040101010101" pitchFamily="2" charset="-122"/>
              </a:rPr>
              <a:t>玫瑰庄</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（安享生态康养）</a:t>
            </a:r>
            <a:endParaRPr lang="en-US" altLang="zh-CN" sz="1800">
              <a:solidFill>
                <a:schemeClr val="tx1">
                  <a:lumMod val="50000"/>
                  <a:lumOff val="50000"/>
                </a:schemeClr>
              </a:solidFill>
              <a:latin typeface="华文细黑" panose="02010600040101010101" pitchFamily="2" charset="-122"/>
              <a:ea typeface="华文细黑" panose="02010600040101010101" pitchFamily="2" charset="-122"/>
            </a:endParaRPr>
          </a:p>
          <a:p>
            <a:pPr>
              <a:lnSpc>
                <a:spcPct val="150000"/>
              </a:lnSpc>
            </a:pPr>
            <a:r>
              <a:rPr lang="zh-CN" altLang="en-US" sz="1800" b="1">
                <a:solidFill>
                  <a:srgbClr val="C00000"/>
                </a:solidFill>
                <a:latin typeface="华文细黑" panose="02010600040101010101" pitchFamily="2" charset="-122"/>
                <a:ea typeface="华文细黑" panose="02010600040101010101" pitchFamily="2" charset="-122"/>
              </a:rPr>
              <a:t>花涧溪</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（纵享亲水乐趣）</a:t>
            </a:r>
            <a:endParaRPr lang="en-US" altLang="zh-CN" sz="1800">
              <a:solidFill>
                <a:schemeClr val="tx1">
                  <a:lumMod val="50000"/>
                  <a:lumOff val="50000"/>
                </a:schemeClr>
              </a:solidFill>
              <a:latin typeface="华文细黑" panose="02010600040101010101" pitchFamily="2" charset="-122"/>
              <a:ea typeface="华文细黑" panose="02010600040101010101" pitchFamily="2" charset="-122"/>
            </a:endParaRPr>
          </a:p>
          <a:p>
            <a:pPr>
              <a:lnSpc>
                <a:spcPct val="150000"/>
              </a:lnSpc>
            </a:pPr>
            <a:r>
              <a:rPr lang="zh-CN" altLang="en-US" sz="1800" b="1">
                <a:solidFill>
                  <a:srgbClr val="C00000"/>
                </a:solidFill>
                <a:latin typeface="华文细黑" panose="02010600040101010101" pitchFamily="2" charset="-122"/>
                <a:ea typeface="华文细黑" panose="02010600040101010101" pitchFamily="2" charset="-122"/>
              </a:rPr>
              <a:t>桃花岛</a:t>
            </a: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9764" y="1776264"/>
            <a:ext cx="8193397" cy="6024736"/>
          </a:xfrm>
          <a:prstGeom prst="rect">
            <a:avLst/>
          </a:prstGeom>
        </p:spPr>
      </p:pic>
      <p:sp>
        <p:nvSpPr>
          <p:cNvPr id="3" name="灯片编号占位符 2"/>
          <p:cNvSpPr>
            <a:spLocks noGrp="1"/>
          </p:cNvSpPr>
          <p:nvPr>
            <p:ph type="sldNum" sz="quarter" idx="12"/>
          </p:nvPr>
        </p:nvSpPr>
        <p:spPr/>
        <p:txBody>
          <a:bodyPr/>
          <a:lstStyle/>
          <a:p>
            <a:fld id="{0C913308-F349-4B6D-A68A-DD1791B4A57B}" type="slidenum">
              <a:rPr lang="zh-CN" altLang="en-US" smtClean="0"/>
              <a:t>21</a:t>
            </a:fld>
            <a:endParaRPr lang="zh-CN" altLang="en-US"/>
          </a:p>
        </p:txBody>
      </p:sp>
    </p:spTree>
    <p:extLst>
      <p:ext uri="{BB962C8B-B14F-4D97-AF65-F5344CB8AC3E}">
        <p14:creationId xmlns:p14="http://schemas.microsoft.com/office/powerpoint/2010/main" val="1613352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2381" t="2920" r="3283" b="3567"/>
          <a:stretch/>
        </p:blipFill>
        <p:spPr>
          <a:xfrm>
            <a:off x="1000199" y="1335782"/>
            <a:ext cx="11414429" cy="8004578"/>
          </a:xfrm>
          <a:prstGeom prst="rect">
            <a:avLst/>
          </a:prstGeom>
        </p:spPr>
      </p:pic>
      <p:sp>
        <p:nvSpPr>
          <p:cNvPr id="5" name="标题 1"/>
          <p:cNvSpPr>
            <a:spLocks noGrp="1"/>
          </p:cNvSpPr>
          <p:nvPr>
            <p:ph type="title"/>
          </p:nvPr>
        </p:nvSpPr>
        <p:spPr>
          <a:xfrm>
            <a:off x="792510" y="756146"/>
            <a:ext cx="2871985" cy="588070"/>
          </a:xfrm>
        </p:spPr>
        <p:txBody>
          <a:bodyPr>
            <a:normAutofit/>
          </a:bodyPr>
          <a:lstStyle/>
          <a:p>
            <a:pPr algn="l"/>
            <a:r>
              <a:rPr lang="zh-CN" altLang="en-US" sz="2400">
                <a:solidFill>
                  <a:srgbClr val="92D050"/>
                </a:solidFill>
                <a:latin typeface="叶根友毛笔行书" pitchFamily="2" charset="-122"/>
                <a:ea typeface="叶根友毛笔行书" pitchFamily="2" charset="-122"/>
              </a:rPr>
              <a:t>道路交通规划图</a:t>
            </a:r>
          </a:p>
        </p:txBody>
      </p:sp>
      <p:sp>
        <p:nvSpPr>
          <p:cNvPr id="8" name="PA_文本框 8"/>
          <p:cNvSpPr txBox="1"/>
          <p:nvPr>
            <p:custDataLst>
              <p:tags r:id="rId1"/>
            </p:custDataLst>
          </p:nvPr>
        </p:nvSpPr>
        <p:spPr>
          <a:xfrm>
            <a:off x="6904856" y="480120"/>
            <a:ext cx="5760640" cy="276999"/>
          </a:xfrm>
          <a:prstGeom prst="rect">
            <a:avLst/>
          </a:prstGeom>
          <a:noFill/>
        </p:spPr>
        <p:txBody>
          <a:bodyPr wrap="square" rtlCol="0">
            <a:spAutoFit/>
          </a:bodyPr>
          <a:lstStyle/>
          <a:p>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  甘肃</a:t>
            </a:r>
            <a:r>
              <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a:t>
            </a:r>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合水子午岭国家森林公园太白川片区曹家寺景点修建性详细规划方案</a:t>
            </a:r>
            <a:endPar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endParaRPr>
          </a:p>
        </p:txBody>
      </p:sp>
      <p:grpSp>
        <p:nvGrpSpPr>
          <p:cNvPr id="11" name="组合 10"/>
          <p:cNvGrpSpPr/>
          <p:nvPr/>
        </p:nvGrpSpPr>
        <p:grpSpPr>
          <a:xfrm>
            <a:off x="6976864" y="734036"/>
            <a:ext cx="5184575" cy="60439"/>
            <a:chOff x="8034637" y="615628"/>
            <a:chExt cx="4022516" cy="42416"/>
          </a:xfrm>
        </p:grpSpPr>
        <p:cxnSp>
          <p:nvCxnSpPr>
            <p:cNvPr id="12" name="直接连接符 11"/>
            <p:cNvCxnSpPr/>
            <p:nvPr/>
          </p:nvCxnSpPr>
          <p:spPr>
            <a:xfrm>
              <a:off x="8034637" y="615628"/>
              <a:ext cx="402251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8034637" y="658044"/>
              <a:ext cx="4022516"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 name="任意多边形 2"/>
          <p:cNvSpPr/>
          <p:nvPr/>
        </p:nvSpPr>
        <p:spPr>
          <a:xfrm>
            <a:off x="6019800" y="1343025"/>
            <a:ext cx="6276975" cy="1762125"/>
          </a:xfrm>
          <a:custGeom>
            <a:avLst/>
            <a:gdLst>
              <a:gd name="connsiteX0" fmla="*/ 0 w 6276975"/>
              <a:gd name="connsiteY0" fmla="*/ 0 h 1762125"/>
              <a:gd name="connsiteX1" fmla="*/ 1219200 w 6276975"/>
              <a:gd name="connsiteY1" fmla="*/ 666750 h 1762125"/>
              <a:gd name="connsiteX2" fmla="*/ 2171700 w 6276975"/>
              <a:gd name="connsiteY2" fmla="*/ 1209675 h 1762125"/>
              <a:gd name="connsiteX3" fmla="*/ 2533650 w 6276975"/>
              <a:gd name="connsiteY3" fmla="*/ 1362075 h 1762125"/>
              <a:gd name="connsiteX4" fmla="*/ 3057525 w 6276975"/>
              <a:gd name="connsiteY4" fmla="*/ 1514475 h 1762125"/>
              <a:gd name="connsiteX5" fmla="*/ 4505325 w 6276975"/>
              <a:gd name="connsiteY5" fmla="*/ 1685925 h 1762125"/>
              <a:gd name="connsiteX6" fmla="*/ 5886450 w 6276975"/>
              <a:gd name="connsiteY6" fmla="*/ 1752600 h 1762125"/>
              <a:gd name="connsiteX7" fmla="*/ 6276975 w 6276975"/>
              <a:gd name="connsiteY7" fmla="*/ 1762125 h 17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76975" h="1762125">
                <a:moveTo>
                  <a:pt x="0" y="0"/>
                </a:moveTo>
                <a:lnTo>
                  <a:pt x="1219200" y="666750"/>
                </a:lnTo>
                <a:lnTo>
                  <a:pt x="2171700" y="1209675"/>
                </a:lnTo>
                <a:lnTo>
                  <a:pt x="2533650" y="1362075"/>
                </a:lnTo>
                <a:lnTo>
                  <a:pt x="3057525" y="1514475"/>
                </a:lnTo>
                <a:lnTo>
                  <a:pt x="4505325" y="1685925"/>
                </a:lnTo>
                <a:lnTo>
                  <a:pt x="5886450" y="1752600"/>
                </a:lnTo>
                <a:lnTo>
                  <a:pt x="6276975" y="1762125"/>
                </a:lnTo>
              </a:path>
            </a:pathLst>
          </a:custGeom>
          <a:noFill/>
          <a:ln w="635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3"/>
          <p:cNvSpPr/>
          <p:nvPr/>
        </p:nvSpPr>
        <p:spPr>
          <a:xfrm>
            <a:off x="9906000" y="2381250"/>
            <a:ext cx="2019300" cy="542925"/>
          </a:xfrm>
          <a:custGeom>
            <a:avLst/>
            <a:gdLst>
              <a:gd name="connsiteX0" fmla="*/ 0 w 2019300"/>
              <a:gd name="connsiteY0" fmla="*/ 542925 h 542925"/>
              <a:gd name="connsiteX1" fmla="*/ 514350 w 2019300"/>
              <a:gd name="connsiteY1" fmla="*/ 504825 h 542925"/>
              <a:gd name="connsiteX2" fmla="*/ 895350 w 2019300"/>
              <a:gd name="connsiteY2" fmla="*/ 371475 h 542925"/>
              <a:gd name="connsiteX3" fmla="*/ 1133475 w 2019300"/>
              <a:gd name="connsiteY3" fmla="*/ 219075 h 542925"/>
              <a:gd name="connsiteX4" fmla="*/ 1866900 w 2019300"/>
              <a:gd name="connsiteY4" fmla="*/ 104775 h 542925"/>
              <a:gd name="connsiteX5" fmla="*/ 2019300 w 2019300"/>
              <a:gd name="connsiteY5" fmla="*/ 0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300" h="542925">
                <a:moveTo>
                  <a:pt x="0" y="542925"/>
                </a:moveTo>
                <a:lnTo>
                  <a:pt x="514350" y="504825"/>
                </a:lnTo>
                <a:lnTo>
                  <a:pt x="895350" y="371475"/>
                </a:lnTo>
                <a:lnTo>
                  <a:pt x="1133475" y="219075"/>
                </a:lnTo>
                <a:lnTo>
                  <a:pt x="1866900" y="104775"/>
                </a:lnTo>
                <a:lnTo>
                  <a:pt x="2019300" y="0"/>
                </a:lnTo>
              </a:path>
            </a:pathLst>
          </a:custGeom>
          <a:noFill/>
          <a:ln w="635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9648825" y="2743200"/>
            <a:ext cx="1200150" cy="666750"/>
          </a:xfrm>
          <a:custGeom>
            <a:avLst/>
            <a:gdLst>
              <a:gd name="connsiteX0" fmla="*/ 0 w 1200150"/>
              <a:gd name="connsiteY0" fmla="*/ 209550 h 666750"/>
              <a:gd name="connsiteX1" fmla="*/ 438150 w 1200150"/>
              <a:gd name="connsiteY1" fmla="*/ 485775 h 666750"/>
              <a:gd name="connsiteX2" fmla="*/ 657225 w 1200150"/>
              <a:gd name="connsiteY2" fmla="*/ 657225 h 666750"/>
              <a:gd name="connsiteX3" fmla="*/ 828675 w 1200150"/>
              <a:gd name="connsiteY3" fmla="*/ 666750 h 666750"/>
              <a:gd name="connsiteX4" fmla="*/ 990600 w 1200150"/>
              <a:gd name="connsiteY4" fmla="*/ 428625 h 666750"/>
              <a:gd name="connsiteX5" fmla="*/ 1200150 w 1200150"/>
              <a:gd name="connsiteY5" fmla="*/ 0 h 666750"/>
              <a:gd name="connsiteX6" fmla="*/ 1200150 w 1200150"/>
              <a:gd name="connsiteY6"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0150" h="666750">
                <a:moveTo>
                  <a:pt x="0" y="209550"/>
                </a:moveTo>
                <a:lnTo>
                  <a:pt x="438150" y="485775"/>
                </a:lnTo>
                <a:lnTo>
                  <a:pt x="657225" y="657225"/>
                </a:lnTo>
                <a:lnTo>
                  <a:pt x="828675" y="666750"/>
                </a:lnTo>
                <a:lnTo>
                  <a:pt x="990600" y="428625"/>
                </a:lnTo>
                <a:lnTo>
                  <a:pt x="1200150" y="0"/>
                </a:lnTo>
                <a:lnTo>
                  <a:pt x="1200150" y="0"/>
                </a:lnTo>
              </a:path>
            </a:pathLst>
          </a:custGeom>
          <a:noFill/>
          <a:ln w="635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14"/>
          <p:cNvSpPr/>
          <p:nvPr/>
        </p:nvSpPr>
        <p:spPr>
          <a:xfrm>
            <a:off x="10220325" y="3057525"/>
            <a:ext cx="238125" cy="257175"/>
          </a:xfrm>
          <a:custGeom>
            <a:avLst/>
            <a:gdLst>
              <a:gd name="connsiteX0" fmla="*/ 238125 w 238125"/>
              <a:gd name="connsiteY0" fmla="*/ 0 h 257175"/>
              <a:gd name="connsiteX1" fmla="*/ 114300 w 238125"/>
              <a:gd name="connsiteY1" fmla="*/ 28575 h 257175"/>
              <a:gd name="connsiteX2" fmla="*/ 19050 w 238125"/>
              <a:gd name="connsiteY2" fmla="*/ 104775 h 257175"/>
              <a:gd name="connsiteX3" fmla="*/ 0 w 238125"/>
              <a:gd name="connsiteY3" fmla="*/ 257175 h 257175"/>
            </a:gdLst>
            <a:ahLst/>
            <a:cxnLst>
              <a:cxn ang="0">
                <a:pos x="connsiteX0" y="connsiteY0"/>
              </a:cxn>
              <a:cxn ang="0">
                <a:pos x="connsiteX1" y="connsiteY1"/>
              </a:cxn>
              <a:cxn ang="0">
                <a:pos x="connsiteX2" y="connsiteY2"/>
              </a:cxn>
              <a:cxn ang="0">
                <a:pos x="connsiteX3" y="connsiteY3"/>
              </a:cxn>
            </a:cxnLst>
            <a:rect l="l" t="t" r="r" b="b"/>
            <a:pathLst>
              <a:path w="238125" h="257175">
                <a:moveTo>
                  <a:pt x="238125" y="0"/>
                </a:moveTo>
                <a:lnTo>
                  <a:pt x="114300" y="28575"/>
                </a:lnTo>
                <a:lnTo>
                  <a:pt x="19050" y="104775"/>
                </a:lnTo>
                <a:lnTo>
                  <a:pt x="0" y="257175"/>
                </a:lnTo>
              </a:path>
            </a:pathLst>
          </a:custGeom>
          <a:noFill/>
          <a:ln w="635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15"/>
          <p:cNvSpPr/>
          <p:nvPr/>
        </p:nvSpPr>
        <p:spPr>
          <a:xfrm>
            <a:off x="11058525" y="2581275"/>
            <a:ext cx="409575" cy="457200"/>
          </a:xfrm>
          <a:custGeom>
            <a:avLst/>
            <a:gdLst>
              <a:gd name="connsiteX0" fmla="*/ 142875 w 409575"/>
              <a:gd name="connsiteY0" fmla="*/ 0 h 457200"/>
              <a:gd name="connsiteX1" fmla="*/ 9525 w 409575"/>
              <a:gd name="connsiteY1" fmla="*/ 142875 h 457200"/>
              <a:gd name="connsiteX2" fmla="*/ 0 w 409575"/>
              <a:gd name="connsiteY2" fmla="*/ 257175 h 457200"/>
              <a:gd name="connsiteX3" fmla="*/ 85725 w 409575"/>
              <a:gd name="connsiteY3" fmla="*/ 361950 h 457200"/>
              <a:gd name="connsiteX4" fmla="*/ 409575 w 409575"/>
              <a:gd name="connsiteY4" fmla="*/ 45720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5" h="457200">
                <a:moveTo>
                  <a:pt x="142875" y="0"/>
                </a:moveTo>
                <a:lnTo>
                  <a:pt x="9525" y="142875"/>
                </a:lnTo>
                <a:lnTo>
                  <a:pt x="0" y="257175"/>
                </a:lnTo>
                <a:lnTo>
                  <a:pt x="85725" y="361950"/>
                </a:lnTo>
                <a:lnTo>
                  <a:pt x="409575" y="457200"/>
                </a:lnTo>
              </a:path>
            </a:pathLst>
          </a:custGeom>
          <a:noFill/>
          <a:ln w="635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连接符 18"/>
          <p:cNvCxnSpPr/>
          <p:nvPr/>
        </p:nvCxnSpPr>
        <p:spPr>
          <a:xfrm>
            <a:off x="1432248" y="3899942"/>
            <a:ext cx="576064" cy="0"/>
          </a:xfrm>
          <a:prstGeom prst="line">
            <a:avLst/>
          </a:prstGeom>
          <a:noFill/>
          <a:ln w="635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cxnSp>
      <p:sp>
        <p:nvSpPr>
          <p:cNvPr id="20" name="TextBox 19"/>
          <p:cNvSpPr txBox="1"/>
          <p:nvPr/>
        </p:nvSpPr>
        <p:spPr>
          <a:xfrm>
            <a:off x="2152328" y="3714666"/>
            <a:ext cx="2232248" cy="369332"/>
          </a:xfrm>
          <a:prstGeom prst="rect">
            <a:avLst/>
          </a:prstGeom>
          <a:noFill/>
        </p:spPr>
        <p:txBody>
          <a:bodyPr wrap="square" rtlCol="0">
            <a:spAutoFit/>
          </a:bodyPr>
          <a:lstStyle/>
          <a:p>
            <a:r>
              <a:rPr lang="zh-CN" altLang="en-US" sz="1800">
                <a:latin typeface="华文细黑" panose="02010600040101010101" pitchFamily="2" charset="-122"/>
                <a:ea typeface="华文细黑" panose="02010600040101010101" pitchFamily="2" charset="-122"/>
              </a:rPr>
              <a:t>青兰高速</a:t>
            </a:r>
          </a:p>
        </p:txBody>
      </p:sp>
      <p:sp>
        <p:nvSpPr>
          <p:cNvPr id="21" name="任意多边形 20"/>
          <p:cNvSpPr/>
          <p:nvPr/>
        </p:nvSpPr>
        <p:spPr>
          <a:xfrm>
            <a:off x="8020050" y="1752600"/>
            <a:ext cx="4191000" cy="695325"/>
          </a:xfrm>
          <a:custGeom>
            <a:avLst/>
            <a:gdLst>
              <a:gd name="connsiteX0" fmla="*/ 4191000 w 4191000"/>
              <a:gd name="connsiteY0" fmla="*/ 495300 h 695325"/>
              <a:gd name="connsiteX1" fmla="*/ 3571875 w 4191000"/>
              <a:gd name="connsiteY1" fmla="*/ 504825 h 695325"/>
              <a:gd name="connsiteX2" fmla="*/ 3286125 w 4191000"/>
              <a:gd name="connsiteY2" fmla="*/ 533400 h 695325"/>
              <a:gd name="connsiteX3" fmla="*/ 2609850 w 4191000"/>
              <a:gd name="connsiteY3" fmla="*/ 695325 h 695325"/>
              <a:gd name="connsiteX4" fmla="*/ 2371725 w 4191000"/>
              <a:gd name="connsiteY4" fmla="*/ 695325 h 695325"/>
              <a:gd name="connsiteX5" fmla="*/ 1809750 w 4191000"/>
              <a:gd name="connsiteY5" fmla="*/ 600075 h 695325"/>
              <a:gd name="connsiteX6" fmla="*/ 1466850 w 4191000"/>
              <a:gd name="connsiteY6" fmla="*/ 561975 h 695325"/>
              <a:gd name="connsiteX7" fmla="*/ 876300 w 4191000"/>
              <a:gd name="connsiteY7" fmla="*/ 504825 h 695325"/>
              <a:gd name="connsiteX8" fmla="*/ 409575 w 4191000"/>
              <a:gd name="connsiteY8" fmla="*/ 495300 h 695325"/>
              <a:gd name="connsiteX9" fmla="*/ 161925 w 4191000"/>
              <a:gd name="connsiteY9" fmla="*/ 381000 h 695325"/>
              <a:gd name="connsiteX10" fmla="*/ 85725 w 4191000"/>
              <a:gd name="connsiteY10" fmla="*/ 295275 h 695325"/>
              <a:gd name="connsiteX11" fmla="*/ 0 w 419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1000" h="695325">
                <a:moveTo>
                  <a:pt x="4191000" y="495300"/>
                </a:moveTo>
                <a:lnTo>
                  <a:pt x="3571875" y="504825"/>
                </a:lnTo>
                <a:lnTo>
                  <a:pt x="3286125" y="533400"/>
                </a:lnTo>
                <a:lnTo>
                  <a:pt x="2609850" y="695325"/>
                </a:lnTo>
                <a:lnTo>
                  <a:pt x="2371725" y="695325"/>
                </a:lnTo>
                <a:lnTo>
                  <a:pt x="1809750" y="600075"/>
                </a:lnTo>
                <a:lnTo>
                  <a:pt x="1466850" y="561975"/>
                </a:lnTo>
                <a:lnTo>
                  <a:pt x="876300" y="504825"/>
                </a:lnTo>
                <a:lnTo>
                  <a:pt x="409575" y="495300"/>
                </a:lnTo>
                <a:lnTo>
                  <a:pt x="161925" y="381000"/>
                </a:lnTo>
                <a:lnTo>
                  <a:pt x="85725" y="295275"/>
                </a:lnTo>
                <a:lnTo>
                  <a:pt x="0" y="0"/>
                </a:lnTo>
              </a:path>
            </a:pathLst>
          </a:cu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2" name="直接连接符 21"/>
          <p:cNvCxnSpPr/>
          <p:nvPr/>
        </p:nvCxnSpPr>
        <p:spPr>
          <a:xfrm>
            <a:off x="1432248" y="4269274"/>
            <a:ext cx="576064" cy="0"/>
          </a:xfrm>
          <a:prstGeom prst="line">
            <a:avLst/>
          </a:pr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23" name="TextBox 22"/>
          <p:cNvSpPr txBox="1"/>
          <p:nvPr/>
        </p:nvSpPr>
        <p:spPr>
          <a:xfrm>
            <a:off x="2152328" y="4083998"/>
            <a:ext cx="2232248" cy="369332"/>
          </a:xfrm>
          <a:prstGeom prst="rect">
            <a:avLst/>
          </a:prstGeom>
          <a:noFill/>
        </p:spPr>
        <p:txBody>
          <a:bodyPr wrap="square" rtlCol="0">
            <a:spAutoFit/>
          </a:bodyPr>
          <a:lstStyle/>
          <a:p>
            <a:r>
              <a:rPr lang="en-US" altLang="zh-CN" sz="1800">
                <a:latin typeface="华文细黑" panose="02010600040101010101" pitchFamily="2" charset="-122"/>
                <a:ea typeface="华文细黑" panose="02010600040101010101" pitchFamily="2" charset="-122"/>
              </a:rPr>
              <a:t>G309</a:t>
            </a:r>
            <a:endParaRPr lang="zh-CN" altLang="en-US" sz="1800">
              <a:latin typeface="华文细黑" panose="02010600040101010101" pitchFamily="2" charset="-122"/>
              <a:ea typeface="华文细黑" panose="02010600040101010101" pitchFamily="2" charset="-122"/>
            </a:endParaRPr>
          </a:p>
        </p:txBody>
      </p:sp>
      <p:sp>
        <p:nvSpPr>
          <p:cNvPr id="25" name="任意多边形 24"/>
          <p:cNvSpPr/>
          <p:nvPr/>
        </p:nvSpPr>
        <p:spPr>
          <a:xfrm rot="664578">
            <a:off x="9475361" y="2520341"/>
            <a:ext cx="1018425" cy="408309"/>
          </a:xfrm>
          <a:custGeom>
            <a:avLst/>
            <a:gdLst>
              <a:gd name="connsiteX0" fmla="*/ 80963 w 728663"/>
              <a:gd name="connsiteY0" fmla="*/ 0 h 347662"/>
              <a:gd name="connsiteX1" fmla="*/ 157163 w 728663"/>
              <a:gd name="connsiteY1" fmla="*/ 9525 h 347662"/>
              <a:gd name="connsiteX2" fmla="*/ 223838 w 728663"/>
              <a:gd name="connsiteY2" fmla="*/ 14287 h 347662"/>
              <a:gd name="connsiteX3" fmla="*/ 395288 w 728663"/>
              <a:gd name="connsiteY3" fmla="*/ 14287 h 347662"/>
              <a:gd name="connsiteX4" fmla="*/ 728663 w 728663"/>
              <a:gd name="connsiteY4" fmla="*/ 38100 h 347662"/>
              <a:gd name="connsiteX5" fmla="*/ 623888 w 728663"/>
              <a:gd name="connsiteY5" fmla="*/ 90487 h 347662"/>
              <a:gd name="connsiteX6" fmla="*/ 566738 w 728663"/>
              <a:gd name="connsiteY6" fmla="*/ 147637 h 347662"/>
              <a:gd name="connsiteX7" fmla="*/ 490538 w 728663"/>
              <a:gd name="connsiteY7" fmla="*/ 314325 h 347662"/>
              <a:gd name="connsiteX8" fmla="*/ 419100 w 728663"/>
              <a:gd name="connsiteY8" fmla="*/ 347662 h 347662"/>
              <a:gd name="connsiteX9" fmla="*/ 0 w 728663"/>
              <a:gd name="connsiteY9" fmla="*/ 309562 h 347662"/>
              <a:gd name="connsiteX10" fmla="*/ 80963 w 728663"/>
              <a:gd name="connsiteY10" fmla="*/ 0 h 34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663" h="347662">
                <a:moveTo>
                  <a:pt x="80963" y="0"/>
                </a:moveTo>
                <a:lnTo>
                  <a:pt x="157163" y="9525"/>
                </a:lnTo>
                <a:lnTo>
                  <a:pt x="223838" y="14287"/>
                </a:lnTo>
                <a:lnTo>
                  <a:pt x="395288" y="14287"/>
                </a:lnTo>
                <a:lnTo>
                  <a:pt x="728663" y="38100"/>
                </a:lnTo>
                <a:lnTo>
                  <a:pt x="623888" y="90487"/>
                </a:lnTo>
                <a:lnTo>
                  <a:pt x="566738" y="147637"/>
                </a:lnTo>
                <a:lnTo>
                  <a:pt x="490538" y="314325"/>
                </a:lnTo>
                <a:lnTo>
                  <a:pt x="419100" y="347662"/>
                </a:lnTo>
                <a:lnTo>
                  <a:pt x="0" y="309562"/>
                </a:lnTo>
                <a:lnTo>
                  <a:pt x="80963" y="0"/>
                </a:lnTo>
                <a:close/>
              </a:path>
            </a:pathLst>
          </a:custGeom>
          <a:solidFill>
            <a:schemeClr val="accent6">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a:t>P</a:t>
            </a:r>
            <a:endParaRPr lang="zh-CN" altLang="en-US" sz="1600"/>
          </a:p>
        </p:txBody>
      </p:sp>
      <p:sp>
        <p:nvSpPr>
          <p:cNvPr id="26" name="矩形 25"/>
          <p:cNvSpPr/>
          <p:nvPr/>
        </p:nvSpPr>
        <p:spPr>
          <a:xfrm>
            <a:off x="1432248" y="4538950"/>
            <a:ext cx="576064" cy="144016"/>
          </a:xfrm>
          <a:prstGeom prst="rect">
            <a:avLst/>
          </a:prstGeom>
          <a:solidFill>
            <a:schemeClr val="accent6">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a:t>P</a:t>
            </a:r>
            <a:endParaRPr lang="zh-CN" altLang="en-US" sz="1200"/>
          </a:p>
        </p:txBody>
      </p:sp>
      <p:sp>
        <p:nvSpPr>
          <p:cNvPr id="27" name="TextBox 26"/>
          <p:cNvSpPr txBox="1"/>
          <p:nvPr/>
        </p:nvSpPr>
        <p:spPr>
          <a:xfrm>
            <a:off x="2152328" y="4425454"/>
            <a:ext cx="2232248" cy="369332"/>
          </a:xfrm>
          <a:prstGeom prst="rect">
            <a:avLst/>
          </a:prstGeom>
          <a:noFill/>
        </p:spPr>
        <p:txBody>
          <a:bodyPr wrap="square" rtlCol="0">
            <a:spAutoFit/>
          </a:bodyPr>
          <a:lstStyle/>
          <a:p>
            <a:r>
              <a:rPr lang="zh-CN" altLang="en-US" sz="1800">
                <a:latin typeface="华文细黑" panose="02010600040101010101" pitchFamily="2" charset="-122"/>
                <a:ea typeface="华文细黑" panose="02010600040101010101" pitchFamily="2" charset="-122"/>
              </a:rPr>
              <a:t>生态停车场</a:t>
            </a:r>
          </a:p>
        </p:txBody>
      </p:sp>
      <p:cxnSp>
        <p:nvCxnSpPr>
          <p:cNvPr id="31" name="直接连接符 30"/>
          <p:cNvCxnSpPr/>
          <p:nvPr/>
        </p:nvCxnSpPr>
        <p:spPr>
          <a:xfrm>
            <a:off x="1419064" y="5699532"/>
            <a:ext cx="576064" cy="0"/>
          </a:xfrm>
          <a:prstGeom prst="line">
            <a:avLst/>
          </a:prstGeom>
          <a:noFill/>
          <a:ln>
            <a:solidFill>
              <a:schemeClr val="tx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32" name="TextBox 31"/>
          <p:cNvSpPr txBox="1"/>
          <p:nvPr/>
        </p:nvSpPr>
        <p:spPr>
          <a:xfrm>
            <a:off x="2139144" y="5514866"/>
            <a:ext cx="2232248" cy="369332"/>
          </a:xfrm>
          <a:prstGeom prst="rect">
            <a:avLst/>
          </a:prstGeom>
          <a:noFill/>
        </p:spPr>
        <p:txBody>
          <a:bodyPr wrap="square" rtlCol="0">
            <a:spAutoFit/>
          </a:bodyPr>
          <a:lstStyle/>
          <a:p>
            <a:r>
              <a:rPr lang="zh-CN" altLang="en-US" sz="1800">
                <a:latin typeface="华文细黑" panose="02010600040101010101" pitchFamily="2" charset="-122"/>
                <a:ea typeface="华文细黑" panose="02010600040101010101" pitchFamily="2" charset="-122"/>
              </a:rPr>
              <a:t>小火车车道</a:t>
            </a:r>
          </a:p>
        </p:txBody>
      </p:sp>
      <p:sp>
        <p:nvSpPr>
          <p:cNvPr id="34" name="任意多边形 33"/>
          <p:cNvSpPr/>
          <p:nvPr/>
        </p:nvSpPr>
        <p:spPr>
          <a:xfrm>
            <a:off x="6299200" y="3448050"/>
            <a:ext cx="2844800" cy="2400300"/>
          </a:xfrm>
          <a:custGeom>
            <a:avLst/>
            <a:gdLst>
              <a:gd name="connsiteX0" fmla="*/ 2844800 w 2844800"/>
              <a:gd name="connsiteY0" fmla="*/ 0 h 2400300"/>
              <a:gd name="connsiteX1" fmla="*/ 2717800 w 2844800"/>
              <a:gd name="connsiteY1" fmla="*/ 228600 h 2400300"/>
              <a:gd name="connsiteX2" fmla="*/ 2641600 w 2844800"/>
              <a:gd name="connsiteY2" fmla="*/ 419100 h 2400300"/>
              <a:gd name="connsiteX3" fmla="*/ 2698750 w 2844800"/>
              <a:gd name="connsiteY3" fmla="*/ 590550 h 2400300"/>
              <a:gd name="connsiteX4" fmla="*/ 2705100 w 2844800"/>
              <a:gd name="connsiteY4" fmla="*/ 762000 h 2400300"/>
              <a:gd name="connsiteX5" fmla="*/ 2616200 w 2844800"/>
              <a:gd name="connsiteY5" fmla="*/ 901700 h 2400300"/>
              <a:gd name="connsiteX6" fmla="*/ 2514600 w 2844800"/>
              <a:gd name="connsiteY6" fmla="*/ 965200 h 2400300"/>
              <a:gd name="connsiteX7" fmla="*/ 2235200 w 2844800"/>
              <a:gd name="connsiteY7" fmla="*/ 1181100 h 2400300"/>
              <a:gd name="connsiteX8" fmla="*/ 2216150 w 2844800"/>
              <a:gd name="connsiteY8" fmla="*/ 1263650 h 2400300"/>
              <a:gd name="connsiteX9" fmla="*/ 2203450 w 2844800"/>
              <a:gd name="connsiteY9" fmla="*/ 1460500 h 2400300"/>
              <a:gd name="connsiteX10" fmla="*/ 2254250 w 2844800"/>
              <a:gd name="connsiteY10" fmla="*/ 1689100 h 2400300"/>
              <a:gd name="connsiteX11" fmla="*/ 2159000 w 2844800"/>
              <a:gd name="connsiteY11" fmla="*/ 1892300 h 2400300"/>
              <a:gd name="connsiteX12" fmla="*/ 2006600 w 2844800"/>
              <a:gd name="connsiteY12" fmla="*/ 1974850 h 2400300"/>
              <a:gd name="connsiteX13" fmla="*/ 1797050 w 2844800"/>
              <a:gd name="connsiteY13" fmla="*/ 2133600 h 2400300"/>
              <a:gd name="connsiteX14" fmla="*/ 1574800 w 2844800"/>
              <a:gd name="connsiteY14" fmla="*/ 2178050 h 2400300"/>
              <a:gd name="connsiteX15" fmla="*/ 1327150 w 2844800"/>
              <a:gd name="connsiteY15" fmla="*/ 2095500 h 2400300"/>
              <a:gd name="connsiteX16" fmla="*/ 869950 w 2844800"/>
              <a:gd name="connsiteY16" fmla="*/ 2063750 h 2400300"/>
              <a:gd name="connsiteX17" fmla="*/ 488950 w 2844800"/>
              <a:gd name="connsiteY17" fmla="*/ 2152650 h 2400300"/>
              <a:gd name="connsiteX18" fmla="*/ 0 w 2844800"/>
              <a:gd name="connsiteY18" fmla="*/ 2400300 h 2400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4800" h="2400300">
                <a:moveTo>
                  <a:pt x="2844800" y="0"/>
                </a:moveTo>
                <a:lnTo>
                  <a:pt x="2717800" y="228600"/>
                </a:lnTo>
                <a:lnTo>
                  <a:pt x="2641600" y="419100"/>
                </a:lnTo>
                <a:lnTo>
                  <a:pt x="2698750" y="590550"/>
                </a:lnTo>
                <a:lnTo>
                  <a:pt x="2705100" y="762000"/>
                </a:lnTo>
                <a:lnTo>
                  <a:pt x="2616200" y="901700"/>
                </a:lnTo>
                <a:lnTo>
                  <a:pt x="2514600" y="965200"/>
                </a:lnTo>
                <a:lnTo>
                  <a:pt x="2235200" y="1181100"/>
                </a:lnTo>
                <a:lnTo>
                  <a:pt x="2216150" y="1263650"/>
                </a:lnTo>
                <a:lnTo>
                  <a:pt x="2203450" y="1460500"/>
                </a:lnTo>
                <a:lnTo>
                  <a:pt x="2254250" y="1689100"/>
                </a:lnTo>
                <a:lnTo>
                  <a:pt x="2159000" y="1892300"/>
                </a:lnTo>
                <a:lnTo>
                  <a:pt x="2006600" y="1974850"/>
                </a:lnTo>
                <a:lnTo>
                  <a:pt x="1797050" y="2133600"/>
                </a:lnTo>
                <a:lnTo>
                  <a:pt x="1574800" y="2178050"/>
                </a:lnTo>
                <a:lnTo>
                  <a:pt x="1327150" y="2095500"/>
                </a:lnTo>
                <a:lnTo>
                  <a:pt x="869950" y="2063750"/>
                </a:lnTo>
                <a:lnTo>
                  <a:pt x="488950" y="2152650"/>
                </a:lnTo>
                <a:lnTo>
                  <a:pt x="0" y="2400300"/>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a:off x="9324975" y="3286125"/>
            <a:ext cx="269875" cy="314325"/>
          </a:xfrm>
          <a:custGeom>
            <a:avLst/>
            <a:gdLst>
              <a:gd name="connsiteX0" fmla="*/ 0 w 269875"/>
              <a:gd name="connsiteY0" fmla="*/ 314325 h 314325"/>
              <a:gd name="connsiteX1" fmla="*/ 92075 w 269875"/>
              <a:gd name="connsiteY1" fmla="*/ 276225 h 314325"/>
              <a:gd name="connsiteX2" fmla="*/ 161925 w 269875"/>
              <a:gd name="connsiteY2" fmla="*/ 196850 h 314325"/>
              <a:gd name="connsiteX3" fmla="*/ 196850 w 269875"/>
              <a:gd name="connsiteY3" fmla="*/ 92075 h 314325"/>
              <a:gd name="connsiteX4" fmla="*/ 257175 w 269875"/>
              <a:gd name="connsiteY4" fmla="*/ 9525 h 314325"/>
              <a:gd name="connsiteX5" fmla="*/ 260350 w 269875"/>
              <a:gd name="connsiteY5" fmla="*/ 3175 h 314325"/>
              <a:gd name="connsiteX6" fmla="*/ 269875 w 269875"/>
              <a:gd name="connsiteY6" fmla="*/ 0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9875" h="314325">
                <a:moveTo>
                  <a:pt x="0" y="314325"/>
                </a:moveTo>
                <a:lnTo>
                  <a:pt x="92075" y="276225"/>
                </a:lnTo>
                <a:lnTo>
                  <a:pt x="161925" y="196850"/>
                </a:lnTo>
                <a:lnTo>
                  <a:pt x="196850" y="92075"/>
                </a:lnTo>
                <a:lnTo>
                  <a:pt x="257175" y="9525"/>
                </a:lnTo>
                <a:lnTo>
                  <a:pt x="260350" y="3175"/>
                </a:lnTo>
                <a:lnTo>
                  <a:pt x="269875" y="0"/>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任意多边形 35"/>
          <p:cNvSpPr/>
          <p:nvPr/>
        </p:nvSpPr>
        <p:spPr>
          <a:xfrm>
            <a:off x="9226550" y="3467100"/>
            <a:ext cx="438150" cy="444500"/>
          </a:xfrm>
          <a:custGeom>
            <a:avLst/>
            <a:gdLst>
              <a:gd name="connsiteX0" fmla="*/ 0 w 438150"/>
              <a:gd name="connsiteY0" fmla="*/ 0 h 444500"/>
              <a:gd name="connsiteX1" fmla="*/ 92075 w 438150"/>
              <a:gd name="connsiteY1" fmla="*/ 142875 h 444500"/>
              <a:gd name="connsiteX2" fmla="*/ 438150 w 438150"/>
              <a:gd name="connsiteY2" fmla="*/ 444500 h 444500"/>
              <a:gd name="connsiteX3" fmla="*/ 438150 w 438150"/>
              <a:gd name="connsiteY3" fmla="*/ 444500 h 444500"/>
            </a:gdLst>
            <a:ahLst/>
            <a:cxnLst>
              <a:cxn ang="0">
                <a:pos x="connsiteX0" y="connsiteY0"/>
              </a:cxn>
              <a:cxn ang="0">
                <a:pos x="connsiteX1" y="connsiteY1"/>
              </a:cxn>
              <a:cxn ang="0">
                <a:pos x="connsiteX2" y="connsiteY2"/>
              </a:cxn>
              <a:cxn ang="0">
                <a:pos x="connsiteX3" y="connsiteY3"/>
              </a:cxn>
            </a:cxnLst>
            <a:rect l="l" t="t" r="r" b="b"/>
            <a:pathLst>
              <a:path w="438150" h="444500">
                <a:moveTo>
                  <a:pt x="0" y="0"/>
                </a:moveTo>
                <a:lnTo>
                  <a:pt x="92075" y="142875"/>
                </a:lnTo>
                <a:lnTo>
                  <a:pt x="438150" y="444500"/>
                </a:lnTo>
                <a:lnTo>
                  <a:pt x="438150" y="444500"/>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任意多边形 36"/>
          <p:cNvSpPr/>
          <p:nvPr/>
        </p:nvSpPr>
        <p:spPr>
          <a:xfrm>
            <a:off x="9426575" y="3336925"/>
            <a:ext cx="657225" cy="1038225"/>
          </a:xfrm>
          <a:custGeom>
            <a:avLst/>
            <a:gdLst>
              <a:gd name="connsiteX0" fmla="*/ 657225 w 657225"/>
              <a:gd name="connsiteY0" fmla="*/ 0 h 1038225"/>
              <a:gd name="connsiteX1" fmla="*/ 577850 w 657225"/>
              <a:gd name="connsiteY1" fmla="*/ 111125 h 1038225"/>
              <a:gd name="connsiteX2" fmla="*/ 473075 w 657225"/>
              <a:gd name="connsiteY2" fmla="*/ 304800 h 1038225"/>
              <a:gd name="connsiteX3" fmla="*/ 285750 w 657225"/>
              <a:gd name="connsiteY3" fmla="*/ 520700 h 1038225"/>
              <a:gd name="connsiteX4" fmla="*/ 130175 w 657225"/>
              <a:gd name="connsiteY4" fmla="*/ 733425 h 1038225"/>
              <a:gd name="connsiteX5" fmla="*/ 0 w 657225"/>
              <a:gd name="connsiteY5" fmla="*/ 1038225 h 1038225"/>
              <a:gd name="connsiteX6" fmla="*/ 0 w 657225"/>
              <a:gd name="connsiteY6" fmla="*/ 1035050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7225" h="1038225">
                <a:moveTo>
                  <a:pt x="657225" y="0"/>
                </a:moveTo>
                <a:lnTo>
                  <a:pt x="577850" y="111125"/>
                </a:lnTo>
                <a:lnTo>
                  <a:pt x="473075" y="304800"/>
                </a:lnTo>
                <a:lnTo>
                  <a:pt x="285750" y="520700"/>
                </a:lnTo>
                <a:lnTo>
                  <a:pt x="130175" y="733425"/>
                </a:lnTo>
                <a:lnTo>
                  <a:pt x="0" y="1038225"/>
                </a:lnTo>
                <a:lnTo>
                  <a:pt x="0" y="1035050"/>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a:off x="8632825" y="4298950"/>
            <a:ext cx="533400" cy="158750"/>
          </a:xfrm>
          <a:custGeom>
            <a:avLst/>
            <a:gdLst>
              <a:gd name="connsiteX0" fmla="*/ 0 w 533400"/>
              <a:gd name="connsiteY0" fmla="*/ 0 h 158750"/>
              <a:gd name="connsiteX1" fmla="*/ 114300 w 533400"/>
              <a:gd name="connsiteY1" fmla="*/ 69850 h 158750"/>
              <a:gd name="connsiteX2" fmla="*/ 250825 w 533400"/>
              <a:gd name="connsiteY2" fmla="*/ 60325 h 158750"/>
              <a:gd name="connsiteX3" fmla="*/ 346075 w 533400"/>
              <a:gd name="connsiteY3" fmla="*/ 63500 h 158750"/>
              <a:gd name="connsiteX4" fmla="*/ 488950 w 533400"/>
              <a:gd name="connsiteY4" fmla="*/ 107950 h 158750"/>
              <a:gd name="connsiteX5" fmla="*/ 533400 w 533400"/>
              <a:gd name="connsiteY5" fmla="*/ 158750 h 15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 h="158750">
                <a:moveTo>
                  <a:pt x="0" y="0"/>
                </a:moveTo>
                <a:lnTo>
                  <a:pt x="114300" y="69850"/>
                </a:lnTo>
                <a:lnTo>
                  <a:pt x="250825" y="60325"/>
                </a:lnTo>
                <a:lnTo>
                  <a:pt x="346075" y="63500"/>
                </a:lnTo>
                <a:lnTo>
                  <a:pt x="488950" y="107950"/>
                </a:lnTo>
                <a:lnTo>
                  <a:pt x="533400" y="158750"/>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任意多边形 38"/>
          <p:cNvSpPr/>
          <p:nvPr/>
        </p:nvSpPr>
        <p:spPr>
          <a:xfrm>
            <a:off x="8528050" y="4949825"/>
            <a:ext cx="130175" cy="6350"/>
          </a:xfrm>
          <a:custGeom>
            <a:avLst/>
            <a:gdLst>
              <a:gd name="connsiteX0" fmla="*/ 0 w 130175"/>
              <a:gd name="connsiteY0" fmla="*/ 6350 h 6350"/>
              <a:gd name="connsiteX1" fmla="*/ 130175 w 130175"/>
              <a:gd name="connsiteY1" fmla="*/ 0 h 6350"/>
            </a:gdLst>
            <a:ahLst/>
            <a:cxnLst>
              <a:cxn ang="0">
                <a:pos x="connsiteX0" y="connsiteY0"/>
              </a:cxn>
              <a:cxn ang="0">
                <a:pos x="connsiteX1" y="connsiteY1"/>
              </a:cxn>
            </a:cxnLst>
            <a:rect l="l" t="t" r="r" b="b"/>
            <a:pathLst>
              <a:path w="130175" h="6350">
                <a:moveTo>
                  <a:pt x="0" y="6350"/>
                </a:moveTo>
                <a:lnTo>
                  <a:pt x="130175" y="0"/>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39"/>
          <p:cNvSpPr/>
          <p:nvPr/>
        </p:nvSpPr>
        <p:spPr>
          <a:xfrm>
            <a:off x="9312275" y="3092450"/>
            <a:ext cx="615950" cy="1216025"/>
          </a:xfrm>
          <a:custGeom>
            <a:avLst/>
            <a:gdLst>
              <a:gd name="connsiteX0" fmla="*/ 377825 w 615950"/>
              <a:gd name="connsiteY0" fmla="*/ 0 h 1216025"/>
              <a:gd name="connsiteX1" fmla="*/ 615950 w 615950"/>
              <a:gd name="connsiteY1" fmla="*/ 133350 h 1216025"/>
              <a:gd name="connsiteX2" fmla="*/ 600075 w 615950"/>
              <a:gd name="connsiteY2" fmla="*/ 174625 h 1216025"/>
              <a:gd name="connsiteX3" fmla="*/ 311150 w 615950"/>
              <a:gd name="connsiteY3" fmla="*/ 571500 h 1216025"/>
              <a:gd name="connsiteX4" fmla="*/ 282575 w 615950"/>
              <a:gd name="connsiteY4" fmla="*/ 679450 h 1216025"/>
              <a:gd name="connsiteX5" fmla="*/ 155575 w 615950"/>
              <a:gd name="connsiteY5" fmla="*/ 819150 h 1216025"/>
              <a:gd name="connsiteX6" fmla="*/ 117475 w 615950"/>
              <a:gd name="connsiteY6" fmla="*/ 904875 h 1216025"/>
              <a:gd name="connsiteX7" fmla="*/ 22225 w 615950"/>
              <a:gd name="connsiteY7" fmla="*/ 1158875 h 1216025"/>
              <a:gd name="connsiteX8" fmla="*/ 0 w 615950"/>
              <a:gd name="connsiteY8" fmla="*/ 1216025 h 121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5950" h="1216025">
                <a:moveTo>
                  <a:pt x="377825" y="0"/>
                </a:moveTo>
                <a:lnTo>
                  <a:pt x="615950" y="133350"/>
                </a:lnTo>
                <a:lnTo>
                  <a:pt x="600075" y="174625"/>
                </a:lnTo>
                <a:lnTo>
                  <a:pt x="311150" y="571500"/>
                </a:lnTo>
                <a:lnTo>
                  <a:pt x="282575" y="679450"/>
                </a:lnTo>
                <a:lnTo>
                  <a:pt x="155575" y="819150"/>
                </a:lnTo>
                <a:lnTo>
                  <a:pt x="117475" y="904875"/>
                </a:lnTo>
                <a:lnTo>
                  <a:pt x="22225" y="1158875"/>
                </a:lnTo>
                <a:lnTo>
                  <a:pt x="0" y="1216025"/>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40"/>
          <p:cNvSpPr/>
          <p:nvPr/>
        </p:nvSpPr>
        <p:spPr>
          <a:xfrm>
            <a:off x="8562975" y="4305300"/>
            <a:ext cx="746125" cy="860425"/>
          </a:xfrm>
          <a:custGeom>
            <a:avLst/>
            <a:gdLst>
              <a:gd name="connsiteX0" fmla="*/ 746125 w 746125"/>
              <a:gd name="connsiteY0" fmla="*/ 0 h 860425"/>
              <a:gd name="connsiteX1" fmla="*/ 679450 w 746125"/>
              <a:gd name="connsiteY1" fmla="*/ 104775 h 860425"/>
              <a:gd name="connsiteX2" fmla="*/ 635000 w 746125"/>
              <a:gd name="connsiteY2" fmla="*/ 168275 h 860425"/>
              <a:gd name="connsiteX3" fmla="*/ 561975 w 746125"/>
              <a:gd name="connsiteY3" fmla="*/ 273050 h 860425"/>
              <a:gd name="connsiteX4" fmla="*/ 542925 w 746125"/>
              <a:gd name="connsiteY4" fmla="*/ 374650 h 860425"/>
              <a:gd name="connsiteX5" fmla="*/ 454025 w 746125"/>
              <a:gd name="connsiteY5" fmla="*/ 520700 h 860425"/>
              <a:gd name="connsiteX6" fmla="*/ 365125 w 746125"/>
              <a:gd name="connsiteY6" fmla="*/ 669925 h 860425"/>
              <a:gd name="connsiteX7" fmla="*/ 180975 w 746125"/>
              <a:gd name="connsiteY7" fmla="*/ 847725 h 860425"/>
              <a:gd name="connsiteX8" fmla="*/ 0 w 746125"/>
              <a:gd name="connsiteY8" fmla="*/ 860425 h 86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125" h="860425">
                <a:moveTo>
                  <a:pt x="746125" y="0"/>
                </a:moveTo>
                <a:lnTo>
                  <a:pt x="679450" y="104775"/>
                </a:lnTo>
                <a:lnTo>
                  <a:pt x="635000" y="168275"/>
                </a:lnTo>
                <a:lnTo>
                  <a:pt x="561975" y="273050"/>
                </a:lnTo>
                <a:lnTo>
                  <a:pt x="542925" y="374650"/>
                </a:lnTo>
                <a:lnTo>
                  <a:pt x="454025" y="520700"/>
                </a:lnTo>
                <a:lnTo>
                  <a:pt x="365125" y="669925"/>
                </a:lnTo>
                <a:lnTo>
                  <a:pt x="180975" y="847725"/>
                </a:lnTo>
                <a:lnTo>
                  <a:pt x="0" y="860425"/>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任意多边形 41"/>
          <p:cNvSpPr/>
          <p:nvPr/>
        </p:nvSpPr>
        <p:spPr>
          <a:xfrm>
            <a:off x="8667750" y="4794250"/>
            <a:ext cx="403225" cy="403225"/>
          </a:xfrm>
          <a:custGeom>
            <a:avLst/>
            <a:gdLst>
              <a:gd name="connsiteX0" fmla="*/ 384175 w 403225"/>
              <a:gd name="connsiteY0" fmla="*/ 0 h 403225"/>
              <a:gd name="connsiteX1" fmla="*/ 403225 w 403225"/>
              <a:gd name="connsiteY1" fmla="*/ 47625 h 403225"/>
              <a:gd name="connsiteX2" fmla="*/ 244475 w 403225"/>
              <a:gd name="connsiteY2" fmla="*/ 266700 h 403225"/>
              <a:gd name="connsiteX3" fmla="*/ 146050 w 403225"/>
              <a:gd name="connsiteY3" fmla="*/ 342900 h 403225"/>
              <a:gd name="connsiteX4" fmla="*/ 28575 w 403225"/>
              <a:gd name="connsiteY4" fmla="*/ 403225 h 403225"/>
              <a:gd name="connsiteX5" fmla="*/ 0 w 403225"/>
              <a:gd name="connsiteY5" fmla="*/ 381000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225" h="403225">
                <a:moveTo>
                  <a:pt x="384175" y="0"/>
                </a:moveTo>
                <a:lnTo>
                  <a:pt x="403225" y="47625"/>
                </a:lnTo>
                <a:lnTo>
                  <a:pt x="244475" y="266700"/>
                </a:lnTo>
                <a:lnTo>
                  <a:pt x="146050" y="342900"/>
                </a:lnTo>
                <a:lnTo>
                  <a:pt x="28575" y="403225"/>
                </a:lnTo>
                <a:lnTo>
                  <a:pt x="0" y="381000"/>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42"/>
          <p:cNvSpPr/>
          <p:nvPr/>
        </p:nvSpPr>
        <p:spPr>
          <a:xfrm>
            <a:off x="8890000" y="4832350"/>
            <a:ext cx="101600" cy="28575"/>
          </a:xfrm>
          <a:custGeom>
            <a:avLst/>
            <a:gdLst>
              <a:gd name="connsiteX0" fmla="*/ 101600 w 101600"/>
              <a:gd name="connsiteY0" fmla="*/ 28575 h 28575"/>
              <a:gd name="connsiteX1" fmla="*/ 0 w 101600"/>
              <a:gd name="connsiteY1" fmla="*/ 0 h 28575"/>
              <a:gd name="connsiteX2" fmla="*/ 0 w 101600"/>
              <a:gd name="connsiteY2" fmla="*/ 0 h 28575"/>
            </a:gdLst>
            <a:ahLst/>
            <a:cxnLst>
              <a:cxn ang="0">
                <a:pos x="connsiteX0" y="connsiteY0"/>
              </a:cxn>
              <a:cxn ang="0">
                <a:pos x="connsiteX1" y="connsiteY1"/>
              </a:cxn>
              <a:cxn ang="0">
                <a:pos x="connsiteX2" y="connsiteY2"/>
              </a:cxn>
            </a:cxnLst>
            <a:rect l="l" t="t" r="r" b="b"/>
            <a:pathLst>
              <a:path w="101600" h="28575">
                <a:moveTo>
                  <a:pt x="101600" y="28575"/>
                </a:moveTo>
                <a:lnTo>
                  <a:pt x="0" y="0"/>
                </a:lnTo>
                <a:lnTo>
                  <a:pt x="0" y="0"/>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43"/>
          <p:cNvSpPr/>
          <p:nvPr/>
        </p:nvSpPr>
        <p:spPr>
          <a:xfrm>
            <a:off x="8035925" y="4635500"/>
            <a:ext cx="479425" cy="98425"/>
          </a:xfrm>
          <a:custGeom>
            <a:avLst/>
            <a:gdLst>
              <a:gd name="connsiteX0" fmla="*/ 0 w 479425"/>
              <a:gd name="connsiteY0" fmla="*/ 98425 h 98425"/>
              <a:gd name="connsiteX1" fmla="*/ 158750 w 479425"/>
              <a:gd name="connsiteY1" fmla="*/ 22225 h 98425"/>
              <a:gd name="connsiteX2" fmla="*/ 276225 w 479425"/>
              <a:gd name="connsiteY2" fmla="*/ 0 h 98425"/>
              <a:gd name="connsiteX3" fmla="*/ 479425 w 479425"/>
              <a:gd name="connsiteY3" fmla="*/ 25400 h 98425"/>
            </a:gdLst>
            <a:ahLst/>
            <a:cxnLst>
              <a:cxn ang="0">
                <a:pos x="connsiteX0" y="connsiteY0"/>
              </a:cxn>
              <a:cxn ang="0">
                <a:pos x="connsiteX1" y="connsiteY1"/>
              </a:cxn>
              <a:cxn ang="0">
                <a:pos x="connsiteX2" y="connsiteY2"/>
              </a:cxn>
              <a:cxn ang="0">
                <a:pos x="connsiteX3" y="connsiteY3"/>
              </a:cxn>
            </a:cxnLst>
            <a:rect l="l" t="t" r="r" b="b"/>
            <a:pathLst>
              <a:path w="479425" h="98425">
                <a:moveTo>
                  <a:pt x="0" y="98425"/>
                </a:moveTo>
                <a:lnTo>
                  <a:pt x="158750" y="22225"/>
                </a:lnTo>
                <a:lnTo>
                  <a:pt x="276225" y="0"/>
                </a:lnTo>
                <a:lnTo>
                  <a:pt x="479425" y="25400"/>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44"/>
          <p:cNvSpPr/>
          <p:nvPr/>
        </p:nvSpPr>
        <p:spPr>
          <a:xfrm>
            <a:off x="7178675" y="5022850"/>
            <a:ext cx="1422400" cy="146050"/>
          </a:xfrm>
          <a:custGeom>
            <a:avLst/>
            <a:gdLst>
              <a:gd name="connsiteX0" fmla="*/ 0 w 1422400"/>
              <a:gd name="connsiteY0" fmla="*/ 79375 h 146050"/>
              <a:gd name="connsiteX1" fmla="*/ 231775 w 1422400"/>
              <a:gd name="connsiteY1" fmla="*/ 41275 h 146050"/>
              <a:gd name="connsiteX2" fmla="*/ 520700 w 1422400"/>
              <a:gd name="connsiteY2" fmla="*/ 9525 h 146050"/>
              <a:gd name="connsiteX3" fmla="*/ 993775 w 1422400"/>
              <a:gd name="connsiteY3" fmla="*/ 0 h 146050"/>
              <a:gd name="connsiteX4" fmla="*/ 1038225 w 1422400"/>
              <a:gd name="connsiteY4" fmla="*/ 9525 h 146050"/>
              <a:gd name="connsiteX5" fmla="*/ 1231900 w 1422400"/>
              <a:gd name="connsiteY5" fmla="*/ 57150 h 146050"/>
              <a:gd name="connsiteX6" fmla="*/ 1343025 w 1422400"/>
              <a:gd name="connsiteY6" fmla="*/ 127000 h 146050"/>
              <a:gd name="connsiteX7" fmla="*/ 1422400 w 1422400"/>
              <a:gd name="connsiteY7" fmla="*/ 146050 h 14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2400" h="146050">
                <a:moveTo>
                  <a:pt x="0" y="79375"/>
                </a:moveTo>
                <a:lnTo>
                  <a:pt x="231775" y="41275"/>
                </a:lnTo>
                <a:lnTo>
                  <a:pt x="520700" y="9525"/>
                </a:lnTo>
                <a:lnTo>
                  <a:pt x="993775" y="0"/>
                </a:lnTo>
                <a:lnTo>
                  <a:pt x="1038225" y="9525"/>
                </a:lnTo>
                <a:lnTo>
                  <a:pt x="1231900" y="57150"/>
                </a:lnTo>
                <a:lnTo>
                  <a:pt x="1343025" y="127000"/>
                </a:lnTo>
                <a:lnTo>
                  <a:pt x="1422400" y="146050"/>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任意多边形 45"/>
          <p:cNvSpPr/>
          <p:nvPr/>
        </p:nvSpPr>
        <p:spPr>
          <a:xfrm>
            <a:off x="8429625" y="4905375"/>
            <a:ext cx="69850" cy="3175"/>
          </a:xfrm>
          <a:custGeom>
            <a:avLst/>
            <a:gdLst>
              <a:gd name="connsiteX0" fmla="*/ 69850 w 69850"/>
              <a:gd name="connsiteY0" fmla="*/ 0 h 3175"/>
              <a:gd name="connsiteX1" fmla="*/ 3175 w 69850"/>
              <a:gd name="connsiteY1" fmla="*/ 3175 h 3175"/>
              <a:gd name="connsiteX2" fmla="*/ 0 w 69850"/>
              <a:gd name="connsiteY2" fmla="*/ 3175 h 3175"/>
            </a:gdLst>
            <a:ahLst/>
            <a:cxnLst>
              <a:cxn ang="0">
                <a:pos x="connsiteX0" y="connsiteY0"/>
              </a:cxn>
              <a:cxn ang="0">
                <a:pos x="connsiteX1" y="connsiteY1"/>
              </a:cxn>
              <a:cxn ang="0">
                <a:pos x="connsiteX2" y="connsiteY2"/>
              </a:cxn>
            </a:cxnLst>
            <a:rect l="l" t="t" r="r" b="b"/>
            <a:pathLst>
              <a:path w="69850" h="3175">
                <a:moveTo>
                  <a:pt x="69850" y="0"/>
                </a:moveTo>
                <a:lnTo>
                  <a:pt x="3175" y="3175"/>
                </a:lnTo>
                <a:lnTo>
                  <a:pt x="0" y="3175"/>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任意多边形 46"/>
          <p:cNvSpPr/>
          <p:nvPr/>
        </p:nvSpPr>
        <p:spPr>
          <a:xfrm>
            <a:off x="7281863" y="5214938"/>
            <a:ext cx="1300162" cy="290512"/>
          </a:xfrm>
          <a:custGeom>
            <a:avLst/>
            <a:gdLst>
              <a:gd name="connsiteX0" fmla="*/ 1300162 w 1300162"/>
              <a:gd name="connsiteY0" fmla="*/ 152400 h 290512"/>
              <a:gd name="connsiteX1" fmla="*/ 1119187 w 1300162"/>
              <a:gd name="connsiteY1" fmla="*/ 76200 h 290512"/>
              <a:gd name="connsiteX2" fmla="*/ 871537 w 1300162"/>
              <a:gd name="connsiteY2" fmla="*/ 0 h 290512"/>
              <a:gd name="connsiteX3" fmla="*/ 452437 w 1300162"/>
              <a:gd name="connsiteY3" fmla="*/ 61912 h 290512"/>
              <a:gd name="connsiteX4" fmla="*/ 209550 w 1300162"/>
              <a:gd name="connsiteY4" fmla="*/ 57150 h 290512"/>
              <a:gd name="connsiteX5" fmla="*/ 57150 w 1300162"/>
              <a:gd name="connsiteY5" fmla="*/ 128587 h 290512"/>
              <a:gd name="connsiteX6" fmla="*/ 0 w 1300162"/>
              <a:gd name="connsiteY6" fmla="*/ 204787 h 290512"/>
              <a:gd name="connsiteX7" fmla="*/ 42862 w 1300162"/>
              <a:gd name="connsiteY7" fmla="*/ 290512 h 29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0162" h="290512">
                <a:moveTo>
                  <a:pt x="1300162" y="152400"/>
                </a:moveTo>
                <a:lnTo>
                  <a:pt x="1119187" y="76200"/>
                </a:lnTo>
                <a:lnTo>
                  <a:pt x="871537" y="0"/>
                </a:lnTo>
                <a:lnTo>
                  <a:pt x="452437" y="61912"/>
                </a:lnTo>
                <a:lnTo>
                  <a:pt x="209550" y="57150"/>
                </a:lnTo>
                <a:lnTo>
                  <a:pt x="57150" y="128587"/>
                </a:lnTo>
                <a:lnTo>
                  <a:pt x="0" y="204787"/>
                </a:lnTo>
                <a:lnTo>
                  <a:pt x="42862" y="290512"/>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任意多边形 48"/>
          <p:cNvSpPr/>
          <p:nvPr/>
        </p:nvSpPr>
        <p:spPr>
          <a:xfrm>
            <a:off x="5853113" y="5848350"/>
            <a:ext cx="471487" cy="428625"/>
          </a:xfrm>
          <a:custGeom>
            <a:avLst/>
            <a:gdLst>
              <a:gd name="connsiteX0" fmla="*/ 471487 w 471487"/>
              <a:gd name="connsiteY0" fmla="*/ 0 h 428625"/>
              <a:gd name="connsiteX1" fmla="*/ 200025 w 471487"/>
              <a:gd name="connsiteY1" fmla="*/ 195263 h 428625"/>
              <a:gd name="connsiteX2" fmla="*/ 0 w 471487"/>
              <a:gd name="connsiteY2" fmla="*/ 428625 h 428625"/>
            </a:gdLst>
            <a:ahLst/>
            <a:cxnLst>
              <a:cxn ang="0">
                <a:pos x="connsiteX0" y="connsiteY0"/>
              </a:cxn>
              <a:cxn ang="0">
                <a:pos x="connsiteX1" y="connsiteY1"/>
              </a:cxn>
              <a:cxn ang="0">
                <a:pos x="connsiteX2" y="connsiteY2"/>
              </a:cxn>
            </a:cxnLst>
            <a:rect l="l" t="t" r="r" b="b"/>
            <a:pathLst>
              <a:path w="471487" h="428625">
                <a:moveTo>
                  <a:pt x="471487" y="0"/>
                </a:moveTo>
                <a:lnTo>
                  <a:pt x="200025" y="195263"/>
                </a:lnTo>
                <a:lnTo>
                  <a:pt x="0" y="428625"/>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任意多边形 49"/>
          <p:cNvSpPr/>
          <p:nvPr/>
        </p:nvSpPr>
        <p:spPr>
          <a:xfrm>
            <a:off x="5862638" y="5291138"/>
            <a:ext cx="1023937" cy="933450"/>
          </a:xfrm>
          <a:custGeom>
            <a:avLst/>
            <a:gdLst>
              <a:gd name="connsiteX0" fmla="*/ 1023937 w 1023937"/>
              <a:gd name="connsiteY0" fmla="*/ 0 h 933450"/>
              <a:gd name="connsiteX1" fmla="*/ 681037 w 1023937"/>
              <a:gd name="connsiteY1" fmla="*/ 166687 h 933450"/>
              <a:gd name="connsiteX2" fmla="*/ 509587 w 1023937"/>
              <a:gd name="connsiteY2" fmla="*/ 309562 h 933450"/>
              <a:gd name="connsiteX3" fmla="*/ 414337 w 1023937"/>
              <a:gd name="connsiteY3" fmla="*/ 395287 h 933450"/>
              <a:gd name="connsiteX4" fmla="*/ 219075 w 1023937"/>
              <a:gd name="connsiteY4" fmla="*/ 533400 h 933450"/>
              <a:gd name="connsiteX5" fmla="*/ 90487 w 1023937"/>
              <a:gd name="connsiteY5" fmla="*/ 776287 h 933450"/>
              <a:gd name="connsiteX6" fmla="*/ 0 w 1023937"/>
              <a:gd name="connsiteY6" fmla="*/ 933450 h 93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3937" h="933450">
                <a:moveTo>
                  <a:pt x="1023937" y="0"/>
                </a:moveTo>
                <a:lnTo>
                  <a:pt x="681037" y="166687"/>
                </a:lnTo>
                <a:lnTo>
                  <a:pt x="509587" y="309562"/>
                </a:lnTo>
                <a:lnTo>
                  <a:pt x="414337" y="395287"/>
                </a:lnTo>
                <a:lnTo>
                  <a:pt x="219075" y="533400"/>
                </a:lnTo>
                <a:lnTo>
                  <a:pt x="90487" y="776287"/>
                </a:lnTo>
                <a:lnTo>
                  <a:pt x="0" y="933450"/>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任意多边形 50"/>
          <p:cNvSpPr/>
          <p:nvPr/>
        </p:nvSpPr>
        <p:spPr>
          <a:xfrm>
            <a:off x="5429250" y="6276975"/>
            <a:ext cx="428625" cy="457200"/>
          </a:xfrm>
          <a:custGeom>
            <a:avLst/>
            <a:gdLst>
              <a:gd name="connsiteX0" fmla="*/ 428625 w 428625"/>
              <a:gd name="connsiteY0" fmla="*/ 0 h 457200"/>
              <a:gd name="connsiteX1" fmla="*/ 290513 w 428625"/>
              <a:gd name="connsiteY1" fmla="*/ 147638 h 457200"/>
              <a:gd name="connsiteX2" fmla="*/ 0 w 428625"/>
              <a:gd name="connsiteY2" fmla="*/ 457200 h 457200"/>
            </a:gdLst>
            <a:ahLst/>
            <a:cxnLst>
              <a:cxn ang="0">
                <a:pos x="connsiteX0" y="connsiteY0"/>
              </a:cxn>
              <a:cxn ang="0">
                <a:pos x="connsiteX1" y="connsiteY1"/>
              </a:cxn>
              <a:cxn ang="0">
                <a:pos x="connsiteX2" y="connsiteY2"/>
              </a:cxn>
            </a:cxnLst>
            <a:rect l="l" t="t" r="r" b="b"/>
            <a:pathLst>
              <a:path w="428625" h="457200">
                <a:moveTo>
                  <a:pt x="428625" y="0"/>
                </a:moveTo>
                <a:lnTo>
                  <a:pt x="290513" y="147638"/>
                </a:lnTo>
                <a:lnTo>
                  <a:pt x="0" y="457200"/>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任意多边形 53"/>
          <p:cNvSpPr/>
          <p:nvPr/>
        </p:nvSpPr>
        <p:spPr>
          <a:xfrm>
            <a:off x="3550444" y="7391400"/>
            <a:ext cx="476250" cy="347663"/>
          </a:xfrm>
          <a:custGeom>
            <a:avLst/>
            <a:gdLst>
              <a:gd name="connsiteX0" fmla="*/ 371475 w 476250"/>
              <a:gd name="connsiteY0" fmla="*/ 297656 h 347663"/>
              <a:gd name="connsiteX1" fmla="*/ 402431 w 476250"/>
              <a:gd name="connsiteY1" fmla="*/ 200025 h 347663"/>
              <a:gd name="connsiteX2" fmla="*/ 471487 w 476250"/>
              <a:gd name="connsiteY2" fmla="*/ 183356 h 347663"/>
              <a:gd name="connsiteX3" fmla="*/ 476250 w 476250"/>
              <a:gd name="connsiteY3" fmla="*/ 159544 h 347663"/>
              <a:gd name="connsiteX4" fmla="*/ 476250 w 476250"/>
              <a:gd name="connsiteY4" fmla="*/ 73819 h 347663"/>
              <a:gd name="connsiteX5" fmla="*/ 421481 w 476250"/>
              <a:gd name="connsiteY5" fmla="*/ 0 h 347663"/>
              <a:gd name="connsiteX6" fmla="*/ 192881 w 476250"/>
              <a:gd name="connsiteY6" fmla="*/ 38100 h 347663"/>
              <a:gd name="connsiteX7" fmla="*/ 114300 w 476250"/>
              <a:gd name="connsiteY7" fmla="*/ 64294 h 347663"/>
              <a:gd name="connsiteX8" fmla="*/ 69056 w 476250"/>
              <a:gd name="connsiteY8" fmla="*/ 104775 h 347663"/>
              <a:gd name="connsiteX9" fmla="*/ 54769 w 476250"/>
              <a:gd name="connsiteY9" fmla="*/ 183356 h 347663"/>
              <a:gd name="connsiteX10" fmla="*/ 0 w 476250"/>
              <a:gd name="connsiteY10" fmla="*/ 250031 h 347663"/>
              <a:gd name="connsiteX11" fmla="*/ 21431 w 476250"/>
              <a:gd name="connsiteY11" fmla="*/ 311944 h 347663"/>
              <a:gd name="connsiteX12" fmla="*/ 161925 w 476250"/>
              <a:gd name="connsiteY12" fmla="*/ 347663 h 34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6250" h="347663">
                <a:moveTo>
                  <a:pt x="371475" y="297656"/>
                </a:moveTo>
                <a:lnTo>
                  <a:pt x="402431" y="200025"/>
                </a:lnTo>
                <a:lnTo>
                  <a:pt x="471487" y="183356"/>
                </a:lnTo>
                <a:lnTo>
                  <a:pt x="476250" y="159544"/>
                </a:lnTo>
                <a:lnTo>
                  <a:pt x="476250" y="73819"/>
                </a:lnTo>
                <a:lnTo>
                  <a:pt x="421481" y="0"/>
                </a:lnTo>
                <a:lnTo>
                  <a:pt x="192881" y="38100"/>
                </a:lnTo>
                <a:lnTo>
                  <a:pt x="114300" y="64294"/>
                </a:lnTo>
                <a:lnTo>
                  <a:pt x="69056" y="104775"/>
                </a:lnTo>
                <a:lnTo>
                  <a:pt x="54769" y="183356"/>
                </a:lnTo>
                <a:lnTo>
                  <a:pt x="0" y="250031"/>
                </a:lnTo>
                <a:lnTo>
                  <a:pt x="21431" y="311944"/>
                </a:lnTo>
                <a:lnTo>
                  <a:pt x="161925" y="347663"/>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任意多边形 54"/>
          <p:cNvSpPr/>
          <p:nvPr/>
        </p:nvSpPr>
        <p:spPr>
          <a:xfrm>
            <a:off x="4033838" y="7565231"/>
            <a:ext cx="128587" cy="47625"/>
          </a:xfrm>
          <a:custGeom>
            <a:avLst/>
            <a:gdLst>
              <a:gd name="connsiteX0" fmla="*/ 0 w 128587"/>
              <a:gd name="connsiteY0" fmla="*/ 9525 h 47625"/>
              <a:gd name="connsiteX1" fmla="*/ 57150 w 128587"/>
              <a:gd name="connsiteY1" fmla="*/ 33338 h 47625"/>
              <a:gd name="connsiteX2" fmla="*/ 90487 w 128587"/>
              <a:gd name="connsiteY2" fmla="*/ 0 h 47625"/>
              <a:gd name="connsiteX3" fmla="*/ 116681 w 128587"/>
              <a:gd name="connsiteY3" fmla="*/ 11907 h 47625"/>
              <a:gd name="connsiteX4" fmla="*/ 128587 w 128587"/>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 h="47625">
                <a:moveTo>
                  <a:pt x="0" y="9525"/>
                </a:moveTo>
                <a:lnTo>
                  <a:pt x="57150" y="33338"/>
                </a:lnTo>
                <a:lnTo>
                  <a:pt x="90487" y="0"/>
                </a:lnTo>
                <a:lnTo>
                  <a:pt x="116681" y="11907"/>
                </a:lnTo>
                <a:lnTo>
                  <a:pt x="128587" y="47625"/>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任意多边形 55"/>
          <p:cNvSpPr/>
          <p:nvPr/>
        </p:nvSpPr>
        <p:spPr>
          <a:xfrm>
            <a:off x="4036219" y="7322344"/>
            <a:ext cx="71437" cy="152400"/>
          </a:xfrm>
          <a:custGeom>
            <a:avLst/>
            <a:gdLst>
              <a:gd name="connsiteX0" fmla="*/ 59531 w 71437"/>
              <a:gd name="connsiteY0" fmla="*/ 0 h 152400"/>
              <a:gd name="connsiteX1" fmla="*/ 71437 w 71437"/>
              <a:gd name="connsiteY1" fmla="*/ 109537 h 152400"/>
              <a:gd name="connsiteX2" fmla="*/ 0 w 71437"/>
              <a:gd name="connsiteY2" fmla="*/ 152400 h 152400"/>
            </a:gdLst>
            <a:ahLst/>
            <a:cxnLst>
              <a:cxn ang="0">
                <a:pos x="connsiteX0" y="connsiteY0"/>
              </a:cxn>
              <a:cxn ang="0">
                <a:pos x="connsiteX1" y="connsiteY1"/>
              </a:cxn>
              <a:cxn ang="0">
                <a:pos x="connsiteX2" y="connsiteY2"/>
              </a:cxn>
            </a:cxnLst>
            <a:rect l="l" t="t" r="r" b="b"/>
            <a:pathLst>
              <a:path w="71437" h="152400">
                <a:moveTo>
                  <a:pt x="59531" y="0"/>
                </a:moveTo>
                <a:lnTo>
                  <a:pt x="71437" y="109537"/>
                </a:lnTo>
                <a:lnTo>
                  <a:pt x="0" y="152400"/>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任意多边形 56"/>
          <p:cNvSpPr/>
          <p:nvPr/>
        </p:nvSpPr>
        <p:spPr>
          <a:xfrm>
            <a:off x="4088606" y="7462838"/>
            <a:ext cx="38100" cy="92868"/>
          </a:xfrm>
          <a:custGeom>
            <a:avLst/>
            <a:gdLst>
              <a:gd name="connsiteX0" fmla="*/ 38100 w 38100"/>
              <a:gd name="connsiteY0" fmla="*/ 92868 h 92868"/>
              <a:gd name="connsiteX1" fmla="*/ 30957 w 38100"/>
              <a:gd name="connsiteY1" fmla="*/ 40481 h 92868"/>
              <a:gd name="connsiteX2" fmla="*/ 0 w 38100"/>
              <a:gd name="connsiteY2" fmla="*/ 0 h 92868"/>
            </a:gdLst>
            <a:ahLst/>
            <a:cxnLst>
              <a:cxn ang="0">
                <a:pos x="connsiteX0" y="connsiteY0"/>
              </a:cxn>
              <a:cxn ang="0">
                <a:pos x="connsiteX1" y="connsiteY1"/>
              </a:cxn>
              <a:cxn ang="0">
                <a:pos x="connsiteX2" y="connsiteY2"/>
              </a:cxn>
            </a:cxnLst>
            <a:rect l="l" t="t" r="r" b="b"/>
            <a:pathLst>
              <a:path w="38100" h="92868">
                <a:moveTo>
                  <a:pt x="38100" y="92868"/>
                </a:moveTo>
                <a:lnTo>
                  <a:pt x="30957" y="40481"/>
                </a:lnTo>
                <a:lnTo>
                  <a:pt x="0" y="0"/>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任意多边形 57"/>
          <p:cNvSpPr/>
          <p:nvPr/>
        </p:nvSpPr>
        <p:spPr>
          <a:xfrm>
            <a:off x="4729163" y="6793706"/>
            <a:ext cx="171450" cy="140494"/>
          </a:xfrm>
          <a:custGeom>
            <a:avLst/>
            <a:gdLst>
              <a:gd name="connsiteX0" fmla="*/ 171450 w 171450"/>
              <a:gd name="connsiteY0" fmla="*/ 140494 h 140494"/>
              <a:gd name="connsiteX1" fmla="*/ 66675 w 171450"/>
              <a:gd name="connsiteY1" fmla="*/ 0 h 140494"/>
              <a:gd name="connsiteX2" fmla="*/ 0 w 171450"/>
              <a:gd name="connsiteY2" fmla="*/ 64294 h 140494"/>
            </a:gdLst>
            <a:ahLst/>
            <a:cxnLst>
              <a:cxn ang="0">
                <a:pos x="connsiteX0" y="connsiteY0"/>
              </a:cxn>
              <a:cxn ang="0">
                <a:pos x="connsiteX1" y="connsiteY1"/>
              </a:cxn>
              <a:cxn ang="0">
                <a:pos x="connsiteX2" y="connsiteY2"/>
              </a:cxn>
            </a:cxnLst>
            <a:rect l="l" t="t" r="r" b="b"/>
            <a:pathLst>
              <a:path w="171450" h="140494">
                <a:moveTo>
                  <a:pt x="171450" y="140494"/>
                </a:moveTo>
                <a:lnTo>
                  <a:pt x="66675" y="0"/>
                </a:lnTo>
                <a:lnTo>
                  <a:pt x="0" y="64294"/>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任意多边形 59"/>
          <p:cNvSpPr/>
          <p:nvPr/>
        </p:nvSpPr>
        <p:spPr>
          <a:xfrm>
            <a:off x="2890838" y="7915275"/>
            <a:ext cx="766762" cy="252413"/>
          </a:xfrm>
          <a:custGeom>
            <a:avLst/>
            <a:gdLst>
              <a:gd name="connsiteX0" fmla="*/ 766762 w 766762"/>
              <a:gd name="connsiteY0" fmla="*/ 0 h 252413"/>
              <a:gd name="connsiteX1" fmla="*/ 671512 w 766762"/>
              <a:gd name="connsiteY1" fmla="*/ 138113 h 252413"/>
              <a:gd name="connsiteX2" fmla="*/ 509587 w 766762"/>
              <a:gd name="connsiteY2" fmla="*/ 204788 h 252413"/>
              <a:gd name="connsiteX3" fmla="*/ 390525 w 766762"/>
              <a:gd name="connsiteY3" fmla="*/ 233363 h 252413"/>
              <a:gd name="connsiteX4" fmla="*/ 266700 w 766762"/>
              <a:gd name="connsiteY4" fmla="*/ 252413 h 252413"/>
              <a:gd name="connsiteX5" fmla="*/ 0 w 766762"/>
              <a:gd name="connsiteY5" fmla="*/ 161925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762" h="252413">
                <a:moveTo>
                  <a:pt x="766762" y="0"/>
                </a:moveTo>
                <a:lnTo>
                  <a:pt x="671512" y="138113"/>
                </a:lnTo>
                <a:lnTo>
                  <a:pt x="509587" y="204788"/>
                </a:lnTo>
                <a:lnTo>
                  <a:pt x="390525" y="233363"/>
                </a:lnTo>
                <a:lnTo>
                  <a:pt x="266700" y="252413"/>
                </a:lnTo>
                <a:lnTo>
                  <a:pt x="0" y="161925"/>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任意多边形 60"/>
          <p:cNvSpPr/>
          <p:nvPr/>
        </p:nvSpPr>
        <p:spPr>
          <a:xfrm>
            <a:off x="2019300" y="8005763"/>
            <a:ext cx="995363" cy="438150"/>
          </a:xfrm>
          <a:custGeom>
            <a:avLst/>
            <a:gdLst>
              <a:gd name="connsiteX0" fmla="*/ 0 w 995363"/>
              <a:gd name="connsiteY0" fmla="*/ 438150 h 438150"/>
              <a:gd name="connsiteX1" fmla="*/ 161925 w 995363"/>
              <a:gd name="connsiteY1" fmla="*/ 257175 h 438150"/>
              <a:gd name="connsiteX2" fmla="*/ 357188 w 995363"/>
              <a:gd name="connsiteY2" fmla="*/ 142875 h 438150"/>
              <a:gd name="connsiteX3" fmla="*/ 542925 w 995363"/>
              <a:gd name="connsiteY3" fmla="*/ 104775 h 438150"/>
              <a:gd name="connsiteX4" fmla="*/ 590550 w 995363"/>
              <a:gd name="connsiteY4" fmla="*/ 100012 h 438150"/>
              <a:gd name="connsiteX5" fmla="*/ 742950 w 995363"/>
              <a:gd name="connsiteY5" fmla="*/ 71437 h 438150"/>
              <a:gd name="connsiteX6" fmla="*/ 852488 w 995363"/>
              <a:gd name="connsiteY6" fmla="*/ 71437 h 438150"/>
              <a:gd name="connsiteX7" fmla="*/ 995363 w 995363"/>
              <a:gd name="connsiteY7" fmla="*/ 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5363" h="438150">
                <a:moveTo>
                  <a:pt x="0" y="438150"/>
                </a:moveTo>
                <a:lnTo>
                  <a:pt x="161925" y="257175"/>
                </a:lnTo>
                <a:lnTo>
                  <a:pt x="357188" y="142875"/>
                </a:lnTo>
                <a:lnTo>
                  <a:pt x="542925" y="104775"/>
                </a:lnTo>
                <a:lnTo>
                  <a:pt x="590550" y="100012"/>
                </a:lnTo>
                <a:lnTo>
                  <a:pt x="742950" y="71437"/>
                </a:lnTo>
                <a:lnTo>
                  <a:pt x="852488" y="71437"/>
                </a:lnTo>
                <a:lnTo>
                  <a:pt x="995363" y="0"/>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任意多边形 61"/>
          <p:cNvSpPr/>
          <p:nvPr/>
        </p:nvSpPr>
        <p:spPr>
          <a:xfrm>
            <a:off x="2071688" y="8001000"/>
            <a:ext cx="304800" cy="138113"/>
          </a:xfrm>
          <a:custGeom>
            <a:avLst/>
            <a:gdLst>
              <a:gd name="connsiteX0" fmla="*/ 304800 w 304800"/>
              <a:gd name="connsiteY0" fmla="*/ 138113 h 138113"/>
              <a:gd name="connsiteX1" fmla="*/ 176212 w 304800"/>
              <a:gd name="connsiteY1" fmla="*/ 85725 h 138113"/>
              <a:gd name="connsiteX2" fmla="*/ 0 w 304800"/>
              <a:gd name="connsiteY2" fmla="*/ 0 h 138113"/>
            </a:gdLst>
            <a:ahLst/>
            <a:cxnLst>
              <a:cxn ang="0">
                <a:pos x="connsiteX0" y="connsiteY0"/>
              </a:cxn>
              <a:cxn ang="0">
                <a:pos x="connsiteX1" y="connsiteY1"/>
              </a:cxn>
              <a:cxn ang="0">
                <a:pos x="connsiteX2" y="connsiteY2"/>
              </a:cxn>
            </a:cxnLst>
            <a:rect l="l" t="t" r="r" b="b"/>
            <a:pathLst>
              <a:path w="304800" h="138113">
                <a:moveTo>
                  <a:pt x="304800" y="138113"/>
                </a:moveTo>
                <a:lnTo>
                  <a:pt x="176212" y="85725"/>
                </a:lnTo>
                <a:lnTo>
                  <a:pt x="0" y="0"/>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任意多边形 62"/>
          <p:cNvSpPr/>
          <p:nvPr/>
        </p:nvSpPr>
        <p:spPr>
          <a:xfrm>
            <a:off x="1357313" y="7705725"/>
            <a:ext cx="1971675" cy="1247775"/>
          </a:xfrm>
          <a:custGeom>
            <a:avLst/>
            <a:gdLst>
              <a:gd name="connsiteX0" fmla="*/ 80962 w 1971675"/>
              <a:gd name="connsiteY0" fmla="*/ 1247775 h 1247775"/>
              <a:gd name="connsiteX1" fmla="*/ 209550 w 1971675"/>
              <a:gd name="connsiteY1" fmla="*/ 1176338 h 1247775"/>
              <a:gd name="connsiteX2" fmla="*/ 457200 w 1971675"/>
              <a:gd name="connsiteY2" fmla="*/ 1162050 h 1247775"/>
              <a:gd name="connsiteX3" fmla="*/ 681037 w 1971675"/>
              <a:gd name="connsiteY3" fmla="*/ 1071563 h 1247775"/>
              <a:gd name="connsiteX4" fmla="*/ 757237 w 1971675"/>
              <a:gd name="connsiteY4" fmla="*/ 981075 h 1247775"/>
              <a:gd name="connsiteX5" fmla="*/ 804862 w 1971675"/>
              <a:gd name="connsiteY5" fmla="*/ 981075 h 1247775"/>
              <a:gd name="connsiteX6" fmla="*/ 890587 w 1971675"/>
              <a:gd name="connsiteY6" fmla="*/ 962025 h 1247775"/>
              <a:gd name="connsiteX7" fmla="*/ 1052512 w 1971675"/>
              <a:gd name="connsiteY7" fmla="*/ 990600 h 1247775"/>
              <a:gd name="connsiteX8" fmla="*/ 1223962 w 1971675"/>
              <a:gd name="connsiteY8" fmla="*/ 928688 h 1247775"/>
              <a:gd name="connsiteX9" fmla="*/ 1304925 w 1971675"/>
              <a:gd name="connsiteY9" fmla="*/ 852488 h 1247775"/>
              <a:gd name="connsiteX10" fmla="*/ 1909762 w 1971675"/>
              <a:gd name="connsiteY10" fmla="*/ 623888 h 1247775"/>
              <a:gd name="connsiteX11" fmla="*/ 1971675 w 1971675"/>
              <a:gd name="connsiteY11" fmla="*/ 500063 h 1247775"/>
              <a:gd name="connsiteX12" fmla="*/ 1933575 w 1971675"/>
              <a:gd name="connsiteY12" fmla="*/ 280988 h 1247775"/>
              <a:gd name="connsiteX13" fmla="*/ 1957387 w 1971675"/>
              <a:gd name="connsiteY13" fmla="*/ 142875 h 1247775"/>
              <a:gd name="connsiteX14" fmla="*/ 1905000 w 1971675"/>
              <a:gd name="connsiteY14" fmla="*/ 109538 h 1247775"/>
              <a:gd name="connsiteX15" fmla="*/ 1724025 w 1971675"/>
              <a:gd name="connsiteY15" fmla="*/ 57150 h 1247775"/>
              <a:gd name="connsiteX16" fmla="*/ 1600200 w 1971675"/>
              <a:gd name="connsiteY16" fmla="*/ 23813 h 1247775"/>
              <a:gd name="connsiteX17" fmla="*/ 1452562 w 1971675"/>
              <a:gd name="connsiteY17" fmla="*/ 0 h 1247775"/>
              <a:gd name="connsiteX18" fmla="*/ 1309687 w 1971675"/>
              <a:gd name="connsiteY18" fmla="*/ 9525 h 1247775"/>
              <a:gd name="connsiteX19" fmla="*/ 1190625 w 1971675"/>
              <a:gd name="connsiteY19" fmla="*/ 23813 h 1247775"/>
              <a:gd name="connsiteX20" fmla="*/ 1085850 w 1971675"/>
              <a:gd name="connsiteY20" fmla="*/ 52388 h 1247775"/>
              <a:gd name="connsiteX21" fmla="*/ 923925 w 1971675"/>
              <a:gd name="connsiteY21" fmla="*/ 85725 h 1247775"/>
              <a:gd name="connsiteX22" fmla="*/ 776287 w 1971675"/>
              <a:gd name="connsiteY22" fmla="*/ 200025 h 1247775"/>
              <a:gd name="connsiteX23" fmla="*/ 700087 w 1971675"/>
              <a:gd name="connsiteY23" fmla="*/ 295275 h 1247775"/>
              <a:gd name="connsiteX24" fmla="*/ 504825 w 1971675"/>
              <a:gd name="connsiteY24" fmla="*/ 428625 h 1247775"/>
              <a:gd name="connsiteX25" fmla="*/ 261937 w 1971675"/>
              <a:gd name="connsiteY25" fmla="*/ 752475 h 1247775"/>
              <a:gd name="connsiteX26" fmla="*/ 19050 w 1971675"/>
              <a:gd name="connsiteY26" fmla="*/ 1095375 h 1247775"/>
              <a:gd name="connsiteX27" fmla="*/ 0 w 1971675"/>
              <a:gd name="connsiteY27" fmla="*/ 1119188 h 1247775"/>
              <a:gd name="connsiteX28" fmla="*/ 80962 w 1971675"/>
              <a:gd name="connsiteY28" fmla="*/ 1247775 h 124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971675" h="1247775">
                <a:moveTo>
                  <a:pt x="80962" y="1247775"/>
                </a:moveTo>
                <a:lnTo>
                  <a:pt x="209550" y="1176338"/>
                </a:lnTo>
                <a:lnTo>
                  <a:pt x="457200" y="1162050"/>
                </a:lnTo>
                <a:lnTo>
                  <a:pt x="681037" y="1071563"/>
                </a:lnTo>
                <a:lnTo>
                  <a:pt x="757237" y="981075"/>
                </a:lnTo>
                <a:lnTo>
                  <a:pt x="804862" y="981075"/>
                </a:lnTo>
                <a:lnTo>
                  <a:pt x="890587" y="962025"/>
                </a:lnTo>
                <a:lnTo>
                  <a:pt x="1052512" y="990600"/>
                </a:lnTo>
                <a:lnTo>
                  <a:pt x="1223962" y="928688"/>
                </a:lnTo>
                <a:lnTo>
                  <a:pt x="1304925" y="852488"/>
                </a:lnTo>
                <a:lnTo>
                  <a:pt x="1909762" y="623888"/>
                </a:lnTo>
                <a:lnTo>
                  <a:pt x="1971675" y="500063"/>
                </a:lnTo>
                <a:lnTo>
                  <a:pt x="1933575" y="280988"/>
                </a:lnTo>
                <a:lnTo>
                  <a:pt x="1957387" y="142875"/>
                </a:lnTo>
                <a:lnTo>
                  <a:pt x="1905000" y="109538"/>
                </a:lnTo>
                <a:lnTo>
                  <a:pt x="1724025" y="57150"/>
                </a:lnTo>
                <a:lnTo>
                  <a:pt x="1600200" y="23813"/>
                </a:lnTo>
                <a:lnTo>
                  <a:pt x="1452562" y="0"/>
                </a:lnTo>
                <a:lnTo>
                  <a:pt x="1309687" y="9525"/>
                </a:lnTo>
                <a:lnTo>
                  <a:pt x="1190625" y="23813"/>
                </a:lnTo>
                <a:lnTo>
                  <a:pt x="1085850" y="52388"/>
                </a:lnTo>
                <a:lnTo>
                  <a:pt x="923925" y="85725"/>
                </a:lnTo>
                <a:lnTo>
                  <a:pt x="776287" y="200025"/>
                </a:lnTo>
                <a:lnTo>
                  <a:pt x="700087" y="295275"/>
                </a:lnTo>
                <a:lnTo>
                  <a:pt x="504825" y="428625"/>
                </a:lnTo>
                <a:lnTo>
                  <a:pt x="261937" y="752475"/>
                </a:lnTo>
                <a:lnTo>
                  <a:pt x="19050" y="1095375"/>
                </a:lnTo>
                <a:lnTo>
                  <a:pt x="0" y="1119188"/>
                </a:lnTo>
                <a:lnTo>
                  <a:pt x="80962" y="1247775"/>
                </a:lnTo>
                <a:close/>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任意多边形 63"/>
          <p:cNvSpPr/>
          <p:nvPr/>
        </p:nvSpPr>
        <p:spPr>
          <a:xfrm>
            <a:off x="1652588" y="8443913"/>
            <a:ext cx="457200" cy="233362"/>
          </a:xfrm>
          <a:custGeom>
            <a:avLst/>
            <a:gdLst>
              <a:gd name="connsiteX0" fmla="*/ 0 w 457200"/>
              <a:gd name="connsiteY0" fmla="*/ 0 h 233362"/>
              <a:gd name="connsiteX1" fmla="*/ 233362 w 457200"/>
              <a:gd name="connsiteY1" fmla="*/ 28575 h 233362"/>
              <a:gd name="connsiteX2" fmla="*/ 385762 w 457200"/>
              <a:gd name="connsiteY2" fmla="*/ 138112 h 233362"/>
              <a:gd name="connsiteX3" fmla="*/ 457200 w 457200"/>
              <a:gd name="connsiteY3" fmla="*/ 233362 h 233362"/>
            </a:gdLst>
            <a:ahLst/>
            <a:cxnLst>
              <a:cxn ang="0">
                <a:pos x="connsiteX0" y="connsiteY0"/>
              </a:cxn>
              <a:cxn ang="0">
                <a:pos x="connsiteX1" y="connsiteY1"/>
              </a:cxn>
              <a:cxn ang="0">
                <a:pos x="connsiteX2" y="connsiteY2"/>
              </a:cxn>
              <a:cxn ang="0">
                <a:pos x="connsiteX3" y="connsiteY3"/>
              </a:cxn>
            </a:cxnLst>
            <a:rect l="l" t="t" r="r" b="b"/>
            <a:pathLst>
              <a:path w="457200" h="233362">
                <a:moveTo>
                  <a:pt x="0" y="0"/>
                </a:moveTo>
                <a:lnTo>
                  <a:pt x="233362" y="28575"/>
                </a:lnTo>
                <a:lnTo>
                  <a:pt x="385762" y="138112"/>
                </a:lnTo>
                <a:lnTo>
                  <a:pt x="457200" y="233362"/>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任意多边形 64"/>
          <p:cNvSpPr/>
          <p:nvPr/>
        </p:nvSpPr>
        <p:spPr>
          <a:xfrm>
            <a:off x="2400300" y="8162925"/>
            <a:ext cx="38100" cy="509588"/>
          </a:xfrm>
          <a:custGeom>
            <a:avLst/>
            <a:gdLst>
              <a:gd name="connsiteX0" fmla="*/ 0 w 38100"/>
              <a:gd name="connsiteY0" fmla="*/ 0 h 509588"/>
              <a:gd name="connsiteX1" fmla="*/ 38100 w 38100"/>
              <a:gd name="connsiteY1" fmla="*/ 242888 h 509588"/>
              <a:gd name="connsiteX2" fmla="*/ 19050 w 38100"/>
              <a:gd name="connsiteY2" fmla="*/ 509588 h 509588"/>
            </a:gdLst>
            <a:ahLst/>
            <a:cxnLst>
              <a:cxn ang="0">
                <a:pos x="connsiteX0" y="connsiteY0"/>
              </a:cxn>
              <a:cxn ang="0">
                <a:pos x="connsiteX1" y="connsiteY1"/>
              </a:cxn>
              <a:cxn ang="0">
                <a:pos x="connsiteX2" y="connsiteY2"/>
              </a:cxn>
            </a:cxnLst>
            <a:rect l="l" t="t" r="r" b="b"/>
            <a:pathLst>
              <a:path w="38100" h="509588">
                <a:moveTo>
                  <a:pt x="0" y="0"/>
                </a:moveTo>
                <a:lnTo>
                  <a:pt x="38100" y="242888"/>
                </a:lnTo>
                <a:lnTo>
                  <a:pt x="19050" y="509588"/>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任意多边形 65"/>
          <p:cNvSpPr/>
          <p:nvPr/>
        </p:nvSpPr>
        <p:spPr>
          <a:xfrm>
            <a:off x="2914650" y="8077200"/>
            <a:ext cx="33338" cy="176213"/>
          </a:xfrm>
          <a:custGeom>
            <a:avLst/>
            <a:gdLst>
              <a:gd name="connsiteX0" fmla="*/ 0 w 33338"/>
              <a:gd name="connsiteY0" fmla="*/ 0 h 176213"/>
              <a:gd name="connsiteX1" fmla="*/ 33338 w 33338"/>
              <a:gd name="connsiteY1" fmla="*/ 100013 h 176213"/>
              <a:gd name="connsiteX2" fmla="*/ 14288 w 33338"/>
              <a:gd name="connsiteY2" fmla="*/ 176213 h 176213"/>
            </a:gdLst>
            <a:ahLst/>
            <a:cxnLst>
              <a:cxn ang="0">
                <a:pos x="connsiteX0" y="connsiteY0"/>
              </a:cxn>
              <a:cxn ang="0">
                <a:pos x="connsiteX1" y="connsiteY1"/>
              </a:cxn>
              <a:cxn ang="0">
                <a:pos x="connsiteX2" y="connsiteY2"/>
              </a:cxn>
            </a:cxnLst>
            <a:rect l="l" t="t" r="r" b="b"/>
            <a:pathLst>
              <a:path w="33338" h="176213">
                <a:moveTo>
                  <a:pt x="0" y="0"/>
                </a:moveTo>
                <a:lnTo>
                  <a:pt x="33338" y="100013"/>
                </a:lnTo>
                <a:lnTo>
                  <a:pt x="14288" y="176213"/>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任意多边形 66"/>
          <p:cNvSpPr/>
          <p:nvPr/>
        </p:nvSpPr>
        <p:spPr>
          <a:xfrm>
            <a:off x="9353128" y="2424336"/>
            <a:ext cx="305435" cy="463867"/>
          </a:xfrm>
          <a:custGeom>
            <a:avLst/>
            <a:gdLst>
              <a:gd name="connsiteX0" fmla="*/ 137160 w 137160"/>
              <a:gd name="connsiteY0" fmla="*/ 0 h 518160"/>
              <a:gd name="connsiteX1" fmla="*/ 0 w 137160"/>
              <a:gd name="connsiteY1" fmla="*/ 518160 h 518160"/>
            </a:gdLst>
            <a:ahLst/>
            <a:cxnLst>
              <a:cxn ang="0">
                <a:pos x="connsiteX0" y="connsiteY0"/>
              </a:cxn>
              <a:cxn ang="0">
                <a:pos x="connsiteX1" y="connsiteY1"/>
              </a:cxn>
            </a:cxnLst>
            <a:rect l="l" t="t" r="r" b="b"/>
            <a:pathLst>
              <a:path w="137160" h="518160">
                <a:moveTo>
                  <a:pt x="137160" y="0"/>
                </a:moveTo>
                <a:lnTo>
                  <a:pt x="0" y="518160"/>
                </a:lnTo>
              </a:path>
            </a:pathLst>
          </a:custGeom>
          <a:noFill/>
          <a:ln w="635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67"/>
          <p:cNvSpPr/>
          <p:nvPr/>
        </p:nvSpPr>
        <p:spPr>
          <a:xfrm>
            <a:off x="2635250" y="7588250"/>
            <a:ext cx="6350" cy="228600"/>
          </a:xfrm>
          <a:custGeom>
            <a:avLst/>
            <a:gdLst>
              <a:gd name="connsiteX0" fmla="*/ 6350 w 6350"/>
              <a:gd name="connsiteY0" fmla="*/ 0 h 228600"/>
              <a:gd name="connsiteX1" fmla="*/ 0 w 6350"/>
              <a:gd name="connsiteY1" fmla="*/ 228600 h 228600"/>
            </a:gdLst>
            <a:ahLst/>
            <a:cxnLst>
              <a:cxn ang="0">
                <a:pos x="connsiteX0" y="connsiteY0"/>
              </a:cxn>
              <a:cxn ang="0">
                <a:pos x="connsiteX1" y="connsiteY1"/>
              </a:cxn>
            </a:cxnLst>
            <a:rect l="l" t="t" r="r" b="b"/>
            <a:pathLst>
              <a:path w="6350" h="228600">
                <a:moveTo>
                  <a:pt x="6350" y="0"/>
                </a:moveTo>
                <a:lnTo>
                  <a:pt x="0" y="228600"/>
                </a:lnTo>
              </a:path>
            </a:pathLst>
          </a:custGeom>
          <a:noFill/>
          <a:ln w="508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任意多边形 68"/>
          <p:cNvSpPr/>
          <p:nvPr/>
        </p:nvSpPr>
        <p:spPr>
          <a:xfrm>
            <a:off x="2635250" y="7816850"/>
            <a:ext cx="0" cy="266700"/>
          </a:xfrm>
          <a:custGeom>
            <a:avLst/>
            <a:gdLst>
              <a:gd name="connsiteX0" fmla="*/ 0 w 0"/>
              <a:gd name="connsiteY0" fmla="*/ 266700 h 266700"/>
              <a:gd name="connsiteX1" fmla="*/ 0 w 0"/>
              <a:gd name="connsiteY1" fmla="*/ 0 h 266700"/>
              <a:gd name="connsiteX2" fmla="*/ 0 w 0"/>
              <a:gd name="connsiteY2" fmla="*/ 0 h 266700"/>
            </a:gdLst>
            <a:ahLst/>
            <a:cxnLst>
              <a:cxn ang="0">
                <a:pos x="connsiteX0" y="connsiteY0"/>
              </a:cxn>
              <a:cxn ang="0">
                <a:pos x="connsiteX1" y="connsiteY1"/>
              </a:cxn>
              <a:cxn ang="0">
                <a:pos x="connsiteX2" y="connsiteY2"/>
              </a:cxn>
            </a:cxnLst>
            <a:rect l="l" t="t" r="r" b="b"/>
            <a:pathLst>
              <a:path h="266700">
                <a:moveTo>
                  <a:pt x="0" y="266700"/>
                </a:moveTo>
                <a:lnTo>
                  <a:pt x="0" y="0"/>
                </a:lnTo>
                <a:lnTo>
                  <a:pt x="0" y="0"/>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任意多边形 69"/>
          <p:cNvSpPr/>
          <p:nvPr/>
        </p:nvSpPr>
        <p:spPr>
          <a:xfrm>
            <a:off x="2395538" y="7772400"/>
            <a:ext cx="233362" cy="95250"/>
          </a:xfrm>
          <a:custGeom>
            <a:avLst/>
            <a:gdLst>
              <a:gd name="connsiteX0" fmla="*/ 9525 w 233362"/>
              <a:gd name="connsiteY0" fmla="*/ 0 h 95250"/>
              <a:gd name="connsiteX1" fmla="*/ 233362 w 233362"/>
              <a:gd name="connsiteY1" fmla="*/ 4763 h 95250"/>
              <a:gd name="connsiteX2" fmla="*/ 223837 w 233362"/>
              <a:gd name="connsiteY2" fmla="*/ 95250 h 95250"/>
              <a:gd name="connsiteX3" fmla="*/ 0 w 233362"/>
              <a:gd name="connsiteY3" fmla="*/ 95250 h 95250"/>
              <a:gd name="connsiteX4" fmla="*/ 9525 w 233362"/>
              <a:gd name="connsiteY4" fmla="*/ 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2" h="95250">
                <a:moveTo>
                  <a:pt x="9525" y="0"/>
                </a:moveTo>
                <a:lnTo>
                  <a:pt x="233362" y="4763"/>
                </a:lnTo>
                <a:lnTo>
                  <a:pt x="223837" y="95250"/>
                </a:lnTo>
                <a:lnTo>
                  <a:pt x="0" y="95250"/>
                </a:lnTo>
                <a:lnTo>
                  <a:pt x="9525" y="0"/>
                </a:lnTo>
                <a:close/>
              </a:path>
            </a:pathLst>
          </a:custGeom>
          <a:solidFill>
            <a:schemeClr val="accent6">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a:t>P</a:t>
            </a:r>
            <a:endParaRPr lang="zh-CN" altLang="en-US" sz="1200"/>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7939" b="13769"/>
          <a:stretch/>
        </p:blipFill>
        <p:spPr bwMode="auto">
          <a:xfrm>
            <a:off x="1000200" y="1343025"/>
            <a:ext cx="1181596" cy="828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 name="任意多边形 70"/>
          <p:cNvSpPr/>
          <p:nvPr/>
        </p:nvSpPr>
        <p:spPr>
          <a:xfrm>
            <a:off x="9559925" y="3143250"/>
            <a:ext cx="177800" cy="187325"/>
          </a:xfrm>
          <a:custGeom>
            <a:avLst/>
            <a:gdLst>
              <a:gd name="connsiteX0" fmla="*/ 82550 w 177800"/>
              <a:gd name="connsiteY0" fmla="*/ 0 h 187325"/>
              <a:gd name="connsiteX1" fmla="*/ 177800 w 177800"/>
              <a:gd name="connsiteY1" fmla="*/ 57150 h 187325"/>
              <a:gd name="connsiteX2" fmla="*/ 92075 w 177800"/>
              <a:gd name="connsiteY2" fmla="*/ 187325 h 187325"/>
              <a:gd name="connsiteX3" fmla="*/ 0 w 177800"/>
              <a:gd name="connsiteY3" fmla="*/ 133350 h 187325"/>
              <a:gd name="connsiteX4" fmla="*/ 82550 w 177800"/>
              <a:gd name="connsiteY4" fmla="*/ 0 h 187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800" h="187325">
                <a:moveTo>
                  <a:pt x="82550" y="0"/>
                </a:moveTo>
                <a:lnTo>
                  <a:pt x="177800" y="57150"/>
                </a:lnTo>
                <a:lnTo>
                  <a:pt x="92075" y="187325"/>
                </a:lnTo>
                <a:lnTo>
                  <a:pt x="0" y="133350"/>
                </a:lnTo>
                <a:lnTo>
                  <a:pt x="82550" y="0"/>
                </a:lnTo>
                <a:close/>
              </a:path>
            </a:pathLst>
          </a:cu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a:t>L</a:t>
            </a:r>
            <a:endParaRPr lang="zh-CN" altLang="en-US" sz="1200"/>
          </a:p>
        </p:txBody>
      </p:sp>
      <p:sp>
        <p:nvSpPr>
          <p:cNvPr id="75" name="任意多边形 74"/>
          <p:cNvSpPr/>
          <p:nvPr/>
        </p:nvSpPr>
        <p:spPr>
          <a:xfrm>
            <a:off x="8588375" y="4206875"/>
            <a:ext cx="73025" cy="127000"/>
          </a:xfrm>
          <a:custGeom>
            <a:avLst/>
            <a:gdLst>
              <a:gd name="connsiteX0" fmla="*/ 63500 w 73025"/>
              <a:gd name="connsiteY0" fmla="*/ 0 h 127000"/>
              <a:gd name="connsiteX1" fmla="*/ 73025 w 73025"/>
              <a:gd name="connsiteY1" fmla="*/ 60325 h 127000"/>
              <a:gd name="connsiteX2" fmla="*/ 22225 w 73025"/>
              <a:gd name="connsiteY2" fmla="*/ 123825 h 127000"/>
              <a:gd name="connsiteX3" fmla="*/ 0 w 73025"/>
              <a:gd name="connsiteY3" fmla="*/ 127000 h 127000"/>
              <a:gd name="connsiteX4" fmla="*/ 63500 w 73025"/>
              <a:gd name="connsiteY4" fmla="*/ 0 h 12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025" h="127000">
                <a:moveTo>
                  <a:pt x="63500" y="0"/>
                </a:moveTo>
                <a:lnTo>
                  <a:pt x="73025" y="60325"/>
                </a:lnTo>
                <a:lnTo>
                  <a:pt x="22225" y="123825"/>
                </a:lnTo>
                <a:lnTo>
                  <a:pt x="0" y="127000"/>
                </a:lnTo>
                <a:lnTo>
                  <a:pt x="63500" y="0"/>
                </a:lnTo>
                <a:close/>
              </a:path>
            </a:pathLst>
          </a:cu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a:t>L</a:t>
            </a:r>
            <a:endParaRPr lang="zh-CN" altLang="en-US" sz="1200"/>
          </a:p>
        </p:txBody>
      </p:sp>
      <p:sp>
        <p:nvSpPr>
          <p:cNvPr id="76" name="任意多边形 75"/>
          <p:cNvSpPr/>
          <p:nvPr/>
        </p:nvSpPr>
        <p:spPr>
          <a:xfrm>
            <a:off x="7517606" y="5291138"/>
            <a:ext cx="85725" cy="97631"/>
          </a:xfrm>
          <a:custGeom>
            <a:avLst/>
            <a:gdLst>
              <a:gd name="connsiteX0" fmla="*/ 85725 w 85725"/>
              <a:gd name="connsiteY0" fmla="*/ 0 h 97631"/>
              <a:gd name="connsiteX1" fmla="*/ 85725 w 85725"/>
              <a:gd name="connsiteY1" fmla="*/ 59531 h 97631"/>
              <a:gd name="connsiteX2" fmla="*/ 47625 w 85725"/>
              <a:gd name="connsiteY2" fmla="*/ 92868 h 97631"/>
              <a:gd name="connsiteX3" fmla="*/ 0 w 85725"/>
              <a:gd name="connsiteY3" fmla="*/ 97631 h 97631"/>
              <a:gd name="connsiteX4" fmla="*/ 85725 w 85725"/>
              <a:gd name="connsiteY4" fmla="*/ 0 h 97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97631">
                <a:moveTo>
                  <a:pt x="85725" y="0"/>
                </a:moveTo>
                <a:lnTo>
                  <a:pt x="85725" y="59531"/>
                </a:lnTo>
                <a:lnTo>
                  <a:pt x="47625" y="92868"/>
                </a:lnTo>
                <a:lnTo>
                  <a:pt x="0" y="97631"/>
                </a:lnTo>
                <a:lnTo>
                  <a:pt x="85725" y="0"/>
                </a:lnTo>
                <a:close/>
              </a:path>
            </a:pathLst>
          </a:cu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a:t>L</a:t>
            </a:r>
            <a:endParaRPr lang="zh-CN" altLang="en-US" sz="1200"/>
          </a:p>
        </p:txBody>
      </p:sp>
      <p:sp>
        <p:nvSpPr>
          <p:cNvPr id="77" name="任意多边形 76"/>
          <p:cNvSpPr/>
          <p:nvPr/>
        </p:nvSpPr>
        <p:spPr>
          <a:xfrm>
            <a:off x="5448300" y="6667500"/>
            <a:ext cx="130969" cy="57150"/>
          </a:xfrm>
          <a:custGeom>
            <a:avLst/>
            <a:gdLst>
              <a:gd name="connsiteX0" fmla="*/ 0 w 130969"/>
              <a:gd name="connsiteY0" fmla="*/ 57150 h 57150"/>
              <a:gd name="connsiteX1" fmla="*/ 57150 w 130969"/>
              <a:gd name="connsiteY1" fmla="*/ 0 h 57150"/>
              <a:gd name="connsiteX2" fmla="*/ 100013 w 130969"/>
              <a:gd name="connsiteY2" fmla="*/ 0 h 57150"/>
              <a:gd name="connsiteX3" fmla="*/ 130969 w 130969"/>
              <a:gd name="connsiteY3" fmla="*/ 11906 h 57150"/>
              <a:gd name="connsiteX4" fmla="*/ 0 w 130969"/>
              <a:gd name="connsiteY4" fmla="*/ 57150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969" h="57150">
                <a:moveTo>
                  <a:pt x="0" y="57150"/>
                </a:moveTo>
                <a:lnTo>
                  <a:pt x="57150" y="0"/>
                </a:lnTo>
                <a:lnTo>
                  <a:pt x="100013" y="0"/>
                </a:lnTo>
                <a:lnTo>
                  <a:pt x="130969" y="11906"/>
                </a:lnTo>
                <a:lnTo>
                  <a:pt x="0" y="57150"/>
                </a:lnTo>
                <a:close/>
              </a:path>
            </a:pathLst>
          </a:cu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a:t>L</a:t>
            </a:r>
            <a:endParaRPr lang="zh-CN" altLang="en-US" sz="1200"/>
          </a:p>
        </p:txBody>
      </p:sp>
      <p:sp>
        <p:nvSpPr>
          <p:cNvPr id="78" name="任意多边形 77"/>
          <p:cNvSpPr/>
          <p:nvPr/>
        </p:nvSpPr>
        <p:spPr>
          <a:xfrm>
            <a:off x="3738563" y="7686675"/>
            <a:ext cx="102393" cy="92869"/>
          </a:xfrm>
          <a:custGeom>
            <a:avLst/>
            <a:gdLst>
              <a:gd name="connsiteX0" fmla="*/ 26193 w 102393"/>
              <a:gd name="connsiteY0" fmla="*/ 0 h 92869"/>
              <a:gd name="connsiteX1" fmla="*/ 0 w 102393"/>
              <a:gd name="connsiteY1" fmla="*/ 73819 h 92869"/>
              <a:gd name="connsiteX2" fmla="*/ 85725 w 102393"/>
              <a:gd name="connsiteY2" fmla="*/ 92869 h 92869"/>
              <a:gd name="connsiteX3" fmla="*/ 102393 w 102393"/>
              <a:gd name="connsiteY3" fmla="*/ 23813 h 92869"/>
              <a:gd name="connsiteX4" fmla="*/ 26193 w 102393"/>
              <a:gd name="connsiteY4" fmla="*/ 0 h 92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393" h="92869">
                <a:moveTo>
                  <a:pt x="26193" y="0"/>
                </a:moveTo>
                <a:lnTo>
                  <a:pt x="0" y="73819"/>
                </a:lnTo>
                <a:lnTo>
                  <a:pt x="85725" y="92869"/>
                </a:lnTo>
                <a:lnTo>
                  <a:pt x="102393" y="23813"/>
                </a:lnTo>
                <a:lnTo>
                  <a:pt x="26193" y="0"/>
                </a:lnTo>
                <a:close/>
              </a:path>
            </a:pathLst>
          </a:cu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a:t>L</a:t>
            </a:r>
            <a:endParaRPr lang="zh-CN" altLang="en-US" sz="1200"/>
          </a:p>
        </p:txBody>
      </p:sp>
      <p:cxnSp>
        <p:nvCxnSpPr>
          <p:cNvPr id="80" name="直接连接符 79"/>
          <p:cNvCxnSpPr/>
          <p:nvPr/>
        </p:nvCxnSpPr>
        <p:spPr>
          <a:xfrm>
            <a:off x="1419064" y="5350024"/>
            <a:ext cx="576064" cy="0"/>
          </a:xfrm>
          <a:prstGeom prst="line">
            <a:avLst/>
          </a:prstGeom>
          <a:noFill/>
          <a:ln w="635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81" name="TextBox 80"/>
          <p:cNvSpPr txBox="1"/>
          <p:nvPr/>
        </p:nvSpPr>
        <p:spPr>
          <a:xfrm>
            <a:off x="2139144" y="5164748"/>
            <a:ext cx="2232248" cy="369332"/>
          </a:xfrm>
          <a:prstGeom prst="rect">
            <a:avLst/>
          </a:prstGeom>
          <a:noFill/>
        </p:spPr>
        <p:txBody>
          <a:bodyPr wrap="square" rtlCol="0">
            <a:spAutoFit/>
          </a:bodyPr>
          <a:lstStyle/>
          <a:p>
            <a:r>
              <a:rPr lang="zh-CN" altLang="en-US" sz="1800">
                <a:latin typeface="华文细黑" panose="02010600040101010101" pitchFamily="2" charset="-122"/>
                <a:ea typeface="华文细黑" panose="02010600040101010101" pitchFamily="2" charset="-122"/>
              </a:rPr>
              <a:t>停车场主干道</a:t>
            </a:r>
          </a:p>
        </p:txBody>
      </p:sp>
      <p:cxnSp>
        <p:nvCxnSpPr>
          <p:cNvPr id="82" name="直接连接符 81"/>
          <p:cNvCxnSpPr/>
          <p:nvPr/>
        </p:nvCxnSpPr>
        <p:spPr>
          <a:xfrm>
            <a:off x="1419064" y="6066964"/>
            <a:ext cx="576064" cy="0"/>
          </a:xfrm>
          <a:prstGeom prst="line">
            <a:avLst/>
          </a:pr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83" name="TextBox 82"/>
          <p:cNvSpPr txBox="1"/>
          <p:nvPr/>
        </p:nvSpPr>
        <p:spPr>
          <a:xfrm>
            <a:off x="2139144" y="5882298"/>
            <a:ext cx="2232248" cy="369332"/>
          </a:xfrm>
          <a:prstGeom prst="rect">
            <a:avLst/>
          </a:prstGeom>
          <a:noFill/>
        </p:spPr>
        <p:txBody>
          <a:bodyPr wrap="square" rtlCol="0">
            <a:spAutoFit/>
          </a:bodyPr>
          <a:lstStyle/>
          <a:p>
            <a:r>
              <a:rPr lang="zh-CN" altLang="en-US" sz="1800">
                <a:latin typeface="华文细黑" panose="02010600040101010101" pitchFamily="2" charset="-122"/>
                <a:ea typeface="华文细黑" panose="02010600040101010101" pitchFamily="2" charset="-122"/>
              </a:rPr>
              <a:t>游步道</a:t>
            </a:r>
          </a:p>
        </p:txBody>
      </p:sp>
      <p:cxnSp>
        <p:nvCxnSpPr>
          <p:cNvPr id="84" name="直接连接符 83"/>
          <p:cNvCxnSpPr/>
          <p:nvPr/>
        </p:nvCxnSpPr>
        <p:spPr>
          <a:xfrm>
            <a:off x="1405880" y="6442408"/>
            <a:ext cx="576064" cy="0"/>
          </a:xfrm>
          <a:prstGeom prst="line">
            <a:avLst/>
          </a:prstGeom>
          <a:noFill/>
          <a:ln w="50800">
            <a:solidFill>
              <a:schemeClr val="accent6"/>
            </a:solidFill>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85" name="TextBox 84"/>
          <p:cNvSpPr txBox="1"/>
          <p:nvPr/>
        </p:nvSpPr>
        <p:spPr>
          <a:xfrm>
            <a:off x="2125960" y="6257742"/>
            <a:ext cx="2232248" cy="369332"/>
          </a:xfrm>
          <a:prstGeom prst="rect">
            <a:avLst/>
          </a:prstGeom>
          <a:noFill/>
        </p:spPr>
        <p:txBody>
          <a:bodyPr wrap="square" rtlCol="0">
            <a:spAutoFit/>
          </a:bodyPr>
          <a:lstStyle/>
          <a:p>
            <a:r>
              <a:rPr lang="zh-CN" altLang="en-US" sz="1800">
                <a:latin typeface="华文细黑" panose="02010600040101010101" pitchFamily="2" charset="-122"/>
                <a:ea typeface="华文细黑" panose="02010600040101010101" pitchFamily="2" charset="-122"/>
              </a:rPr>
              <a:t>玫瑰庄车道</a:t>
            </a:r>
          </a:p>
        </p:txBody>
      </p:sp>
      <p:sp>
        <p:nvSpPr>
          <p:cNvPr id="86" name="矩形 85"/>
          <p:cNvSpPr/>
          <p:nvPr/>
        </p:nvSpPr>
        <p:spPr>
          <a:xfrm>
            <a:off x="1419064" y="4898990"/>
            <a:ext cx="576064" cy="144016"/>
          </a:xfrm>
          <a:prstGeom prst="rect">
            <a:avLst/>
          </a:prstGeom>
          <a:solidFill>
            <a:schemeClr val="accent6">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a:t>L</a:t>
            </a:r>
            <a:endParaRPr lang="zh-CN" altLang="en-US" sz="1200"/>
          </a:p>
        </p:txBody>
      </p:sp>
      <p:sp>
        <p:nvSpPr>
          <p:cNvPr id="87" name="TextBox 86"/>
          <p:cNvSpPr txBox="1"/>
          <p:nvPr/>
        </p:nvSpPr>
        <p:spPr>
          <a:xfrm>
            <a:off x="2139144" y="4785494"/>
            <a:ext cx="2232248" cy="369332"/>
          </a:xfrm>
          <a:prstGeom prst="rect">
            <a:avLst/>
          </a:prstGeom>
          <a:noFill/>
        </p:spPr>
        <p:txBody>
          <a:bodyPr wrap="square" rtlCol="0">
            <a:spAutoFit/>
          </a:bodyPr>
          <a:lstStyle/>
          <a:p>
            <a:r>
              <a:rPr lang="zh-CN" altLang="en-US" sz="1800">
                <a:latin typeface="华文细黑" panose="02010600040101010101" pitchFamily="2" charset="-122"/>
                <a:ea typeface="华文细黑" panose="02010600040101010101" pitchFamily="2" charset="-122"/>
              </a:rPr>
              <a:t>小火车车站</a:t>
            </a:r>
          </a:p>
        </p:txBody>
      </p:sp>
      <p:sp>
        <p:nvSpPr>
          <p:cNvPr id="88" name="TextBox 87"/>
          <p:cNvSpPr txBox="1"/>
          <p:nvPr/>
        </p:nvSpPr>
        <p:spPr>
          <a:xfrm>
            <a:off x="1624365" y="3144416"/>
            <a:ext cx="1182799" cy="400110"/>
          </a:xfrm>
          <a:prstGeom prst="rect">
            <a:avLst/>
          </a:prstGeom>
          <a:noFill/>
        </p:spPr>
        <p:txBody>
          <a:bodyPr wrap="square" rtlCol="0">
            <a:spAutoFit/>
          </a:bodyPr>
          <a:lstStyle/>
          <a:p>
            <a:pPr algn="ctr"/>
            <a:r>
              <a:rPr lang="zh-CN" altLang="en-US" sz="2000" b="1">
                <a:latin typeface="华文细黑" panose="02010600040101010101" pitchFamily="2" charset="-122"/>
                <a:ea typeface="华文细黑" panose="02010600040101010101" pitchFamily="2" charset="-122"/>
              </a:rPr>
              <a:t>图例</a:t>
            </a:r>
          </a:p>
        </p:txBody>
      </p:sp>
      <p:sp>
        <p:nvSpPr>
          <p:cNvPr id="79" name="TextBox 78"/>
          <p:cNvSpPr txBox="1"/>
          <p:nvPr/>
        </p:nvSpPr>
        <p:spPr>
          <a:xfrm rot="5923317">
            <a:off x="9952038" y="2286471"/>
            <a:ext cx="792956" cy="400110"/>
          </a:xfrm>
          <a:prstGeom prst="rect">
            <a:avLst/>
          </a:prstGeom>
          <a:noFill/>
        </p:spPr>
        <p:txBody>
          <a:bodyPr wrap="square" rtlCol="0">
            <a:spAutoFit/>
          </a:bodyPr>
          <a:lstStyle/>
          <a:p>
            <a:r>
              <a:rPr lang="en-US" altLang="zh-CN" sz="2000" b="1">
                <a:solidFill>
                  <a:srgbClr val="FF0000"/>
                </a:solidFill>
              </a:rPr>
              <a:t>A--A</a:t>
            </a:r>
            <a:endParaRPr lang="zh-CN" altLang="en-US" sz="2000" b="1">
              <a:solidFill>
                <a:srgbClr val="FF0000"/>
              </a:solidFill>
            </a:endParaRPr>
          </a:p>
        </p:txBody>
      </p:sp>
      <p:sp>
        <p:nvSpPr>
          <p:cNvPr id="90" name="TextBox 89"/>
          <p:cNvSpPr txBox="1"/>
          <p:nvPr/>
        </p:nvSpPr>
        <p:spPr>
          <a:xfrm rot="435281">
            <a:off x="9186154" y="2448245"/>
            <a:ext cx="792956" cy="400110"/>
          </a:xfrm>
          <a:prstGeom prst="rect">
            <a:avLst/>
          </a:prstGeom>
          <a:noFill/>
        </p:spPr>
        <p:txBody>
          <a:bodyPr wrap="square" rtlCol="0">
            <a:spAutoFit/>
          </a:bodyPr>
          <a:lstStyle/>
          <a:p>
            <a:r>
              <a:rPr lang="en-US" altLang="zh-CN" sz="2000" b="1">
                <a:solidFill>
                  <a:srgbClr val="FF0000"/>
                </a:solidFill>
              </a:rPr>
              <a:t>B--B</a:t>
            </a:r>
            <a:endParaRPr lang="zh-CN" altLang="en-US" sz="2000" b="1">
              <a:solidFill>
                <a:srgbClr val="FF0000"/>
              </a:solidFill>
            </a:endParaRPr>
          </a:p>
        </p:txBody>
      </p:sp>
      <p:sp>
        <p:nvSpPr>
          <p:cNvPr id="91" name="TextBox 90"/>
          <p:cNvSpPr txBox="1"/>
          <p:nvPr/>
        </p:nvSpPr>
        <p:spPr>
          <a:xfrm rot="435281">
            <a:off x="8682098" y="3635422"/>
            <a:ext cx="792956" cy="400110"/>
          </a:xfrm>
          <a:prstGeom prst="rect">
            <a:avLst/>
          </a:prstGeom>
          <a:noFill/>
        </p:spPr>
        <p:txBody>
          <a:bodyPr wrap="square" rtlCol="0">
            <a:spAutoFit/>
          </a:bodyPr>
          <a:lstStyle/>
          <a:p>
            <a:r>
              <a:rPr lang="en-US" altLang="zh-CN" sz="2000" b="1">
                <a:solidFill>
                  <a:srgbClr val="FF0000"/>
                </a:solidFill>
              </a:rPr>
              <a:t>C--C</a:t>
            </a:r>
            <a:endParaRPr lang="zh-CN" altLang="en-US" sz="2000" b="1">
              <a:solidFill>
                <a:srgbClr val="FF0000"/>
              </a:solidFill>
            </a:endParaRPr>
          </a:p>
        </p:txBody>
      </p:sp>
      <p:sp>
        <p:nvSpPr>
          <p:cNvPr id="92" name="TextBox 91"/>
          <p:cNvSpPr txBox="1"/>
          <p:nvPr/>
        </p:nvSpPr>
        <p:spPr>
          <a:xfrm rot="4932349">
            <a:off x="2075792" y="7972819"/>
            <a:ext cx="792956" cy="400110"/>
          </a:xfrm>
          <a:prstGeom prst="rect">
            <a:avLst/>
          </a:prstGeom>
          <a:noFill/>
        </p:spPr>
        <p:txBody>
          <a:bodyPr wrap="square" rtlCol="0">
            <a:spAutoFit/>
          </a:bodyPr>
          <a:lstStyle/>
          <a:p>
            <a:r>
              <a:rPr lang="en-US" altLang="zh-CN" sz="2000" b="1">
                <a:solidFill>
                  <a:srgbClr val="FF0000"/>
                </a:solidFill>
              </a:rPr>
              <a:t>C--C</a:t>
            </a:r>
            <a:endParaRPr lang="zh-CN" altLang="en-US" sz="2000" b="1">
              <a:solidFill>
                <a:srgbClr val="FF0000"/>
              </a:solidFill>
            </a:endParaRPr>
          </a:p>
        </p:txBody>
      </p:sp>
      <p:sp>
        <p:nvSpPr>
          <p:cNvPr id="93" name="TextBox 92"/>
          <p:cNvSpPr txBox="1"/>
          <p:nvPr/>
        </p:nvSpPr>
        <p:spPr>
          <a:xfrm rot="2338598">
            <a:off x="8738615" y="4677589"/>
            <a:ext cx="792956" cy="400110"/>
          </a:xfrm>
          <a:prstGeom prst="rect">
            <a:avLst/>
          </a:prstGeom>
          <a:noFill/>
        </p:spPr>
        <p:txBody>
          <a:bodyPr wrap="square" rtlCol="0">
            <a:spAutoFit/>
          </a:bodyPr>
          <a:lstStyle/>
          <a:p>
            <a:r>
              <a:rPr lang="en-US" altLang="zh-CN" sz="2000" b="1">
                <a:solidFill>
                  <a:srgbClr val="FF0000"/>
                </a:solidFill>
              </a:rPr>
              <a:t>D--D</a:t>
            </a:r>
            <a:endParaRPr lang="zh-CN" altLang="en-US" sz="2000" b="1">
              <a:solidFill>
                <a:srgbClr val="FF0000"/>
              </a:solidFill>
            </a:endParaRPr>
          </a:p>
        </p:txBody>
      </p:sp>
      <p:pic>
        <p:nvPicPr>
          <p:cNvPr id="89" name="图片 88"/>
          <p:cNvPicPr>
            <a:picLocks noChangeAspect="1"/>
          </p:cNvPicPr>
          <p:nvPr/>
        </p:nvPicPr>
        <p:blipFill>
          <a:blip r:embed="rId5" cstate="print">
            <a:clrChange>
              <a:clrFrom>
                <a:srgbClr val="B0AEAF"/>
              </a:clrFrom>
              <a:clrTo>
                <a:srgbClr val="B0AEAF">
                  <a:alpha val="0"/>
                </a:srgbClr>
              </a:clrTo>
            </a:clrChange>
            <a:extLst>
              <a:ext uri="{28A0092B-C50C-407E-A947-70E740481C1C}">
                <a14:useLocalDpi xmlns:a14="http://schemas.microsoft.com/office/drawing/2010/main" val="0"/>
              </a:ext>
            </a:extLst>
          </a:blip>
          <a:stretch>
            <a:fillRect/>
          </a:stretch>
        </p:blipFill>
        <p:spPr>
          <a:xfrm>
            <a:off x="8123011" y="7166099"/>
            <a:ext cx="4281093" cy="1352096"/>
          </a:xfrm>
          <a:prstGeom prst="rect">
            <a:avLst/>
          </a:prstGeom>
        </p:spPr>
      </p:pic>
      <p:sp>
        <p:nvSpPr>
          <p:cNvPr id="95" name="TextBox 94"/>
          <p:cNvSpPr txBox="1"/>
          <p:nvPr/>
        </p:nvSpPr>
        <p:spPr>
          <a:xfrm>
            <a:off x="9497144" y="6734145"/>
            <a:ext cx="2171585" cy="400110"/>
          </a:xfrm>
          <a:prstGeom prst="rect">
            <a:avLst/>
          </a:prstGeom>
          <a:noFill/>
        </p:spPr>
        <p:txBody>
          <a:bodyPr wrap="square" rtlCol="0">
            <a:spAutoFit/>
          </a:bodyPr>
          <a:lstStyle/>
          <a:p>
            <a:pPr algn="ctr"/>
            <a:r>
              <a:rPr lang="zh-CN" altLang="en-US" sz="2000" b="1">
                <a:latin typeface="华文细黑" panose="02010600040101010101" pitchFamily="2" charset="-122"/>
                <a:ea typeface="华文细黑" panose="02010600040101010101" pitchFamily="2" charset="-122"/>
              </a:rPr>
              <a:t>道路横断面图</a:t>
            </a:r>
          </a:p>
        </p:txBody>
      </p:sp>
      <p:sp>
        <p:nvSpPr>
          <p:cNvPr id="94" name="TextBox 93"/>
          <p:cNvSpPr txBox="1"/>
          <p:nvPr/>
        </p:nvSpPr>
        <p:spPr>
          <a:xfrm>
            <a:off x="9879409" y="8677275"/>
            <a:ext cx="692150" cy="338554"/>
          </a:xfrm>
          <a:prstGeom prst="rect">
            <a:avLst/>
          </a:prstGeom>
          <a:noFill/>
        </p:spPr>
        <p:txBody>
          <a:bodyPr wrap="square" rtlCol="0">
            <a:spAutoFit/>
          </a:bodyPr>
          <a:lstStyle/>
          <a:p>
            <a:r>
              <a:rPr lang="en-US" altLang="zh-CN" sz="1600" b="1">
                <a:latin typeface="华文细黑" panose="02010600040101010101" pitchFamily="2" charset="-122"/>
                <a:ea typeface="华文细黑" panose="02010600040101010101" pitchFamily="2" charset="-122"/>
              </a:rPr>
              <a:t>A--A</a:t>
            </a:r>
            <a:endParaRPr lang="zh-CN" altLang="en-US" sz="1600" b="1">
              <a:latin typeface="华文细黑" panose="02010600040101010101" pitchFamily="2" charset="-122"/>
              <a:ea typeface="华文细黑" panose="02010600040101010101" pitchFamily="2" charset="-122"/>
            </a:endParaRPr>
          </a:p>
        </p:txBody>
      </p:sp>
      <p:sp>
        <p:nvSpPr>
          <p:cNvPr id="97" name="TextBox 96"/>
          <p:cNvSpPr txBox="1"/>
          <p:nvPr/>
        </p:nvSpPr>
        <p:spPr>
          <a:xfrm>
            <a:off x="8496300" y="8638510"/>
            <a:ext cx="692150" cy="338554"/>
          </a:xfrm>
          <a:prstGeom prst="rect">
            <a:avLst/>
          </a:prstGeom>
          <a:noFill/>
        </p:spPr>
        <p:txBody>
          <a:bodyPr wrap="square" rtlCol="0">
            <a:spAutoFit/>
          </a:bodyPr>
          <a:lstStyle/>
          <a:p>
            <a:r>
              <a:rPr lang="en-US" altLang="zh-CN" sz="1600" b="1">
                <a:latin typeface="华文细黑" panose="02010600040101010101" pitchFamily="2" charset="-122"/>
                <a:ea typeface="华文细黑" panose="02010600040101010101" pitchFamily="2" charset="-122"/>
              </a:rPr>
              <a:t>B--B</a:t>
            </a:r>
            <a:endParaRPr lang="zh-CN" altLang="en-US" sz="1600" b="1">
              <a:latin typeface="华文细黑" panose="02010600040101010101" pitchFamily="2" charset="-122"/>
              <a:ea typeface="华文细黑" panose="02010600040101010101" pitchFamily="2" charset="-122"/>
            </a:endParaRPr>
          </a:p>
        </p:txBody>
      </p:sp>
      <p:sp>
        <p:nvSpPr>
          <p:cNvPr id="98" name="TextBox 97"/>
          <p:cNvSpPr txBox="1"/>
          <p:nvPr/>
        </p:nvSpPr>
        <p:spPr>
          <a:xfrm>
            <a:off x="10828111" y="8677275"/>
            <a:ext cx="692150" cy="338554"/>
          </a:xfrm>
          <a:prstGeom prst="rect">
            <a:avLst/>
          </a:prstGeom>
          <a:noFill/>
        </p:spPr>
        <p:txBody>
          <a:bodyPr wrap="square" rtlCol="0">
            <a:spAutoFit/>
          </a:bodyPr>
          <a:lstStyle/>
          <a:p>
            <a:r>
              <a:rPr lang="en-US" altLang="zh-CN" sz="1600" b="1">
                <a:latin typeface="华文细黑" panose="02010600040101010101" pitchFamily="2" charset="-122"/>
                <a:ea typeface="华文细黑" panose="02010600040101010101" pitchFamily="2" charset="-122"/>
              </a:rPr>
              <a:t>C--C</a:t>
            </a:r>
            <a:endParaRPr lang="zh-CN" altLang="en-US" sz="1600" b="1">
              <a:latin typeface="华文细黑" panose="02010600040101010101" pitchFamily="2" charset="-122"/>
              <a:ea typeface="华文细黑" panose="02010600040101010101" pitchFamily="2" charset="-122"/>
            </a:endParaRPr>
          </a:p>
        </p:txBody>
      </p:sp>
      <p:sp>
        <p:nvSpPr>
          <p:cNvPr id="99" name="TextBox 98"/>
          <p:cNvSpPr txBox="1"/>
          <p:nvPr/>
        </p:nvSpPr>
        <p:spPr>
          <a:xfrm>
            <a:off x="11585376" y="8677275"/>
            <a:ext cx="692150" cy="338554"/>
          </a:xfrm>
          <a:prstGeom prst="rect">
            <a:avLst/>
          </a:prstGeom>
          <a:noFill/>
        </p:spPr>
        <p:txBody>
          <a:bodyPr wrap="square" rtlCol="0">
            <a:spAutoFit/>
          </a:bodyPr>
          <a:lstStyle/>
          <a:p>
            <a:r>
              <a:rPr lang="en-US" altLang="zh-CN" sz="1600" b="1">
                <a:latin typeface="华文细黑" panose="02010600040101010101" pitchFamily="2" charset="-122"/>
                <a:ea typeface="华文细黑" panose="02010600040101010101" pitchFamily="2" charset="-122"/>
              </a:rPr>
              <a:t>D--D</a:t>
            </a:r>
            <a:endParaRPr lang="zh-CN" altLang="en-US" sz="1600" b="1">
              <a:latin typeface="华文细黑" panose="02010600040101010101" pitchFamily="2" charset="-122"/>
              <a:ea typeface="华文细黑" panose="02010600040101010101" pitchFamily="2" charset="-122"/>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t>22</a:t>
            </a:fld>
            <a:endParaRPr lang="zh-CN" altLang="en-US"/>
          </a:p>
        </p:txBody>
      </p:sp>
      <p:sp>
        <p:nvSpPr>
          <p:cNvPr id="10" name="任意多边形 9"/>
          <p:cNvSpPr/>
          <p:nvPr/>
        </p:nvSpPr>
        <p:spPr>
          <a:xfrm>
            <a:off x="3571875" y="7153275"/>
            <a:ext cx="1419225" cy="809625"/>
          </a:xfrm>
          <a:custGeom>
            <a:avLst/>
            <a:gdLst>
              <a:gd name="connsiteX0" fmla="*/ 0 w 1419225"/>
              <a:gd name="connsiteY0" fmla="*/ 742950 h 809625"/>
              <a:gd name="connsiteX1" fmla="*/ 0 w 1419225"/>
              <a:gd name="connsiteY1" fmla="*/ 742950 h 809625"/>
              <a:gd name="connsiteX2" fmla="*/ 85725 w 1419225"/>
              <a:gd name="connsiteY2" fmla="*/ 771525 h 809625"/>
              <a:gd name="connsiteX3" fmla="*/ 381000 w 1419225"/>
              <a:gd name="connsiteY3" fmla="*/ 809625 h 809625"/>
              <a:gd name="connsiteX4" fmla="*/ 685800 w 1419225"/>
              <a:gd name="connsiteY4" fmla="*/ 733425 h 809625"/>
              <a:gd name="connsiteX5" fmla="*/ 885825 w 1419225"/>
              <a:gd name="connsiteY5" fmla="*/ 600075 h 809625"/>
              <a:gd name="connsiteX6" fmla="*/ 990600 w 1419225"/>
              <a:gd name="connsiteY6" fmla="*/ 361950 h 809625"/>
              <a:gd name="connsiteX7" fmla="*/ 1200150 w 1419225"/>
              <a:gd name="connsiteY7" fmla="*/ 161925 h 809625"/>
              <a:gd name="connsiteX8" fmla="*/ 1419225 w 1419225"/>
              <a:gd name="connsiteY8" fmla="*/ 0 h 809625"/>
              <a:gd name="connsiteX9" fmla="*/ 1419225 w 1419225"/>
              <a:gd name="connsiteY9" fmla="*/ 0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9225" h="809625">
                <a:moveTo>
                  <a:pt x="0" y="742950"/>
                </a:moveTo>
                <a:lnTo>
                  <a:pt x="0" y="742950"/>
                </a:lnTo>
                <a:lnTo>
                  <a:pt x="85725" y="771525"/>
                </a:lnTo>
                <a:lnTo>
                  <a:pt x="381000" y="809625"/>
                </a:lnTo>
                <a:lnTo>
                  <a:pt x="685800" y="733425"/>
                </a:lnTo>
                <a:lnTo>
                  <a:pt x="885825" y="600075"/>
                </a:lnTo>
                <a:lnTo>
                  <a:pt x="990600" y="361950"/>
                </a:lnTo>
                <a:lnTo>
                  <a:pt x="1200150" y="161925"/>
                </a:lnTo>
                <a:lnTo>
                  <a:pt x="1419225" y="0"/>
                </a:lnTo>
                <a:lnTo>
                  <a:pt x="1419225" y="0"/>
                </a:lnTo>
              </a:path>
            </a:pathLst>
          </a:custGeom>
          <a:noFill/>
          <a:ln>
            <a:solidFill>
              <a:srgbClr val="FFF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4905375" y="3257550"/>
            <a:ext cx="4829175" cy="3971925"/>
          </a:xfrm>
          <a:custGeom>
            <a:avLst/>
            <a:gdLst>
              <a:gd name="connsiteX0" fmla="*/ 4829175 w 4829175"/>
              <a:gd name="connsiteY0" fmla="*/ 0 h 3971925"/>
              <a:gd name="connsiteX1" fmla="*/ 4495800 w 4829175"/>
              <a:gd name="connsiteY1" fmla="*/ 447675 h 3971925"/>
              <a:gd name="connsiteX2" fmla="*/ 4324350 w 4829175"/>
              <a:gd name="connsiteY2" fmla="*/ 638175 h 3971925"/>
              <a:gd name="connsiteX3" fmla="*/ 4210050 w 4829175"/>
              <a:gd name="connsiteY3" fmla="*/ 733425 h 3971925"/>
              <a:gd name="connsiteX4" fmla="*/ 4000500 w 4829175"/>
              <a:gd name="connsiteY4" fmla="*/ 828675 h 3971925"/>
              <a:gd name="connsiteX5" fmla="*/ 3819525 w 4829175"/>
              <a:gd name="connsiteY5" fmla="*/ 923925 h 3971925"/>
              <a:gd name="connsiteX6" fmla="*/ 3743325 w 4829175"/>
              <a:gd name="connsiteY6" fmla="*/ 1000125 h 3971925"/>
              <a:gd name="connsiteX7" fmla="*/ 3667125 w 4829175"/>
              <a:gd name="connsiteY7" fmla="*/ 1162050 h 3971925"/>
              <a:gd name="connsiteX8" fmla="*/ 3600450 w 4829175"/>
              <a:gd name="connsiteY8" fmla="*/ 1504950 h 3971925"/>
              <a:gd name="connsiteX9" fmla="*/ 3305175 w 4829175"/>
              <a:gd name="connsiteY9" fmla="*/ 1590675 h 3971925"/>
              <a:gd name="connsiteX10" fmla="*/ 3028950 w 4829175"/>
              <a:gd name="connsiteY10" fmla="*/ 1676400 h 3971925"/>
              <a:gd name="connsiteX11" fmla="*/ 2828925 w 4829175"/>
              <a:gd name="connsiteY11" fmla="*/ 1847850 h 3971925"/>
              <a:gd name="connsiteX12" fmla="*/ 2533650 w 4829175"/>
              <a:gd name="connsiteY12" fmla="*/ 2266950 h 3971925"/>
              <a:gd name="connsiteX13" fmla="*/ 2324100 w 4829175"/>
              <a:gd name="connsiteY13" fmla="*/ 2381250 h 3971925"/>
              <a:gd name="connsiteX14" fmla="*/ 1914525 w 4829175"/>
              <a:gd name="connsiteY14" fmla="*/ 2486025 h 3971925"/>
              <a:gd name="connsiteX15" fmla="*/ 1428750 w 4829175"/>
              <a:gd name="connsiteY15" fmla="*/ 2752725 h 3971925"/>
              <a:gd name="connsiteX16" fmla="*/ 914400 w 4829175"/>
              <a:gd name="connsiteY16" fmla="*/ 3248025 h 3971925"/>
              <a:gd name="connsiteX17" fmla="*/ 342900 w 4829175"/>
              <a:gd name="connsiteY17" fmla="*/ 3838575 h 3971925"/>
              <a:gd name="connsiteX18" fmla="*/ 190500 w 4829175"/>
              <a:gd name="connsiteY18" fmla="*/ 3971925 h 3971925"/>
              <a:gd name="connsiteX19" fmla="*/ 0 w 4829175"/>
              <a:gd name="connsiteY19" fmla="*/ 3838575 h 3971925"/>
              <a:gd name="connsiteX20" fmla="*/ 57150 w 4829175"/>
              <a:gd name="connsiteY20" fmla="*/ 3810000 h 397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29175" h="3971925">
                <a:moveTo>
                  <a:pt x="4829175" y="0"/>
                </a:moveTo>
                <a:lnTo>
                  <a:pt x="4495800" y="447675"/>
                </a:lnTo>
                <a:lnTo>
                  <a:pt x="4324350" y="638175"/>
                </a:lnTo>
                <a:lnTo>
                  <a:pt x="4210050" y="733425"/>
                </a:lnTo>
                <a:lnTo>
                  <a:pt x="4000500" y="828675"/>
                </a:lnTo>
                <a:lnTo>
                  <a:pt x="3819525" y="923925"/>
                </a:lnTo>
                <a:lnTo>
                  <a:pt x="3743325" y="1000125"/>
                </a:lnTo>
                <a:lnTo>
                  <a:pt x="3667125" y="1162050"/>
                </a:lnTo>
                <a:lnTo>
                  <a:pt x="3600450" y="1504950"/>
                </a:lnTo>
                <a:lnTo>
                  <a:pt x="3305175" y="1590675"/>
                </a:lnTo>
                <a:lnTo>
                  <a:pt x="3028950" y="1676400"/>
                </a:lnTo>
                <a:lnTo>
                  <a:pt x="2828925" y="1847850"/>
                </a:lnTo>
                <a:lnTo>
                  <a:pt x="2533650" y="2266950"/>
                </a:lnTo>
                <a:lnTo>
                  <a:pt x="2324100" y="2381250"/>
                </a:lnTo>
                <a:lnTo>
                  <a:pt x="1914525" y="2486025"/>
                </a:lnTo>
                <a:lnTo>
                  <a:pt x="1428750" y="2752725"/>
                </a:lnTo>
                <a:lnTo>
                  <a:pt x="914400" y="3248025"/>
                </a:lnTo>
                <a:lnTo>
                  <a:pt x="342900" y="3838575"/>
                </a:lnTo>
                <a:lnTo>
                  <a:pt x="190500" y="3971925"/>
                </a:lnTo>
                <a:lnTo>
                  <a:pt x="0" y="3838575"/>
                </a:lnTo>
                <a:lnTo>
                  <a:pt x="57150" y="3810000"/>
                </a:ln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a:off x="3695700" y="7077075"/>
            <a:ext cx="1219200" cy="742950"/>
          </a:xfrm>
          <a:custGeom>
            <a:avLst/>
            <a:gdLst>
              <a:gd name="connsiteX0" fmla="*/ 0 w 1219200"/>
              <a:gd name="connsiteY0" fmla="*/ 676275 h 742950"/>
              <a:gd name="connsiteX1" fmla="*/ 257175 w 1219200"/>
              <a:gd name="connsiteY1" fmla="*/ 742950 h 742950"/>
              <a:gd name="connsiteX2" fmla="*/ 447675 w 1219200"/>
              <a:gd name="connsiteY2" fmla="*/ 638175 h 742950"/>
              <a:gd name="connsiteX3" fmla="*/ 647700 w 1219200"/>
              <a:gd name="connsiteY3" fmla="*/ 514350 h 742950"/>
              <a:gd name="connsiteX4" fmla="*/ 866775 w 1219200"/>
              <a:gd name="connsiteY4" fmla="*/ 276225 h 742950"/>
              <a:gd name="connsiteX5" fmla="*/ 1219200 w 1219200"/>
              <a:gd name="connsiteY5" fmla="*/ 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 h="742950">
                <a:moveTo>
                  <a:pt x="0" y="676275"/>
                </a:moveTo>
                <a:lnTo>
                  <a:pt x="257175" y="742950"/>
                </a:lnTo>
                <a:lnTo>
                  <a:pt x="447675" y="638175"/>
                </a:lnTo>
                <a:lnTo>
                  <a:pt x="647700" y="514350"/>
                </a:lnTo>
                <a:lnTo>
                  <a:pt x="866775" y="276225"/>
                </a:lnTo>
                <a:lnTo>
                  <a:pt x="1219200" y="0"/>
                </a:lnTo>
              </a:path>
            </a:pathLst>
          </a:cu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11170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9410" y="1344216"/>
            <a:ext cx="11642190" cy="8284602"/>
          </a:xfrm>
          <a:prstGeom prst="rect">
            <a:avLst/>
          </a:prstGeom>
        </p:spPr>
      </p:pic>
      <p:sp>
        <p:nvSpPr>
          <p:cNvPr id="5" name="标题 1"/>
          <p:cNvSpPr>
            <a:spLocks noGrp="1"/>
          </p:cNvSpPr>
          <p:nvPr>
            <p:ph type="title"/>
          </p:nvPr>
        </p:nvSpPr>
        <p:spPr>
          <a:xfrm>
            <a:off x="792510" y="756146"/>
            <a:ext cx="2871985" cy="588070"/>
          </a:xfrm>
        </p:spPr>
        <p:txBody>
          <a:bodyPr>
            <a:normAutofit/>
          </a:bodyPr>
          <a:lstStyle/>
          <a:p>
            <a:pPr algn="l"/>
            <a:r>
              <a:rPr lang="zh-CN" altLang="en-US" sz="2400">
                <a:solidFill>
                  <a:srgbClr val="92D050"/>
                </a:solidFill>
                <a:latin typeface="叶根友毛笔行书" pitchFamily="2" charset="-122"/>
                <a:ea typeface="叶根友毛笔行书" pitchFamily="2" charset="-122"/>
              </a:rPr>
              <a:t>旅游设施规划图</a:t>
            </a:r>
          </a:p>
        </p:txBody>
      </p:sp>
      <p:sp>
        <p:nvSpPr>
          <p:cNvPr id="8" name="PA_文本框 8"/>
          <p:cNvSpPr txBox="1"/>
          <p:nvPr>
            <p:custDataLst>
              <p:tags r:id="rId1"/>
            </p:custDataLst>
          </p:nvPr>
        </p:nvSpPr>
        <p:spPr>
          <a:xfrm>
            <a:off x="6904856" y="480120"/>
            <a:ext cx="5760640" cy="276999"/>
          </a:xfrm>
          <a:prstGeom prst="rect">
            <a:avLst/>
          </a:prstGeom>
          <a:noFill/>
        </p:spPr>
        <p:txBody>
          <a:bodyPr wrap="square" rtlCol="0">
            <a:spAutoFit/>
          </a:bodyPr>
          <a:lstStyle/>
          <a:p>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  甘肃</a:t>
            </a:r>
            <a:r>
              <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a:t>
            </a:r>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合水子午岭国家森林公园太白川片区曹家寺景点修建性详细规划方案</a:t>
            </a:r>
            <a:endPar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endParaRPr>
          </a:p>
        </p:txBody>
      </p:sp>
      <p:grpSp>
        <p:nvGrpSpPr>
          <p:cNvPr id="11" name="组合 10"/>
          <p:cNvGrpSpPr/>
          <p:nvPr/>
        </p:nvGrpSpPr>
        <p:grpSpPr>
          <a:xfrm>
            <a:off x="6976864" y="734036"/>
            <a:ext cx="5184575" cy="60439"/>
            <a:chOff x="8034637" y="615628"/>
            <a:chExt cx="4022516" cy="42416"/>
          </a:xfrm>
        </p:grpSpPr>
        <p:cxnSp>
          <p:nvCxnSpPr>
            <p:cNvPr id="12" name="直接连接符 11"/>
            <p:cNvCxnSpPr/>
            <p:nvPr/>
          </p:nvCxnSpPr>
          <p:spPr>
            <a:xfrm>
              <a:off x="8034637" y="615628"/>
              <a:ext cx="402251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8034637" y="658044"/>
              <a:ext cx="4022516"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9" name="任意多边形 8"/>
          <p:cNvSpPr/>
          <p:nvPr/>
        </p:nvSpPr>
        <p:spPr>
          <a:xfrm>
            <a:off x="6388521" y="1440607"/>
            <a:ext cx="6276975" cy="1762125"/>
          </a:xfrm>
          <a:custGeom>
            <a:avLst/>
            <a:gdLst>
              <a:gd name="connsiteX0" fmla="*/ 0 w 6276975"/>
              <a:gd name="connsiteY0" fmla="*/ 0 h 1762125"/>
              <a:gd name="connsiteX1" fmla="*/ 1219200 w 6276975"/>
              <a:gd name="connsiteY1" fmla="*/ 666750 h 1762125"/>
              <a:gd name="connsiteX2" fmla="*/ 2171700 w 6276975"/>
              <a:gd name="connsiteY2" fmla="*/ 1209675 h 1762125"/>
              <a:gd name="connsiteX3" fmla="*/ 2533650 w 6276975"/>
              <a:gd name="connsiteY3" fmla="*/ 1362075 h 1762125"/>
              <a:gd name="connsiteX4" fmla="*/ 3057525 w 6276975"/>
              <a:gd name="connsiteY4" fmla="*/ 1514475 h 1762125"/>
              <a:gd name="connsiteX5" fmla="*/ 4505325 w 6276975"/>
              <a:gd name="connsiteY5" fmla="*/ 1685925 h 1762125"/>
              <a:gd name="connsiteX6" fmla="*/ 5886450 w 6276975"/>
              <a:gd name="connsiteY6" fmla="*/ 1752600 h 1762125"/>
              <a:gd name="connsiteX7" fmla="*/ 6276975 w 6276975"/>
              <a:gd name="connsiteY7" fmla="*/ 1762125 h 176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76975" h="1762125">
                <a:moveTo>
                  <a:pt x="0" y="0"/>
                </a:moveTo>
                <a:lnTo>
                  <a:pt x="1219200" y="666750"/>
                </a:lnTo>
                <a:lnTo>
                  <a:pt x="2171700" y="1209675"/>
                </a:lnTo>
                <a:lnTo>
                  <a:pt x="2533650" y="1362075"/>
                </a:lnTo>
                <a:lnTo>
                  <a:pt x="3057525" y="1514475"/>
                </a:lnTo>
                <a:lnTo>
                  <a:pt x="4505325" y="1685925"/>
                </a:lnTo>
                <a:lnTo>
                  <a:pt x="5886450" y="1752600"/>
                </a:lnTo>
                <a:lnTo>
                  <a:pt x="6276975" y="1762125"/>
                </a:lnTo>
              </a:path>
            </a:pathLst>
          </a:custGeom>
          <a:noFill/>
          <a:ln w="635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9"/>
          <p:cNvSpPr/>
          <p:nvPr/>
        </p:nvSpPr>
        <p:spPr>
          <a:xfrm>
            <a:off x="8417024" y="1887385"/>
            <a:ext cx="4104456" cy="680967"/>
          </a:xfrm>
          <a:custGeom>
            <a:avLst/>
            <a:gdLst>
              <a:gd name="connsiteX0" fmla="*/ 4191000 w 4191000"/>
              <a:gd name="connsiteY0" fmla="*/ 495300 h 695325"/>
              <a:gd name="connsiteX1" fmla="*/ 3571875 w 4191000"/>
              <a:gd name="connsiteY1" fmla="*/ 504825 h 695325"/>
              <a:gd name="connsiteX2" fmla="*/ 3286125 w 4191000"/>
              <a:gd name="connsiteY2" fmla="*/ 533400 h 695325"/>
              <a:gd name="connsiteX3" fmla="*/ 2609850 w 4191000"/>
              <a:gd name="connsiteY3" fmla="*/ 695325 h 695325"/>
              <a:gd name="connsiteX4" fmla="*/ 2371725 w 4191000"/>
              <a:gd name="connsiteY4" fmla="*/ 695325 h 695325"/>
              <a:gd name="connsiteX5" fmla="*/ 1809750 w 4191000"/>
              <a:gd name="connsiteY5" fmla="*/ 600075 h 695325"/>
              <a:gd name="connsiteX6" fmla="*/ 1466850 w 4191000"/>
              <a:gd name="connsiteY6" fmla="*/ 561975 h 695325"/>
              <a:gd name="connsiteX7" fmla="*/ 876300 w 4191000"/>
              <a:gd name="connsiteY7" fmla="*/ 504825 h 695325"/>
              <a:gd name="connsiteX8" fmla="*/ 409575 w 4191000"/>
              <a:gd name="connsiteY8" fmla="*/ 495300 h 695325"/>
              <a:gd name="connsiteX9" fmla="*/ 161925 w 4191000"/>
              <a:gd name="connsiteY9" fmla="*/ 381000 h 695325"/>
              <a:gd name="connsiteX10" fmla="*/ 85725 w 4191000"/>
              <a:gd name="connsiteY10" fmla="*/ 295275 h 695325"/>
              <a:gd name="connsiteX11" fmla="*/ 0 w 4191000"/>
              <a:gd name="connsiteY11"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91000" h="695325">
                <a:moveTo>
                  <a:pt x="4191000" y="495300"/>
                </a:moveTo>
                <a:lnTo>
                  <a:pt x="3571875" y="504825"/>
                </a:lnTo>
                <a:lnTo>
                  <a:pt x="3286125" y="533400"/>
                </a:lnTo>
                <a:lnTo>
                  <a:pt x="2609850" y="695325"/>
                </a:lnTo>
                <a:lnTo>
                  <a:pt x="2371725" y="695325"/>
                </a:lnTo>
                <a:lnTo>
                  <a:pt x="1809750" y="600075"/>
                </a:lnTo>
                <a:lnTo>
                  <a:pt x="1466850" y="561975"/>
                </a:lnTo>
                <a:lnTo>
                  <a:pt x="876300" y="504825"/>
                </a:lnTo>
                <a:lnTo>
                  <a:pt x="409575" y="495300"/>
                </a:lnTo>
                <a:lnTo>
                  <a:pt x="161925" y="381000"/>
                </a:lnTo>
                <a:lnTo>
                  <a:pt x="85725" y="295275"/>
                </a:lnTo>
                <a:lnTo>
                  <a:pt x="0" y="0"/>
                </a:lnTo>
              </a:path>
            </a:pathLst>
          </a:cu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9569151" y="2043202"/>
            <a:ext cx="2232248" cy="369332"/>
          </a:xfrm>
          <a:prstGeom prst="rect">
            <a:avLst/>
          </a:prstGeom>
          <a:noFill/>
        </p:spPr>
        <p:txBody>
          <a:bodyPr wrap="square" rtlCol="0">
            <a:spAutoFit/>
          </a:bodyPr>
          <a:lstStyle/>
          <a:p>
            <a:r>
              <a:rPr lang="zh-CN" altLang="en-US" sz="1800">
                <a:solidFill>
                  <a:schemeClr val="bg1"/>
                </a:solidFill>
                <a:latin typeface="华文细黑" panose="02010600040101010101" pitchFamily="2" charset="-122"/>
                <a:ea typeface="华文细黑" panose="02010600040101010101" pitchFamily="2" charset="-122"/>
              </a:rPr>
              <a:t>国道</a:t>
            </a:r>
            <a:r>
              <a:rPr lang="en-US" altLang="zh-CN" sz="1800">
                <a:solidFill>
                  <a:schemeClr val="bg1"/>
                </a:solidFill>
                <a:latin typeface="华文细黑" panose="02010600040101010101" pitchFamily="2" charset="-122"/>
                <a:ea typeface="华文细黑" panose="02010600040101010101" pitchFamily="2" charset="-122"/>
              </a:rPr>
              <a:t>309</a:t>
            </a:r>
            <a:endParaRPr lang="zh-CN" altLang="en-US" sz="1800">
              <a:solidFill>
                <a:schemeClr val="bg1"/>
              </a:solidFill>
              <a:latin typeface="华文细黑" panose="02010600040101010101" pitchFamily="2" charset="-122"/>
              <a:ea typeface="华文细黑" panose="02010600040101010101" pitchFamily="2" charset="-122"/>
            </a:endParaRPr>
          </a:p>
        </p:txBody>
      </p:sp>
      <p:sp>
        <p:nvSpPr>
          <p:cNvPr id="15" name="TextBox 14"/>
          <p:cNvSpPr txBox="1"/>
          <p:nvPr/>
        </p:nvSpPr>
        <p:spPr>
          <a:xfrm>
            <a:off x="7336903" y="2568352"/>
            <a:ext cx="2232248" cy="369332"/>
          </a:xfrm>
          <a:prstGeom prst="rect">
            <a:avLst/>
          </a:prstGeom>
          <a:noFill/>
        </p:spPr>
        <p:txBody>
          <a:bodyPr wrap="square" rtlCol="0">
            <a:spAutoFit/>
          </a:bodyPr>
          <a:lstStyle/>
          <a:p>
            <a:r>
              <a:rPr lang="zh-CN" altLang="en-US" sz="1800">
                <a:solidFill>
                  <a:schemeClr val="bg1"/>
                </a:solidFill>
                <a:latin typeface="华文细黑" panose="02010600040101010101" pitchFamily="2" charset="-122"/>
                <a:ea typeface="华文细黑" panose="02010600040101010101" pitchFamily="2" charset="-122"/>
              </a:rPr>
              <a:t>青兰高速</a:t>
            </a:r>
          </a:p>
        </p:txBody>
      </p:sp>
      <p:pic>
        <p:nvPicPr>
          <p:cNvPr id="1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7939" b="13769"/>
          <a:stretch/>
        </p:blipFill>
        <p:spPr bwMode="auto">
          <a:xfrm>
            <a:off x="1288232" y="1415638"/>
            <a:ext cx="1181596" cy="828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灯片编号占位符 3"/>
          <p:cNvSpPr>
            <a:spLocks noGrp="1"/>
          </p:cNvSpPr>
          <p:nvPr>
            <p:ph type="sldNum" sz="quarter" idx="12"/>
          </p:nvPr>
        </p:nvSpPr>
        <p:spPr/>
        <p:txBody>
          <a:bodyPr/>
          <a:lstStyle/>
          <a:p>
            <a:fld id="{0C913308-F349-4B6D-A68A-DD1791B4A57B}" type="slidenum">
              <a:rPr lang="zh-CN" altLang="en-US" smtClean="0"/>
              <a:t>23</a:t>
            </a:fld>
            <a:endParaRPr lang="zh-CN" altLang="en-US"/>
          </a:p>
        </p:txBody>
      </p:sp>
    </p:spTree>
    <p:extLst>
      <p:ext uri="{BB962C8B-B14F-4D97-AF65-F5344CB8AC3E}">
        <p14:creationId xmlns:p14="http://schemas.microsoft.com/office/powerpoint/2010/main" val="1825336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12"/>
          <p:cNvSpPr txBox="1"/>
          <p:nvPr/>
        </p:nvSpPr>
        <p:spPr>
          <a:xfrm>
            <a:off x="4600600" y="2160602"/>
            <a:ext cx="1476164" cy="3770263"/>
          </a:xfrm>
          <a:prstGeom prst="rect">
            <a:avLst/>
          </a:prstGeom>
          <a:noFill/>
        </p:spPr>
        <p:txBody>
          <a:bodyPr wrap="square" rtlCol="0">
            <a:spAutoFit/>
          </a:bodyPr>
          <a:lstStyle/>
          <a:p>
            <a:pPr algn="ctr"/>
            <a:r>
              <a:rPr lang="en-US" altLang="zh-CN" sz="23900">
                <a:solidFill>
                  <a:srgbClr val="92D050"/>
                </a:solidFill>
                <a:latin typeface="Arial" panose="020B0604020202020204" pitchFamily="34" charset="0"/>
                <a:cs typeface="Arial" panose="020B0604020202020204" pitchFamily="34" charset="0"/>
              </a:rPr>
              <a:t>4</a:t>
            </a:r>
            <a:endParaRPr lang="zh-CN" altLang="en-US" sz="23900" dirty="0">
              <a:solidFill>
                <a:srgbClr val="92D050"/>
              </a:solidFill>
              <a:latin typeface="Arial" panose="020B0604020202020204" pitchFamily="34" charset="0"/>
              <a:cs typeface="Arial" panose="020B0604020202020204" pitchFamily="34" charset="0"/>
            </a:endParaRPr>
          </a:p>
        </p:txBody>
      </p:sp>
      <p:sp>
        <p:nvSpPr>
          <p:cNvPr id="9" name="矩形 8"/>
          <p:cNvSpPr/>
          <p:nvPr/>
        </p:nvSpPr>
        <p:spPr>
          <a:xfrm>
            <a:off x="7162463" y="3995857"/>
            <a:ext cx="4566929" cy="77650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9FF33"/>
              </a:solidFill>
            </a:endParaRPr>
          </a:p>
        </p:txBody>
      </p:sp>
      <p:sp>
        <p:nvSpPr>
          <p:cNvPr id="10" name="文本框 13"/>
          <p:cNvSpPr txBox="1"/>
          <p:nvPr/>
        </p:nvSpPr>
        <p:spPr>
          <a:xfrm>
            <a:off x="7450495" y="4071809"/>
            <a:ext cx="2236510" cy="584775"/>
          </a:xfrm>
          <a:prstGeom prst="rect">
            <a:avLst/>
          </a:prstGeom>
          <a:noFill/>
        </p:spPr>
        <p:txBody>
          <a:bodyPr wrap="none" rtlCol="0">
            <a:spAutoFit/>
          </a:bodyPr>
          <a:lstStyle/>
          <a:p>
            <a:r>
              <a:rPr lang="zh-CN" altLang="en-US" sz="3200" b="1">
                <a:solidFill>
                  <a:schemeClr val="bg1"/>
                </a:solidFill>
                <a:latin typeface="华文细黑" panose="02010600040101010101" pitchFamily="2" charset="-122"/>
                <a:ea typeface="华文细黑" panose="02010600040101010101" pitchFamily="2" charset="-122"/>
                <a:cs typeface="Arial" panose="020B0604020202020204" pitchFamily="34" charset="0"/>
              </a:rPr>
              <a:t>分区设计篇</a:t>
            </a:r>
            <a:endParaRPr lang="en-US" altLang="zh-CN" sz="3200" b="1" dirty="0">
              <a:solidFill>
                <a:schemeClr val="bg1"/>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11" name="文本框 25"/>
          <p:cNvSpPr txBox="1"/>
          <p:nvPr/>
        </p:nvSpPr>
        <p:spPr>
          <a:xfrm>
            <a:off x="6278047" y="4356867"/>
            <a:ext cx="766557" cy="830997"/>
          </a:xfrm>
          <a:prstGeom prst="rect">
            <a:avLst/>
          </a:prstGeom>
          <a:noFill/>
        </p:spPr>
        <p:txBody>
          <a:bodyPr wrap="none" rtlCol="0">
            <a:spAutoFit/>
          </a:bodyPr>
          <a:lstStyle/>
          <a:p>
            <a:r>
              <a:rPr lang="en-US" altLang="zh-CN" sz="4800" dirty="0">
                <a:solidFill>
                  <a:srgbClr val="92D050"/>
                </a:solidFill>
                <a:latin typeface="Arial" panose="020B0604020202020204" pitchFamily="34" charset="0"/>
                <a:cs typeface="Arial" panose="020B0604020202020204" pitchFamily="34" charset="0"/>
              </a:rPr>
              <a:t>St</a:t>
            </a:r>
            <a:endParaRPr lang="zh-CN" altLang="en-US" sz="4800" dirty="0">
              <a:solidFill>
                <a:srgbClr val="92D050"/>
              </a:solidFill>
              <a:latin typeface="Arial" panose="020B0604020202020204" pitchFamily="34" charset="0"/>
              <a:cs typeface="Arial" panose="020B0604020202020204" pitchFamily="34" charset="0"/>
            </a:endParaRPr>
          </a:p>
        </p:txBody>
      </p:sp>
      <p:sp>
        <p:nvSpPr>
          <p:cNvPr id="12" name="TextBox 11"/>
          <p:cNvSpPr txBox="1"/>
          <p:nvPr/>
        </p:nvSpPr>
        <p:spPr>
          <a:xfrm>
            <a:off x="7450495" y="4973026"/>
            <a:ext cx="4854961" cy="3000821"/>
          </a:xfrm>
          <a:prstGeom prst="rect">
            <a:avLst/>
          </a:prstGeom>
          <a:noFill/>
        </p:spPr>
        <p:txBody>
          <a:bodyPr wrap="square" rtlCol="0">
            <a:spAutoFit/>
          </a:bodyPr>
          <a:lstStyle/>
          <a:p>
            <a:pPr marL="342900" indent="-342900">
              <a:lnSpc>
                <a:spcPct val="150000"/>
              </a:lnSpc>
              <a:buFont typeface="Wingdings" panose="05000000000000000000" pitchFamily="2" charset="2"/>
              <a:buChar char="n"/>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生态停车区</a:t>
            </a:r>
            <a:endParaRPr lang="en-US" altLang="zh-CN" sz="1800">
              <a:solidFill>
                <a:schemeClr val="tx1">
                  <a:lumMod val="50000"/>
                  <a:lumOff val="50000"/>
                </a:schemeClr>
              </a:solidFill>
              <a:latin typeface="华文细黑" panose="02010600040101010101" pitchFamily="2" charset="-122"/>
              <a:ea typeface="华文细黑" panose="02010600040101010101" pitchFamily="2" charset="-122"/>
            </a:endParaRPr>
          </a:p>
          <a:p>
            <a:pPr marL="342900" indent="-342900">
              <a:lnSpc>
                <a:spcPct val="150000"/>
              </a:lnSpc>
              <a:buFont typeface="Wingdings" panose="05000000000000000000" pitchFamily="2" charset="2"/>
              <a:buChar char="n"/>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入口广场</a:t>
            </a:r>
            <a:endParaRPr lang="en-US" altLang="zh-CN" sz="1800">
              <a:solidFill>
                <a:schemeClr val="tx1">
                  <a:lumMod val="50000"/>
                  <a:lumOff val="50000"/>
                </a:schemeClr>
              </a:solidFill>
              <a:latin typeface="华文细黑" panose="02010600040101010101" pitchFamily="2" charset="-122"/>
              <a:ea typeface="华文细黑" panose="02010600040101010101" pitchFamily="2" charset="-122"/>
            </a:endParaRPr>
          </a:p>
          <a:p>
            <a:pPr marL="342900" indent="-342900">
              <a:lnSpc>
                <a:spcPct val="150000"/>
              </a:lnSpc>
              <a:buFont typeface="Wingdings" panose="05000000000000000000" pitchFamily="2" charset="2"/>
              <a:buChar char="n"/>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紫云海</a:t>
            </a:r>
            <a:endParaRPr lang="en-US" altLang="zh-CN" sz="1800">
              <a:solidFill>
                <a:schemeClr val="tx1">
                  <a:lumMod val="50000"/>
                  <a:lumOff val="50000"/>
                </a:schemeClr>
              </a:solidFill>
              <a:latin typeface="华文细黑" panose="02010600040101010101" pitchFamily="2" charset="-122"/>
              <a:ea typeface="华文细黑" panose="02010600040101010101" pitchFamily="2" charset="-122"/>
            </a:endParaRPr>
          </a:p>
          <a:p>
            <a:pPr marL="342900" indent="-342900">
              <a:lnSpc>
                <a:spcPct val="150000"/>
              </a:lnSpc>
              <a:buFont typeface="Wingdings" panose="05000000000000000000" pitchFamily="2" charset="2"/>
              <a:buChar char="n"/>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红迷林</a:t>
            </a:r>
            <a:endParaRPr lang="en-US" altLang="zh-CN" sz="1800">
              <a:solidFill>
                <a:schemeClr val="tx1">
                  <a:lumMod val="50000"/>
                  <a:lumOff val="50000"/>
                </a:schemeClr>
              </a:solidFill>
              <a:latin typeface="华文细黑" panose="02010600040101010101" pitchFamily="2" charset="-122"/>
              <a:ea typeface="华文细黑" panose="02010600040101010101" pitchFamily="2" charset="-122"/>
            </a:endParaRPr>
          </a:p>
          <a:p>
            <a:pPr marL="342900" indent="-342900">
              <a:lnSpc>
                <a:spcPct val="150000"/>
              </a:lnSpc>
              <a:buFont typeface="Wingdings" panose="05000000000000000000" pitchFamily="2" charset="2"/>
              <a:buChar char="n"/>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粉色地</a:t>
            </a:r>
            <a:endParaRPr lang="en-US" altLang="zh-CN" sz="1800">
              <a:solidFill>
                <a:schemeClr val="tx1">
                  <a:lumMod val="50000"/>
                  <a:lumOff val="50000"/>
                </a:schemeClr>
              </a:solidFill>
              <a:latin typeface="华文细黑" panose="02010600040101010101" pitchFamily="2" charset="-122"/>
              <a:ea typeface="华文细黑" panose="02010600040101010101" pitchFamily="2" charset="-122"/>
            </a:endParaRPr>
          </a:p>
          <a:p>
            <a:pPr marL="342900" indent="-342900">
              <a:lnSpc>
                <a:spcPct val="150000"/>
              </a:lnSpc>
              <a:buFont typeface="Wingdings" panose="05000000000000000000" pitchFamily="2" charset="2"/>
              <a:buChar char="n"/>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玫瑰庄</a:t>
            </a:r>
            <a:endParaRPr lang="en-US" altLang="zh-CN" sz="1800">
              <a:solidFill>
                <a:schemeClr val="tx1">
                  <a:lumMod val="50000"/>
                  <a:lumOff val="50000"/>
                </a:schemeClr>
              </a:solidFill>
              <a:latin typeface="华文细黑" panose="02010600040101010101" pitchFamily="2" charset="-122"/>
              <a:ea typeface="华文细黑" panose="02010600040101010101" pitchFamily="2" charset="-122"/>
            </a:endParaRPr>
          </a:p>
          <a:p>
            <a:pPr marL="342900" indent="-342900">
              <a:lnSpc>
                <a:spcPct val="150000"/>
              </a:lnSpc>
              <a:buFont typeface="Wingdings" panose="05000000000000000000" pitchFamily="2" charset="2"/>
              <a:buChar char="n"/>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花涧溪</a:t>
            </a:r>
            <a:endParaRPr lang="en-US" altLang="zh-CN" sz="1800">
              <a:solidFill>
                <a:schemeClr val="tx1">
                  <a:lumMod val="50000"/>
                  <a:lumOff val="50000"/>
                </a:schemeClr>
              </a:solidFill>
              <a:latin typeface="华文细黑" panose="02010600040101010101" pitchFamily="2" charset="-122"/>
              <a:ea typeface="华文细黑" panose="02010600040101010101" pitchFamily="2" charset="-122"/>
            </a:endParaRPr>
          </a:p>
        </p:txBody>
      </p:sp>
      <p:sp>
        <p:nvSpPr>
          <p:cNvPr id="13" name="椭圆 12"/>
          <p:cNvSpPr/>
          <p:nvPr/>
        </p:nvSpPr>
        <p:spPr>
          <a:xfrm>
            <a:off x="6132849" y="4728592"/>
            <a:ext cx="123935" cy="123935"/>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灯片编号占位符 2"/>
          <p:cNvSpPr>
            <a:spLocks noGrp="1"/>
          </p:cNvSpPr>
          <p:nvPr>
            <p:ph type="sldNum" sz="quarter" idx="12"/>
          </p:nvPr>
        </p:nvSpPr>
        <p:spPr/>
        <p:txBody>
          <a:bodyPr/>
          <a:lstStyle/>
          <a:p>
            <a:fld id="{0C913308-F349-4B6D-A68A-DD1791B4A57B}" type="slidenum">
              <a:rPr lang="zh-CN" altLang="en-US" smtClean="0"/>
              <a:t>24</a:t>
            </a:fld>
            <a:endParaRPr lang="zh-CN" altLang="en-US"/>
          </a:p>
        </p:txBody>
      </p:sp>
    </p:spTree>
    <p:extLst>
      <p:ext uri="{BB962C8B-B14F-4D97-AF65-F5344CB8AC3E}">
        <p14:creationId xmlns:p14="http://schemas.microsoft.com/office/powerpoint/2010/main" val="988542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6924" y="1881850"/>
            <a:ext cx="10756121" cy="6879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标题 1"/>
          <p:cNvSpPr>
            <a:spLocks noGrp="1"/>
          </p:cNvSpPr>
          <p:nvPr>
            <p:ph type="title"/>
          </p:nvPr>
        </p:nvSpPr>
        <p:spPr>
          <a:xfrm>
            <a:off x="792511" y="756146"/>
            <a:ext cx="11008890" cy="648072"/>
          </a:xfrm>
        </p:spPr>
        <p:txBody>
          <a:bodyPr>
            <a:normAutofit/>
          </a:bodyPr>
          <a:lstStyle/>
          <a:p>
            <a:pPr algn="l"/>
            <a:r>
              <a:rPr lang="zh-CN" altLang="en-US" sz="3000">
                <a:solidFill>
                  <a:srgbClr val="92D050"/>
                </a:solidFill>
                <a:latin typeface="叶根友毛笔行书" pitchFamily="2" charset="-122"/>
                <a:ea typeface="叶根友毛笔行书" pitchFamily="2" charset="-122"/>
              </a:rPr>
              <a:t>生态停车区</a:t>
            </a:r>
          </a:p>
        </p:txBody>
      </p:sp>
      <p:sp>
        <p:nvSpPr>
          <p:cNvPr id="9" name="矩形 8"/>
          <p:cNvSpPr/>
          <p:nvPr/>
        </p:nvSpPr>
        <p:spPr>
          <a:xfrm>
            <a:off x="0" y="1881850"/>
            <a:ext cx="2872408" cy="687919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1200"/>
              </a:spcBef>
            </a:pPr>
            <a:endParaRPr lang="en-US" altLang="zh-CN" sz="800">
              <a:latin typeface="华文细黑" panose="02010600040101010101" pitchFamily="2" charset="-122"/>
              <a:ea typeface="华文细黑" panose="02010600040101010101" pitchFamily="2" charset="-122"/>
            </a:endParaRPr>
          </a:p>
          <a:p>
            <a:pPr algn="ctr">
              <a:spcBef>
                <a:spcPts val="1200"/>
              </a:spcBef>
            </a:pPr>
            <a:r>
              <a:rPr lang="zh-CN" altLang="en-US" sz="2000" b="1">
                <a:latin typeface="华文细黑" panose="02010600040101010101" pitchFamily="2" charset="-122"/>
                <a:ea typeface="华文细黑" panose="02010600040101010101" pitchFamily="2" charset="-122"/>
              </a:rPr>
              <a:t>停车场平面图</a:t>
            </a:r>
            <a:endParaRPr lang="en-US" altLang="zh-CN" sz="2000" b="1">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800">
                <a:latin typeface="华文细黑" panose="02010600040101010101" pitchFamily="2" charset="-122"/>
                <a:ea typeface="华文细黑" panose="02010600040101010101" pitchFamily="2" charset="-122"/>
              </a:rPr>
              <a:t>主入口</a:t>
            </a:r>
            <a:endParaRPr lang="en-US" altLang="zh-CN" sz="18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800">
                <a:latin typeface="华文细黑" panose="02010600040101010101" pitchFamily="2" charset="-122"/>
                <a:ea typeface="华文细黑" panose="02010600040101010101" pitchFamily="2" charset="-122"/>
              </a:rPr>
              <a:t>车行道</a:t>
            </a:r>
            <a:endParaRPr lang="en-US" altLang="zh-CN" sz="18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800">
                <a:latin typeface="华文细黑" panose="02010600040101010101" pitchFamily="2" charset="-122"/>
                <a:ea typeface="华文细黑" panose="02010600040101010101" pitchFamily="2" charset="-122"/>
              </a:rPr>
              <a:t>小车停车位</a:t>
            </a:r>
            <a:endParaRPr lang="en-US" altLang="zh-CN" sz="18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800">
                <a:latin typeface="华文细黑" panose="02010600040101010101" pitchFamily="2" charset="-122"/>
                <a:ea typeface="华文细黑" panose="02010600040101010101" pitchFamily="2" charset="-122"/>
              </a:rPr>
              <a:t>大巴车停车位</a:t>
            </a:r>
            <a:endParaRPr lang="en-US" altLang="zh-CN" sz="18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800">
                <a:latin typeface="华文细黑" panose="02010600040101010101" pitchFamily="2" charset="-122"/>
                <a:ea typeface="华文细黑" panose="02010600040101010101" pitchFamily="2" charset="-122"/>
              </a:rPr>
              <a:t>停车场管理用房</a:t>
            </a:r>
            <a:endParaRPr lang="en-US" altLang="zh-CN" sz="18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800">
                <a:latin typeface="华文细黑" panose="02010600040101010101" pitchFamily="2" charset="-122"/>
                <a:ea typeface="华文细黑" panose="02010600040101010101" pitchFamily="2" charset="-122"/>
              </a:rPr>
              <a:t>高速路涵洞</a:t>
            </a:r>
            <a:r>
              <a:rPr lang="en-US" altLang="zh-CN" sz="1800">
                <a:latin typeface="华文细黑" panose="02010600040101010101" pitchFamily="2" charset="-122"/>
                <a:ea typeface="华文细黑" panose="02010600040101010101" pitchFamily="2" charset="-122"/>
              </a:rPr>
              <a:t> </a:t>
            </a:r>
            <a:endParaRPr lang="zh-CN" altLang="en-US" sz="1800">
              <a:latin typeface="华文细黑" panose="02010600040101010101" pitchFamily="2" charset="-122"/>
              <a:ea typeface="华文细黑" panose="02010600040101010101" pitchFamily="2" charset="-122"/>
            </a:endParaRPr>
          </a:p>
        </p:txBody>
      </p:sp>
      <p:grpSp>
        <p:nvGrpSpPr>
          <p:cNvPr id="13" name="组合 12"/>
          <p:cNvGrpSpPr/>
          <p:nvPr/>
        </p:nvGrpSpPr>
        <p:grpSpPr>
          <a:xfrm>
            <a:off x="6014917" y="4341399"/>
            <a:ext cx="355346" cy="558968"/>
            <a:chOff x="4657368" y="4209296"/>
            <a:chExt cx="303272" cy="477054"/>
          </a:xfrm>
        </p:grpSpPr>
        <p:sp>
          <p:nvSpPr>
            <p:cNvPr id="11" name="椭圆 10"/>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4657368" y="4209296"/>
              <a:ext cx="288032" cy="477054"/>
            </a:xfrm>
            <a:prstGeom prst="rect">
              <a:avLst/>
            </a:prstGeom>
            <a:noFill/>
          </p:spPr>
          <p:txBody>
            <a:bodyPr wrap="square" rtlCol="0">
              <a:spAutoFit/>
            </a:bodyPr>
            <a:lstStyle/>
            <a:p>
              <a:r>
                <a:rPr lang="en-US" altLang="zh-CN" sz="2400">
                  <a:solidFill>
                    <a:schemeClr val="bg1"/>
                  </a:solidFill>
                </a:rPr>
                <a:t>2</a:t>
              </a:r>
              <a:endParaRPr lang="zh-CN" altLang="en-US" sz="2400">
                <a:solidFill>
                  <a:schemeClr val="bg1"/>
                </a:solidFill>
              </a:endParaRPr>
            </a:p>
          </p:txBody>
        </p:sp>
      </p:grpSp>
      <p:grpSp>
        <p:nvGrpSpPr>
          <p:cNvPr id="24" name="组合 23"/>
          <p:cNvGrpSpPr/>
          <p:nvPr/>
        </p:nvGrpSpPr>
        <p:grpSpPr>
          <a:xfrm>
            <a:off x="7199756" y="2856384"/>
            <a:ext cx="355346" cy="558968"/>
            <a:chOff x="4657368" y="4209296"/>
            <a:chExt cx="303272" cy="477054"/>
          </a:xfrm>
        </p:grpSpPr>
        <p:sp>
          <p:nvSpPr>
            <p:cNvPr id="25" name="椭圆 24"/>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4657368" y="4209296"/>
              <a:ext cx="288032" cy="477054"/>
            </a:xfrm>
            <a:prstGeom prst="rect">
              <a:avLst/>
            </a:prstGeom>
            <a:noFill/>
          </p:spPr>
          <p:txBody>
            <a:bodyPr wrap="square" rtlCol="0">
              <a:spAutoFit/>
            </a:bodyPr>
            <a:lstStyle/>
            <a:p>
              <a:r>
                <a:rPr lang="en-US" altLang="zh-CN" sz="2400">
                  <a:solidFill>
                    <a:schemeClr val="bg1"/>
                  </a:solidFill>
                </a:rPr>
                <a:t>1</a:t>
              </a:r>
              <a:endParaRPr lang="zh-CN" altLang="en-US" sz="2400">
                <a:solidFill>
                  <a:schemeClr val="bg1"/>
                </a:solidFill>
              </a:endParaRPr>
            </a:p>
          </p:txBody>
        </p:sp>
      </p:grpSp>
      <p:grpSp>
        <p:nvGrpSpPr>
          <p:cNvPr id="27" name="组合 26"/>
          <p:cNvGrpSpPr/>
          <p:nvPr/>
        </p:nvGrpSpPr>
        <p:grpSpPr>
          <a:xfrm>
            <a:off x="9946884" y="4823297"/>
            <a:ext cx="355346" cy="558968"/>
            <a:chOff x="4657368" y="4209296"/>
            <a:chExt cx="303272" cy="477054"/>
          </a:xfrm>
        </p:grpSpPr>
        <p:sp>
          <p:nvSpPr>
            <p:cNvPr id="28" name="椭圆 27"/>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Box 28"/>
            <p:cNvSpPr txBox="1"/>
            <p:nvPr/>
          </p:nvSpPr>
          <p:spPr>
            <a:xfrm>
              <a:off x="4657368" y="4209296"/>
              <a:ext cx="288032" cy="477054"/>
            </a:xfrm>
            <a:prstGeom prst="rect">
              <a:avLst/>
            </a:prstGeom>
            <a:noFill/>
          </p:spPr>
          <p:txBody>
            <a:bodyPr wrap="square" rtlCol="0">
              <a:spAutoFit/>
            </a:bodyPr>
            <a:lstStyle/>
            <a:p>
              <a:r>
                <a:rPr lang="en-US" altLang="zh-CN" sz="2400">
                  <a:solidFill>
                    <a:schemeClr val="bg1"/>
                  </a:solidFill>
                </a:rPr>
                <a:t>3</a:t>
              </a:r>
              <a:endParaRPr lang="zh-CN" altLang="en-US" sz="2400">
                <a:solidFill>
                  <a:schemeClr val="bg1"/>
                </a:solidFill>
              </a:endParaRPr>
            </a:p>
          </p:txBody>
        </p:sp>
      </p:grpSp>
      <p:grpSp>
        <p:nvGrpSpPr>
          <p:cNvPr id="51" name="组合 50"/>
          <p:cNvGrpSpPr/>
          <p:nvPr/>
        </p:nvGrpSpPr>
        <p:grpSpPr>
          <a:xfrm>
            <a:off x="7482206" y="4164144"/>
            <a:ext cx="355346" cy="558968"/>
            <a:chOff x="4657368" y="4209296"/>
            <a:chExt cx="303272" cy="477054"/>
          </a:xfrm>
        </p:grpSpPr>
        <p:sp>
          <p:nvSpPr>
            <p:cNvPr id="52" name="椭圆 51"/>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TextBox 52"/>
            <p:cNvSpPr txBox="1"/>
            <p:nvPr/>
          </p:nvSpPr>
          <p:spPr>
            <a:xfrm>
              <a:off x="4657368" y="4209296"/>
              <a:ext cx="288032" cy="477054"/>
            </a:xfrm>
            <a:prstGeom prst="rect">
              <a:avLst/>
            </a:prstGeom>
            <a:noFill/>
          </p:spPr>
          <p:txBody>
            <a:bodyPr wrap="square" rtlCol="0">
              <a:spAutoFit/>
            </a:bodyPr>
            <a:lstStyle/>
            <a:p>
              <a:r>
                <a:rPr lang="en-US" altLang="zh-CN" sz="2400">
                  <a:solidFill>
                    <a:schemeClr val="bg1"/>
                  </a:solidFill>
                </a:rPr>
                <a:t>4</a:t>
              </a:r>
              <a:endParaRPr lang="zh-CN" altLang="en-US" sz="2400">
                <a:solidFill>
                  <a:schemeClr val="bg1"/>
                </a:solidFill>
              </a:endParaRPr>
            </a:p>
          </p:txBody>
        </p:sp>
      </p:grpSp>
      <p:grpSp>
        <p:nvGrpSpPr>
          <p:cNvPr id="63" name="组合 62"/>
          <p:cNvGrpSpPr/>
          <p:nvPr/>
        </p:nvGrpSpPr>
        <p:grpSpPr>
          <a:xfrm>
            <a:off x="8417024" y="4435117"/>
            <a:ext cx="355346" cy="461665"/>
            <a:chOff x="4657368" y="4209296"/>
            <a:chExt cx="303272" cy="394010"/>
          </a:xfrm>
        </p:grpSpPr>
        <p:sp>
          <p:nvSpPr>
            <p:cNvPr id="64" name="椭圆 63"/>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TextBox 64"/>
            <p:cNvSpPr txBox="1"/>
            <p:nvPr/>
          </p:nvSpPr>
          <p:spPr>
            <a:xfrm>
              <a:off x="4657368" y="4209296"/>
              <a:ext cx="288032" cy="394010"/>
            </a:xfrm>
            <a:prstGeom prst="rect">
              <a:avLst/>
            </a:prstGeom>
            <a:noFill/>
          </p:spPr>
          <p:txBody>
            <a:bodyPr wrap="square" rtlCol="0">
              <a:spAutoFit/>
            </a:bodyPr>
            <a:lstStyle/>
            <a:p>
              <a:r>
                <a:rPr lang="en-US" altLang="zh-CN" sz="2400">
                  <a:solidFill>
                    <a:schemeClr val="bg1"/>
                  </a:solidFill>
                </a:rPr>
                <a:t>5</a:t>
              </a:r>
              <a:endParaRPr lang="zh-CN" altLang="en-US" sz="2400">
                <a:solidFill>
                  <a:schemeClr val="bg1"/>
                </a:solidFill>
              </a:endParaRPr>
            </a:p>
          </p:txBody>
        </p:sp>
      </p:grpSp>
      <p:sp>
        <p:nvSpPr>
          <p:cNvPr id="3" name="灯片编号占位符 2"/>
          <p:cNvSpPr>
            <a:spLocks noGrp="1"/>
          </p:cNvSpPr>
          <p:nvPr>
            <p:ph type="sldNum" sz="quarter" idx="12"/>
          </p:nvPr>
        </p:nvSpPr>
        <p:spPr/>
        <p:txBody>
          <a:bodyPr/>
          <a:lstStyle/>
          <a:p>
            <a:fld id="{0C913308-F349-4B6D-A68A-DD1791B4A57B}" type="slidenum">
              <a:rPr lang="zh-CN" altLang="en-US" smtClean="0"/>
              <a:t>25</a:t>
            </a:fld>
            <a:endParaRPr lang="zh-CN" altLang="en-US"/>
          </a:p>
        </p:txBody>
      </p:sp>
      <p:grpSp>
        <p:nvGrpSpPr>
          <p:cNvPr id="78" name="组合 77"/>
          <p:cNvGrpSpPr/>
          <p:nvPr/>
        </p:nvGrpSpPr>
        <p:grpSpPr>
          <a:xfrm>
            <a:off x="7089638" y="5663944"/>
            <a:ext cx="355346" cy="558968"/>
            <a:chOff x="4657368" y="4209296"/>
            <a:chExt cx="303272" cy="477054"/>
          </a:xfrm>
        </p:grpSpPr>
        <p:sp>
          <p:nvSpPr>
            <p:cNvPr id="79" name="椭圆 78"/>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TextBox 94"/>
            <p:cNvSpPr txBox="1"/>
            <p:nvPr/>
          </p:nvSpPr>
          <p:spPr>
            <a:xfrm>
              <a:off x="4657368" y="4209296"/>
              <a:ext cx="288032" cy="477054"/>
            </a:xfrm>
            <a:prstGeom prst="rect">
              <a:avLst/>
            </a:prstGeom>
            <a:noFill/>
          </p:spPr>
          <p:txBody>
            <a:bodyPr wrap="square" rtlCol="0">
              <a:spAutoFit/>
            </a:bodyPr>
            <a:lstStyle/>
            <a:p>
              <a:r>
                <a:rPr lang="en-US" altLang="zh-CN" sz="2400">
                  <a:solidFill>
                    <a:schemeClr val="bg1"/>
                  </a:solidFill>
                </a:rPr>
                <a:t>3</a:t>
              </a:r>
              <a:endParaRPr lang="zh-CN" altLang="en-US" sz="2400">
                <a:solidFill>
                  <a:schemeClr val="bg1"/>
                </a:solidFill>
              </a:endParaRPr>
            </a:p>
          </p:txBody>
        </p:sp>
      </p:grpSp>
      <p:grpSp>
        <p:nvGrpSpPr>
          <p:cNvPr id="96" name="组合 95"/>
          <p:cNvGrpSpPr/>
          <p:nvPr/>
        </p:nvGrpSpPr>
        <p:grpSpPr>
          <a:xfrm>
            <a:off x="9794816" y="6039899"/>
            <a:ext cx="355346" cy="558968"/>
            <a:chOff x="4657368" y="4209296"/>
            <a:chExt cx="303272" cy="477054"/>
          </a:xfrm>
        </p:grpSpPr>
        <p:sp>
          <p:nvSpPr>
            <p:cNvPr id="97" name="椭圆 96"/>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TextBox 97"/>
            <p:cNvSpPr txBox="1"/>
            <p:nvPr/>
          </p:nvSpPr>
          <p:spPr>
            <a:xfrm>
              <a:off x="4657368" y="4209296"/>
              <a:ext cx="288032" cy="477054"/>
            </a:xfrm>
            <a:prstGeom prst="rect">
              <a:avLst/>
            </a:prstGeom>
            <a:noFill/>
          </p:spPr>
          <p:txBody>
            <a:bodyPr wrap="square" rtlCol="0">
              <a:spAutoFit/>
            </a:bodyPr>
            <a:lstStyle/>
            <a:p>
              <a:r>
                <a:rPr lang="en-US" altLang="zh-CN" sz="2400">
                  <a:solidFill>
                    <a:schemeClr val="bg1"/>
                  </a:solidFill>
                </a:rPr>
                <a:t>3</a:t>
              </a:r>
              <a:endParaRPr lang="zh-CN" altLang="en-US" sz="2400">
                <a:solidFill>
                  <a:schemeClr val="bg1"/>
                </a:solidFill>
              </a:endParaRPr>
            </a:p>
          </p:txBody>
        </p:sp>
      </p:grpSp>
      <p:grpSp>
        <p:nvGrpSpPr>
          <p:cNvPr id="99" name="组合 98"/>
          <p:cNvGrpSpPr/>
          <p:nvPr/>
        </p:nvGrpSpPr>
        <p:grpSpPr>
          <a:xfrm>
            <a:off x="4744616" y="6222912"/>
            <a:ext cx="355346" cy="461665"/>
            <a:chOff x="4657368" y="4209296"/>
            <a:chExt cx="303272" cy="394010"/>
          </a:xfrm>
        </p:grpSpPr>
        <p:sp>
          <p:nvSpPr>
            <p:cNvPr id="100" name="椭圆 99"/>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TextBox 100"/>
            <p:cNvSpPr txBox="1"/>
            <p:nvPr/>
          </p:nvSpPr>
          <p:spPr>
            <a:xfrm>
              <a:off x="4657368" y="4209296"/>
              <a:ext cx="288032" cy="394010"/>
            </a:xfrm>
            <a:prstGeom prst="rect">
              <a:avLst/>
            </a:prstGeom>
            <a:noFill/>
          </p:spPr>
          <p:txBody>
            <a:bodyPr wrap="square" rtlCol="0">
              <a:spAutoFit/>
            </a:bodyPr>
            <a:lstStyle/>
            <a:p>
              <a:r>
                <a:rPr lang="en-US" altLang="zh-CN" sz="2400">
                  <a:solidFill>
                    <a:schemeClr val="bg1"/>
                  </a:solidFill>
                </a:rPr>
                <a:t>6</a:t>
              </a:r>
              <a:endParaRPr lang="zh-CN" altLang="en-US" sz="2400">
                <a:solidFill>
                  <a:schemeClr val="bg1"/>
                </a:solidFill>
              </a:endParaRPr>
            </a:p>
          </p:txBody>
        </p:sp>
      </p:grpSp>
    </p:spTree>
    <p:extLst>
      <p:ext uri="{BB962C8B-B14F-4D97-AF65-F5344CB8AC3E}">
        <p14:creationId xmlns:p14="http://schemas.microsoft.com/office/powerpoint/2010/main" val="4089179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792511" y="756146"/>
            <a:ext cx="11008890" cy="648072"/>
          </a:xfrm>
        </p:spPr>
        <p:txBody>
          <a:bodyPr>
            <a:normAutofit/>
          </a:bodyPr>
          <a:lstStyle/>
          <a:p>
            <a:pPr algn="l"/>
            <a:r>
              <a:rPr lang="zh-CN" altLang="en-US" sz="2400">
                <a:solidFill>
                  <a:srgbClr val="92D050"/>
                </a:solidFill>
                <a:latin typeface="叶根友毛笔行书" pitchFamily="2" charset="-122"/>
                <a:ea typeface="叶根友毛笔行书" pitchFamily="2" charset="-122"/>
              </a:rPr>
              <a:t>停车场主干道</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4816" y="1649958"/>
            <a:ext cx="5023073" cy="7406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28192" y="1620242"/>
            <a:ext cx="5184576" cy="1338828"/>
          </a:xfrm>
          <a:prstGeom prst="rect">
            <a:avLst/>
          </a:prstGeom>
          <a:noFill/>
        </p:spPr>
        <p:txBody>
          <a:bodyPr wrap="square" rtlCol="0">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对车行道用彩色沥青进行铺装，形成造型和图案，从景区入口开始对游客形成色彩的冲击和视觉感受。</a:t>
            </a:r>
            <a:endParaRPr lang="zh-CN" altLang="en-US" sz="1800" b="1">
              <a:solidFill>
                <a:srgbClr val="C00000"/>
              </a:solidFill>
              <a:latin typeface="华文细黑" panose="02010600040101010101" pitchFamily="2" charset="-122"/>
              <a:ea typeface="华文细黑" panose="02010600040101010101" pitchFamily="2" charset="-122"/>
            </a:endParaRPr>
          </a:p>
        </p:txBody>
      </p:sp>
      <p:sp>
        <p:nvSpPr>
          <p:cNvPr id="3" name="灯片编号占位符 2"/>
          <p:cNvSpPr>
            <a:spLocks noGrp="1"/>
          </p:cNvSpPr>
          <p:nvPr>
            <p:ph type="sldNum" sz="quarter" idx="12"/>
          </p:nvPr>
        </p:nvSpPr>
        <p:spPr/>
        <p:txBody>
          <a:bodyPr/>
          <a:lstStyle/>
          <a:p>
            <a:fld id="{0C913308-F349-4B6D-A68A-DD1791B4A57B}" type="slidenum">
              <a:rPr lang="zh-CN" altLang="en-US" smtClean="0"/>
              <a:t>26</a:t>
            </a:fld>
            <a:endParaRPr lang="zh-CN" altLang="en-US"/>
          </a:p>
        </p:txBody>
      </p:sp>
    </p:spTree>
    <p:extLst>
      <p:ext uri="{BB962C8B-B14F-4D97-AF65-F5344CB8AC3E}">
        <p14:creationId xmlns:p14="http://schemas.microsoft.com/office/powerpoint/2010/main" val="7893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792511" y="756146"/>
            <a:ext cx="11008890" cy="648072"/>
          </a:xfrm>
        </p:spPr>
        <p:txBody>
          <a:bodyPr>
            <a:normAutofit/>
          </a:bodyPr>
          <a:lstStyle/>
          <a:p>
            <a:pPr algn="l"/>
            <a:r>
              <a:rPr lang="zh-CN" altLang="en-US" sz="2400">
                <a:solidFill>
                  <a:srgbClr val="92D050"/>
                </a:solidFill>
                <a:latin typeface="叶根友毛笔行书" pitchFamily="2" charset="-122"/>
                <a:ea typeface="叶根友毛笔行书" pitchFamily="2" charset="-122"/>
              </a:rPr>
              <a:t>高速公路涵洞</a:t>
            </a:r>
          </a:p>
        </p:txBody>
      </p:sp>
      <p:pic>
        <p:nvPicPr>
          <p:cNvPr id="2" name="图片 1"/>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74490" y="2424336"/>
            <a:ext cx="10977416" cy="5976664"/>
          </a:xfrm>
          <a:prstGeom prst="rect">
            <a:avLst/>
          </a:prstGeom>
        </p:spPr>
      </p:pic>
      <p:sp>
        <p:nvSpPr>
          <p:cNvPr id="5" name="TextBox 4"/>
          <p:cNvSpPr txBox="1"/>
          <p:nvPr/>
        </p:nvSpPr>
        <p:spPr>
          <a:xfrm>
            <a:off x="856184" y="1583134"/>
            <a:ext cx="10778480" cy="453842"/>
          </a:xfrm>
          <a:prstGeom prst="rect">
            <a:avLst/>
          </a:prstGeom>
          <a:noFill/>
        </p:spPr>
        <p:txBody>
          <a:bodyPr wrap="square" rtlCol="0">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对高速公路涵洞入口进行彩色涂鸦处理，利用线条和不规则三角形图案搭配，进行景观提亮。</a:t>
            </a:r>
            <a:endParaRPr lang="zh-CN" altLang="en-US" sz="1800" b="1">
              <a:solidFill>
                <a:srgbClr val="C00000"/>
              </a:solidFill>
              <a:latin typeface="华文细黑" panose="02010600040101010101" pitchFamily="2" charset="-122"/>
              <a:ea typeface="华文细黑" panose="02010600040101010101" pitchFamily="2" charset="-122"/>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t>27</a:t>
            </a:fld>
            <a:endParaRPr lang="zh-CN" altLang="en-US"/>
          </a:p>
        </p:txBody>
      </p:sp>
    </p:spTree>
    <p:extLst>
      <p:ext uri="{BB962C8B-B14F-4D97-AF65-F5344CB8AC3E}">
        <p14:creationId xmlns:p14="http://schemas.microsoft.com/office/powerpoint/2010/main" val="3343289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792510" y="756146"/>
            <a:ext cx="5248250" cy="588070"/>
          </a:xfrm>
        </p:spPr>
        <p:txBody>
          <a:bodyPr>
            <a:normAutofit/>
          </a:bodyPr>
          <a:lstStyle/>
          <a:p>
            <a:pPr algn="l"/>
            <a:r>
              <a:rPr lang="zh-CN" altLang="en-US" sz="2400">
                <a:solidFill>
                  <a:srgbClr val="92D050"/>
                </a:solidFill>
                <a:latin typeface="叶根友毛笔行书" pitchFamily="2" charset="-122"/>
                <a:ea typeface="叶根友毛笔行书" pitchFamily="2" charset="-122"/>
              </a:rPr>
              <a:t>停车场管理用房</a:t>
            </a:r>
          </a:p>
        </p:txBody>
      </p:sp>
      <p:pic>
        <p:nvPicPr>
          <p:cNvPr id="3" name="图片 2"/>
          <p:cNvPicPr>
            <a:picLocks noChangeAspect="1"/>
          </p:cNvPicPr>
          <p:nvPr/>
        </p:nvPicPr>
        <p:blipFill rotWithShape="1">
          <a:blip r:embed="rId3" cstate="print">
            <a:grayscl/>
            <a:extLst>
              <a:ext uri="{28A0092B-C50C-407E-A947-70E740481C1C}">
                <a14:useLocalDpi xmlns:a14="http://schemas.microsoft.com/office/drawing/2010/main" val="0"/>
              </a:ext>
            </a:extLst>
          </a:blip>
          <a:srcRect l="33797" t="9701" r="4186" b="6406"/>
          <a:stretch/>
        </p:blipFill>
        <p:spPr>
          <a:xfrm>
            <a:off x="4537599" y="2712368"/>
            <a:ext cx="7937430" cy="6039745"/>
          </a:xfrm>
          <a:prstGeom prst="rect">
            <a:avLst/>
          </a:prstGeom>
          <a:ln>
            <a:solidFill>
              <a:srgbClr val="92D050"/>
            </a:solidFill>
          </a:ln>
        </p:spPr>
      </p:pic>
      <p:sp>
        <p:nvSpPr>
          <p:cNvPr id="8" name="PA_文本框 8"/>
          <p:cNvSpPr txBox="1"/>
          <p:nvPr>
            <p:custDataLst>
              <p:tags r:id="rId1"/>
            </p:custDataLst>
          </p:nvPr>
        </p:nvSpPr>
        <p:spPr>
          <a:xfrm>
            <a:off x="6904856" y="480120"/>
            <a:ext cx="5760640" cy="276999"/>
          </a:xfrm>
          <a:prstGeom prst="rect">
            <a:avLst/>
          </a:prstGeom>
          <a:noFill/>
        </p:spPr>
        <p:txBody>
          <a:bodyPr wrap="square" rtlCol="0">
            <a:spAutoFit/>
          </a:bodyPr>
          <a:lstStyle/>
          <a:p>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  甘肃</a:t>
            </a:r>
            <a:r>
              <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a:t>
            </a:r>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合水子午岭国家森林公园太白川片区曹家寺景点修建性详细规划方案</a:t>
            </a:r>
            <a:endPar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endParaRPr>
          </a:p>
        </p:txBody>
      </p:sp>
      <p:grpSp>
        <p:nvGrpSpPr>
          <p:cNvPr id="11" name="组合 10"/>
          <p:cNvGrpSpPr/>
          <p:nvPr/>
        </p:nvGrpSpPr>
        <p:grpSpPr>
          <a:xfrm>
            <a:off x="6976864" y="734036"/>
            <a:ext cx="5184575" cy="60439"/>
            <a:chOff x="8034637" y="615628"/>
            <a:chExt cx="4022516" cy="42416"/>
          </a:xfrm>
        </p:grpSpPr>
        <p:cxnSp>
          <p:nvCxnSpPr>
            <p:cNvPr id="12" name="直接连接符 11"/>
            <p:cNvCxnSpPr/>
            <p:nvPr/>
          </p:nvCxnSpPr>
          <p:spPr>
            <a:xfrm>
              <a:off x="8034637" y="615628"/>
              <a:ext cx="4022516" cy="0"/>
            </a:xfrm>
            <a:prstGeom prst="line">
              <a:avLst/>
            </a:prstGeom>
            <a:ln w="19050">
              <a:solidFill>
                <a:srgbClr val="92D05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8034637" y="658044"/>
              <a:ext cx="4022516" cy="0"/>
            </a:xfrm>
            <a:prstGeom prst="line">
              <a:avLst/>
            </a:prstGeom>
            <a:ln w="50800">
              <a:solidFill>
                <a:schemeClr val="accent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524858" y="6024736"/>
            <a:ext cx="3854299" cy="2726211"/>
            <a:chOff x="2328262" y="4756436"/>
            <a:chExt cx="5152658" cy="3644563"/>
          </a:xfrm>
        </p:grpSpPr>
        <p:pic>
          <p:nvPicPr>
            <p:cNvPr id="15" name="图片 14"/>
            <p:cNvPicPr>
              <a:picLocks noChangeAspect="1"/>
            </p:cNvPicPr>
            <p:nvPr/>
          </p:nvPicPr>
          <p:blipFill rotWithShape="1">
            <a:blip r:embed="rId4" cstate="screen">
              <a:duotone>
                <a:schemeClr val="bg2">
                  <a:shade val="45000"/>
                  <a:satMod val="135000"/>
                </a:schemeClr>
                <a:prstClr val="white"/>
              </a:duotone>
              <a:extLst>
                <a:ext uri="{28A0092B-C50C-407E-A947-70E740481C1C}">
                  <a14:useLocalDpi xmlns:a14="http://schemas.microsoft.com/office/drawing/2010/main"/>
                </a:ext>
              </a:extLst>
            </a:blip>
            <a:srcRect l="2590" t="3629" r="4228" b="3206"/>
            <a:stretch/>
          </p:blipFill>
          <p:spPr>
            <a:xfrm>
              <a:off x="2328262" y="4756436"/>
              <a:ext cx="5152658" cy="3644563"/>
            </a:xfrm>
            <a:prstGeom prst="rect">
              <a:avLst/>
            </a:prstGeom>
          </p:spPr>
        </p:pic>
        <p:sp>
          <p:nvSpPr>
            <p:cNvPr id="16" name="椭圆 15"/>
            <p:cNvSpPr/>
            <p:nvPr/>
          </p:nvSpPr>
          <p:spPr>
            <a:xfrm>
              <a:off x="6020700" y="5141495"/>
              <a:ext cx="216025" cy="2160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矩形 16"/>
          <p:cNvSpPr/>
          <p:nvPr/>
        </p:nvSpPr>
        <p:spPr>
          <a:xfrm>
            <a:off x="883399" y="1647627"/>
            <a:ext cx="11278039" cy="507831"/>
          </a:xfrm>
          <a:prstGeom prst="rect">
            <a:avLst/>
          </a:prstGeom>
        </p:spPr>
        <p:txBody>
          <a:bodyPr wrap="square">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地上一层，建筑面积</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76</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㎡，钢混结构。</a:t>
            </a:r>
          </a:p>
        </p:txBody>
      </p:sp>
      <p:sp>
        <p:nvSpPr>
          <p:cNvPr id="4" name="灯片编号占位符 3"/>
          <p:cNvSpPr>
            <a:spLocks noGrp="1"/>
          </p:cNvSpPr>
          <p:nvPr>
            <p:ph type="sldNum" sz="quarter" idx="12"/>
          </p:nvPr>
        </p:nvSpPr>
        <p:spPr/>
        <p:txBody>
          <a:bodyPr/>
          <a:lstStyle/>
          <a:p>
            <a:fld id="{0C913308-F349-4B6D-A68A-DD1791B4A57B}" type="slidenum">
              <a:rPr lang="zh-CN" altLang="en-US" smtClean="0"/>
              <a:t>28</a:t>
            </a:fld>
            <a:endParaRPr lang="zh-CN" altLang="en-US"/>
          </a:p>
        </p:txBody>
      </p:sp>
    </p:spTree>
    <p:extLst>
      <p:ext uri="{BB962C8B-B14F-4D97-AF65-F5344CB8AC3E}">
        <p14:creationId xmlns:p14="http://schemas.microsoft.com/office/powerpoint/2010/main" val="13774004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602"/>
          <a:stretch/>
        </p:blipFill>
        <p:spPr bwMode="auto">
          <a:xfrm>
            <a:off x="3468665" y="1992288"/>
            <a:ext cx="9332936" cy="6704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标题 1"/>
          <p:cNvSpPr>
            <a:spLocks noGrp="1"/>
          </p:cNvSpPr>
          <p:nvPr>
            <p:ph type="title"/>
          </p:nvPr>
        </p:nvSpPr>
        <p:spPr>
          <a:xfrm>
            <a:off x="792511" y="756146"/>
            <a:ext cx="11008890" cy="648072"/>
          </a:xfrm>
        </p:spPr>
        <p:txBody>
          <a:bodyPr>
            <a:normAutofit/>
          </a:bodyPr>
          <a:lstStyle/>
          <a:p>
            <a:pPr algn="l"/>
            <a:r>
              <a:rPr lang="zh-CN" altLang="en-US" sz="3000">
                <a:solidFill>
                  <a:srgbClr val="92D050"/>
                </a:solidFill>
                <a:latin typeface="叶根友毛笔行书" pitchFamily="2" charset="-122"/>
                <a:ea typeface="叶根友毛笔行书" pitchFamily="2" charset="-122"/>
              </a:rPr>
              <a:t>入口广场</a:t>
            </a:r>
          </a:p>
        </p:txBody>
      </p:sp>
      <p:sp>
        <p:nvSpPr>
          <p:cNvPr id="9" name="矩形 8"/>
          <p:cNvSpPr/>
          <p:nvPr/>
        </p:nvSpPr>
        <p:spPr>
          <a:xfrm>
            <a:off x="928192" y="2009154"/>
            <a:ext cx="2582358" cy="670294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1200"/>
              </a:spcBef>
            </a:pPr>
            <a:endParaRPr lang="en-US" altLang="zh-CN" sz="800">
              <a:latin typeface="华文细黑" panose="02010600040101010101" pitchFamily="2" charset="-122"/>
              <a:ea typeface="华文细黑" panose="02010600040101010101" pitchFamily="2" charset="-122"/>
            </a:endParaRPr>
          </a:p>
          <a:p>
            <a:pPr algn="ctr">
              <a:spcBef>
                <a:spcPts val="1200"/>
              </a:spcBef>
            </a:pPr>
            <a:r>
              <a:rPr lang="zh-CN" altLang="en-US" sz="2000" b="1">
                <a:latin typeface="华文细黑" panose="02010600040101010101" pitchFamily="2" charset="-122"/>
                <a:ea typeface="华文细黑" panose="02010600040101010101" pitchFamily="2" charset="-122"/>
              </a:rPr>
              <a:t>入口广场平面图</a:t>
            </a:r>
            <a:endParaRPr lang="en-US" altLang="zh-CN" sz="2000" b="1">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800">
                <a:latin typeface="华文细黑" panose="02010600040101010101" pitchFamily="2" charset="-122"/>
                <a:ea typeface="华文细黑" panose="02010600040101010101" pitchFamily="2" charset="-122"/>
              </a:rPr>
              <a:t>入口广场</a:t>
            </a:r>
            <a:endParaRPr lang="en-US" altLang="zh-CN" sz="18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800">
                <a:latin typeface="华文细黑" panose="02010600040101010101" pitchFamily="2" charset="-122"/>
                <a:ea typeface="华文细黑" panose="02010600040101010101" pitchFamily="2" charset="-122"/>
              </a:rPr>
              <a:t>欧式喷泉</a:t>
            </a:r>
            <a:endParaRPr lang="en-US" altLang="zh-CN" sz="18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800">
                <a:latin typeface="华文细黑" panose="02010600040101010101" pitchFamily="2" charset="-122"/>
                <a:ea typeface="华文细黑" panose="02010600040101010101" pitchFamily="2" charset="-122"/>
              </a:rPr>
              <a:t>接待中心</a:t>
            </a:r>
            <a:endParaRPr lang="en-US" altLang="zh-CN" sz="18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800">
                <a:latin typeface="华文细黑" panose="02010600040101010101" pitchFamily="2" charset="-122"/>
                <a:ea typeface="华文细黑" panose="02010600040101010101" pitchFamily="2" charset="-122"/>
              </a:rPr>
              <a:t>景区大门</a:t>
            </a:r>
            <a:endParaRPr lang="en-US" altLang="zh-CN" sz="18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800">
                <a:latin typeface="华文细黑" panose="02010600040101010101" pitchFamily="2" charset="-122"/>
                <a:ea typeface="华文细黑" panose="02010600040101010101" pitchFamily="2" charset="-122"/>
              </a:rPr>
              <a:t>人行拱桥</a:t>
            </a:r>
            <a:endParaRPr lang="en-US" altLang="zh-CN" sz="18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800">
                <a:latin typeface="华文细黑" panose="02010600040101010101" pitchFamily="2" charset="-122"/>
                <a:ea typeface="华文细黑" panose="02010600040101010101" pitchFamily="2" charset="-122"/>
              </a:rPr>
              <a:t>水生花</a:t>
            </a:r>
            <a:endParaRPr lang="en-US" altLang="zh-CN" sz="18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800">
                <a:latin typeface="华文细黑" panose="02010600040101010101" pitchFamily="2" charset="-122"/>
                <a:ea typeface="华文细黑" panose="02010600040101010101" pitchFamily="2" charset="-122"/>
              </a:rPr>
              <a:t>景区出口</a:t>
            </a:r>
            <a:endParaRPr lang="en-US" altLang="zh-CN" sz="1800">
              <a:latin typeface="华文细黑" panose="02010600040101010101" pitchFamily="2" charset="-122"/>
              <a:ea typeface="华文细黑" panose="02010600040101010101" pitchFamily="2" charset="-122"/>
            </a:endParaRPr>
          </a:p>
          <a:p>
            <a:pPr marL="342900" indent="457200">
              <a:spcBef>
                <a:spcPts val="1200"/>
              </a:spcBef>
              <a:buAutoNum type="arabicPlain"/>
            </a:pPr>
            <a:endParaRPr lang="en-US" altLang="zh-CN" sz="1800">
              <a:latin typeface="华文细黑" panose="02010600040101010101" pitchFamily="2" charset="-122"/>
              <a:ea typeface="华文细黑" panose="02010600040101010101" pitchFamily="2" charset="-122"/>
            </a:endParaRPr>
          </a:p>
        </p:txBody>
      </p:sp>
      <p:grpSp>
        <p:nvGrpSpPr>
          <p:cNvPr id="13" name="组合 12"/>
          <p:cNvGrpSpPr/>
          <p:nvPr/>
        </p:nvGrpSpPr>
        <p:grpSpPr>
          <a:xfrm>
            <a:off x="7926526" y="4739895"/>
            <a:ext cx="355346" cy="558968"/>
            <a:chOff x="4657368" y="4209296"/>
            <a:chExt cx="303272" cy="477054"/>
          </a:xfrm>
        </p:grpSpPr>
        <p:sp>
          <p:nvSpPr>
            <p:cNvPr id="11" name="椭圆 10"/>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4657368" y="4209296"/>
              <a:ext cx="288032" cy="477054"/>
            </a:xfrm>
            <a:prstGeom prst="rect">
              <a:avLst/>
            </a:prstGeom>
            <a:noFill/>
          </p:spPr>
          <p:txBody>
            <a:bodyPr wrap="square" rtlCol="0">
              <a:spAutoFit/>
            </a:bodyPr>
            <a:lstStyle/>
            <a:p>
              <a:r>
                <a:rPr lang="en-US" altLang="zh-CN" sz="2400">
                  <a:solidFill>
                    <a:schemeClr val="bg1"/>
                  </a:solidFill>
                </a:rPr>
                <a:t>2</a:t>
              </a:r>
              <a:endParaRPr lang="zh-CN" altLang="en-US" sz="2400">
                <a:solidFill>
                  <a:schemeClr val="bg1"/>
                </a:solidFill>
              </a:endParaRPr>
            </a:p>
          </p:txBody>
        </p:sp>
      </p:grpSp>
      <p:grpSp>
        <p:nvGrpSpPr>
          <p:cNvPr id="24" name="组合 23"/>
          <p:cNvGrpSpPr/>
          <p:nvPr/>
        </p:nvGrpSpPr>
        <p:grpSpPr>
          <a:xfrm>
            <a:off x="8633048" y="3568890"/>
            <a:ext cx="355346" cy="558968"/>
            <a:chOff x="4657368" y="4209296"/>
            <a:chExt cx="303272" cy="477054"/>
          </a:xfrm>
        </p:grpSpPr>
        <p:sp>
          <p:nvSpPr>
            <p:cNvPr id="25" name="椭圆 24"/>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TextBox 25"/>
            <p:cNvSpPr txBox="1"/>
            <p:nvPr/>
          </p:nvSpPr>
          <p:spPr>
            <a:xfrm>
              <a:off x="4657368" y="4209296"/>
              <a:ext cx="288032" cy="477054"/>
            </a:xfrm>
            <a:prstGeom prst="rect">
              <a:avLst/>
            </a:prstGeom>
            <a:noFill/>
          </p:spPr>
          <p:txBody>
            <a:bodyPr wrap="square" rtlCol="0">
              <a:spAutoFit/>
            </a:bodyPr>
            <a:lstStyle/>
            <a:p>
              <a:r>
                <a:rPr lang="en-US" altLang="zh-CN" sz="2400">
                  <a:solidFill>
                    <a:schemeClr val="bg1"/>
                  </a:solidFill>
                </a:rPr>
                <a:t>1</a:t>
              </a:r>
              <a:endParaRPr lang="zh-CN" altLang="en-US" sz="2400">
                <a:solidFill>
                  <a:schemeClr val="bg1"/>
                </a:solidFill>
              </a:endParaRPr>
            </a:p>
          </p:txBody>
        </p:sp>
      </p:grpSp>
      <p:grpSp>
        <p:nvGrpSpPr>
          <p:cNvPr id="27" name="组合 26"/>
          <p:cNvGrpSpPr/>
          <p:nvPr/>
        </p:nvGrpSpPr>
        <p:grpSpPr>
          <a:xfrm>
            <a:off x="9857184" y="5845751"/>
            <a:ext cx="355346" cy="558968"/>
            <a:chOff x="4657368" y="4209296"/>
            <a:chExt cx="303272" cy="477054"/>
          </a:xfrm>
        </p:grpSpPr>
        <p:sp>
          <p:nvSpPr>
            <p:cNvPr id="28" name="椭圆 27"/>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TextBox 28"/>
            <p:cNvSpPr txBox="1"/>
            <p:nvPr/>
          </p:nvSpPr>
          <p:spPr>
            <a:xfrm>
              <a:off x="4657368" y="4209296"/>
              <a:ext cx="288032" cy="477054"/>
            </a:xfrm>
            <a:prstGeom prst="rect">
              <a:avLst/>
            </a:prstGeom>
            <a:noFill/>
          </p:spPr>
          <p:txBody>
            <a:bodyPr wrap="square" rtlCol="0">
              <a:spAutoFit/>
            </a:bodyPr>
            <a:lstStyle/>
            <a:p>
              <a:r>
                <a:rPr lang="en-US" altLang="zh-CN" sz="2400">
                  <a:solidFill>
                    <a:schemeClr val="bg1"/>
                  </a:solidFill>
                </a:rPr>
                <a:t>3</a:t>
              </a:r>
              <a:endParaRPr lang="zh-CN" altLang="en-US" sz="2400">
                <a:solidFill>
                  <a:schemeClr val="bg1"/>
                </a:solidFill>
              </a:endParaRPr>
            </a:p>
          </p:txBody>
        </p:sp>
      </p:grpSp>
      <p:grpSp>
        <p:nvGrpSpPr>
          <p:cNvPr id="54" name="组合 53"/>
          <p:cNvGrpSpPr/>
          <p:nvPr/>
        </p:nvGrpSpPr>
        <p:grpSpPr>
          <a:xfrm>
            <a:off x="6526959" y="6720048"/>
            <a:ext cx="355346" cy="558968"/>
            <a:chOff x="4657368" y="4209296"/>
            <a:chExt cx="303272" cy="477054"/>
          </a:xfrm>
        </p:grpSpPr>
        <p:sp>
          <p:nvSpPr>
            <p:cNvPr id="55" name="椭圆 54"/>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TextBox 55"/>
            <p:cNvSpPr txBox="1"/>
            <p:nvPr/>
          </p:nvSpPr>
          <p:spPr>
            <a:xfrm>
              <a:off x="4657368" y="4209296"/>
              <a:ext cx="288032" cy="477054"/>
            </a:xfrm>
            <a:prstGeom prst="rect">
              <a:avLst/>
            </a:prstGeom>
            <a:noFill/>
          </p:spPr>
          <p:txBody>
            <a:bodyPr wrap="square" rtlCol="0">
              <a:spAutoFit/>
            </a:bodyPr>
            <a:lstStyle/>
            <a:p>
              <a:r>
                <a:rPr lang="en-US" altLang="zh-CN" sz="2400">
                  <a:solidFill>
                    <a:schemeClr val="bg1"/>
                  </a:solidFill>
                </a:rPr>
                <a:t>4</a:t>
              </a:r>
              <a:endParaRPr lang="zh-CN" altLang="en-US" sz="2400">
                <a:solidFill>
                  <a:schemeClr val="bg1"/>
                </a:solidFill>
              </a:endParaRPr>
            </a:p>
          </p:txBody>
        </p:sp>
      </p:grpSp>
      <p:grpSp>
        <p:nvGrpSpPr>
          <p:cNvPr id="60" name="组合 59"/>
          <p:cNvGrpSpPr/>
          <p:nvPr/>
        </p:nvGrpSpPr>
        <p:grpSpPr>
          <a:xfrm>
            <a:off x="6225184" y="5179613"/>
            <a:ext cx="355346" cy="558968"/>
            <a:chOff x="4657368" y="4209296"/>
            <a:chExt cx="303272" cy="477054"/>
          </a:xfrm>
        </p:grpSpPr>
        <p:sp>
          <p:nvSpPr>
            <p:cNvPr id="61" name="椭圆 60"/>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TextBox 61"/>
            <p:cNvSpPr txBox="1"/>
            <p:nvPr/>
          </p:nvSpPr>
          <p:spPr>
            <a:xfrm>
              <a:off x="4657368" y="4209296"/>
              <a:ext cx="288032" cy="477054"/>
            </a:xfrm>
            <a:prstGeom prst="rect">
              <a:avLst/>
            </a:prstGeom>
            <a:noFill/>
          </p:spPr>
          <p:txBody>
            <a:bodyPr wrap="square" rtlCol="0">
              <a:spAutoFit/>
            </a:bodyPr>
            <a:lstStyle/>
            <a:p>
              <a:r>
                <a:rPr lang="en-US" altLang="zh-CN" sz="2400">
                  <a:solidFill>
                    <a:schemeClr val="bg1"/>
                  </a:solidFill>
                </a:rPr>
                <a:t>5</a:t>
              </a:r>
              <a:endParaRPr lang="zh-CN" altLang="en-US" sz="2400">
                <a:solidFill>
                  <a:schemeClr val="bg1"/>
                </a:solidFill>
              </a:endParaRPr>
            </a:p>
          </p:txBody>
        </p:sp>
      </p:grpSp>
      <p:grpSp>
        <p:nvGrpSpPr>
          <p:cNvPr id="63" name="组合 62"/>
          <p:cNvGrpSpPr/>
          <p:nvPr/>
        </p:nvGrpSpPr>
        <p:grpSpPr>
          <a:xfrm>
            <a:off x="7586869" y="5521401"/>
            <a:ext cx="355344" cy="558968"/>
            <a:chOff x="4657370" y="4209293"/>
            <a:chExt cx="303270" cy="477054"/>
          </a:xfrm>
        </p:grpSpPr>
        <p:sp>
          <p:nvSpPr>
            <p:cNvPr id="64" name="椭圆 63"/>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TextBox 64"/>
            <p:cNvSpPr txBox="1"/>
            <p:nvPr/>
          </p:nvSpPr>
          <p:spPr>
            <a:xfrm>
              <a:off x="4657370" y="4209293"/>
              <a:ext cx="288032" cy="477054"/>
            </a:xfrm>
            <a:prstGeom prst="rect">
              <a:avLst/>
            </a:prstGeom>
            <a:noFill/>
          </p:spPr>
          <p:txBody>
            <a:bodyPr wrap="square" rtlCol="0">
              <a:spAutoFit/>
            </a:bodyPr>
            <a:lstStyle/>
            <a:p>
              <a:r>
                <a:rPr lang="en-US" altLang="zh-CN" sz="2400">
                  <a:solidFill>
                    <a:schemeClr val="bg1"/>
                  </a:solidFill>
                </a:rPr>
                <a:t>6</a:t>
              </a:r>
              <a:endParaRPr lang="zh-CN" altLang="en-US" sz="2400">
                <a:solidFill>
                  <a:schemeClr val="bg1"/>
                </a:solidFill>
              </a:endParaRPr>
            </a:p>
          </p:txBody>
        </p:sp>
      </p:grpSp>
      <p:grpSp>
        <p:nvGrpSpPr>
          <p:cNvPr id="107" name="组合 106"/>
          <p:cNvGrpSpPr/>
          <p:nvPr/>
        </p:nvGrpSpPr>
        <p:grpSpPr>
          <a:xfrm>
            <a:off x="11436664" y="3440286"/>
            <a:ext cx="355344" cy="461665"/>
            <a:chOff x="4657370" y="4209293"/>
            <a:chExt cx="303270" cy="394010"/>
          </a:xfrm>
        </p:grpSpPr>
        <p:sp>
          <p:nvSpPr>
            <p:cNvPr id="108" name="椭圆 107"/>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TextBox 108"/>
            <p:cNvSpPr txBox="1"/>
            <p:nvPr/>
          </p:nvSpPr>
          <p:spPr>
            <a:xfrm>
              <a:off x="4657370" y="4209293"/>
              <a:ext cx="288032" cy="394010"/>
            </a:xfrm>
            <a:prstGeom prst="rect">
              <a:avLst/>
            </a:prstGeom>
            <a:noFill/>
          </p:spPr>
          <p:txBody>
            <a:bodyPr wrap="square" rtlCol="0">
              <a:spAutoFit/>
            </a:bodyPr>
            <a:lstStyle/>
            <a:p>
              <a:r>
                <a:rPr lang="en-US" altLang="zh-CN" sz="2400">
                  <a:solidFill>
                    <a:schemeClr val="bg1"/>
                  </a:solidFill>
                </a:rPr>
                <a:t>7</a:t>
              </a:r>
              <a:endParaRPr lang="zh-CN" altLang="en-US" sz="2400">
                <a:solidFill>
                  <a:schemeClr val="bg1"/>
                </a:solidFill>
              </a:endParaRPr>
            </a:p>
          </p:txBody>
        </p:sp>
      </p:grpSp>
      <p:sp>
        <p:nvSpPr>
          <p:cNvPr id="3" name="矩形 2"/>
          <p:cNvSpPr/>
          <p:nvPr/>
        </p:nvSpPr>
        <p:spPr>
          <a:xfrm>
            <a:off x="6544816" y="3360440"/>
            <a:ext cx="1754913" cy="6850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b="1">
                <a:solidFill>
                  <a:schemeClr val="tx1"/>
                </a:solidFill>
              </a:rPr>
              <a:t>入口广场</a:t>
            </a:r>
          </a:p>
        </p:txBody>
      </p:sp>
      <p:sp>
        <p:nvSpPr>
          <p:cNvPr id="5" name="灯片编号占位符 4"/>
          <p:cNvSpPr>
            <a:spLocks noGrp="1"/>
          </p:cNvSpPr>
          <p:nvPr>
            <p:ph type="sldNum" sz="quarter" idx="12"/>
          </p:nvPr>
        </p:nvSpPr>
        <p:spPr/>
        <p:txBody>
          <a:bodyPr/>
          <a:lstStyle/>
          <a:p>
            <a:fld id="{0C913308-F349-4B6D-A68A-DD1791B4A57B}" type="slidenum">
              <a:rPr lang="zh-CN" altLang="en-US" smtClean="0"/>
              <a:t>29</a:t>
            </a:fld>
            <a:endParaRPr lang="zh-CN" altLang="en-US"/>
          </a:p>
        </p:txBody>
      </p:sp>
    </p:spTree>
    <p:extLst>
      <p:ext uri="{BB962C8B-B14F-4D97-AF65-F5344CB8AC3E}">
        <p14:creationId xmlns:p14="http://schemas.microsoft.com/office/powerpoint/2010/main" val="1124055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1504256" y="1200200"/>
            <a:ext cx="10072787" cy="1500188"/>
          </a:xfrm>
        </p:spPr>
        <p:txBody>
          <a:bodyPr>
            <a:normAutofit/>
          </a:bodyPr>
          <a:lstStyle/>
          <a:p>
            <a:r>
              <a:rPr lang="zh-CN" altLang="en-US" sz="3200">
                <a:solidFill>
                  <a:srgbClr val="92D050"/>
                </a:solidFill>
                <a:latin typeface="叶根友毛笔行书" pitchFamily="2" charset="-122"/>
                <a:ea typeface="叶根友毛笔行书" pitchFamily="2" charset="-122"/>
              </a:rPr>
              <a:t>目  录</a:t>
            </a:r>
          </a:p>
        </p:txBody>
      </p:sp>
      <p:sp>
        <p:nvSpPr>
          <p:cNvPr id="5" name="内容占位符 12"/>
          <p:cNvSpPr>
            <a:spLocks noGrp="1"/>
          </p:cNvSpPr>
          <p:nvPr>
            <p:ph idx="1"/>
          </p:nvPr>
        </p:nvSpPr>
        <p:spPr>
          <a:xfrm>
            <a:off x="2800400" y="2856384"/>
            <a:ext cx="7488832" cy="5940326"/>
          </a:xfrm>
        </p:spPr>
        <p:txBody>
          <a:bodyPr>
            <a:normAutofit/>
          </a:bodyPr>
          <a:lstStyle/>
          <a:p>
            <a:pPr marL="0" indent="0" algn="ctr">
              <a:lnSpc>
                <a:spcPct val="200000"/>
              </a:lnSpc>
              <a:buNone/>
            </a:pPr>
            <a:r>
              <a:rPr lang="en-US" altLang="zh-CN" sz="2400">
                <a:solidFill>
                  <a:schemeClr val="tx1">
                    <a:lumMod val="50000"/>
                    <a:lumOff val="50000"/>
                  </a:schemeClr>
                </a:solidFill>
                <a:latin typeface="方正细黑一简体" panose="02010601030101010101" pitchFamily="2" charset="-122"/>
                <a:ea typeface="方正细黑一简体" panose="02010601030101010101" pitchFamily="2" charset="-122"/>
                <a:cs typeface="+mj-cs"/>
              </a:rPr>
              <a:t>Part </a:t>
            </a:r>
            <a:r>
              <a:rPr lang="en-US" altLang="zh-CN" sz="2400">
                <a:solidFill>
                  <a:srgbClr val="7030A0"/>
                </a:solidFill>
                <a:latin typeface="方正细黑一简体" panose="02010601030101010101" pitchFamily="2" charset="-122"/>
                <a:ea typeface="方正细黑一简体" panose="02010601030101010101" pitchFamily="2" charset="-122"/>
                <a:cs typeface="+mj-cs"/>
              </a:rPr>
              <a:t>1</a:t>
            </a:r>
            <a:r>
              <a:rPr lang="en-US" altLang="zh-CN" sz="2400">
                <a:solidFill>
                  <a:schemeClr val="tx1">
                    <a:lumMod val="50000"/>
                    <a:lumOff val="50000"/>
                  </a:schemeClr>
                </a:solidFill>
                <a:latin typeface="方正细黑一简体" panose="02010601030101010101" pitchFamily="2" charset="-122"/>
                <a:ea typeface="方正细黑一简体" panose="02010601030101010101" pitchFamily="2" charset="-122"/>
                <a:cs typeface="+mj-cs"/>
              </a:rPr>
              <a:t>   </a:t>
            </a:r>
            <a:r>
              <a:rPr lang="zh-CN" altLang="en-US" sz="2400">
                <a:solidFill>
                  <a:schemeClr val="tx1">
                    <a:lumMod val="50000"/>
                    <a:lumOff val="50000"/>
                  </a:schemeClr>
                </a:solidFill>
                <a:latin typeface="方正细黑一简体" panose="02010601030101010101" pitchFamily="2" charset="-122"/>
                <a:ea typeface="方正细黑一简体" panose="02010601030101010101" pitchFamily="2" charset="-122"/>
                <a:cs typeface="+mj-cs"/>
              </a:rPr>
              <a:t>项目分析篇</a:t>
            </a:r>
            <a:endParaRPr lang="en-US" altLang="zh-CN" sz="2400">
              <a:solidFill>
                <a:schemeClr val="tx1">
                  <a:lumMod val="50000"/>
                  <a:lumOff val="50000"/>
                </a:schemeClr>
              </a:solidFill>
              <a:latin typeface="方正细黑一简体" panose="02010601030101010101" pitchFamily="2" charset="-122"/>
              <a:ea typeface="方正细黑一简体" panose="02010601030101010101" pitchFamily="2" charset="-122"/>
              <a:cs typeface="+mj-cs"/>
            </a:endParaRPr>
          </a:p>
          <a:p>
            <a:pPr marL="0" indent="0" algn="ctr">
              <a:lnSpc>
                <a:spcPct val="200000"/>
              </a:lnSpc>
              <a:buNone/>
            </a:pPr>
            <a:r>
              <a:rPr lang="en-US" altLang="zh-CN" sz="2400">
                <a:solidFill>
                  <a:schemeClr val="tx1">
                    <a:lumMod val="50000"/>
                    <a:lumOff val="50000"/>
                  </a:schemeClr>
                </a:solidFill>
                <a:latin typeface="方正细黑一简体" panose="02010601030101010101" pitchFamily="2" charset="-122"/>
                <a:ea typeface="方正细黑一简体" panose="02010601030101010101" pitchFamily="2" charset="-122"/>
                <a:cs typeface="+mj-cs"/>
              </a:rPr>
              <a:t>Part </a:t>
            </a:r>
            <a:r>
              <a:rPr lang="en-US" altLang="zh-CN" sz="2400">
                <a:solidFill>
                  <a:srgbClr val="7030A0"/>
                </a:solidFill>
                <a:latin typeface="方正细黑一简体" panose="02010601030101010101" pitchFamily="2" charset="-122"/>
                <a:ea typeface="方正细黑一简体" panose="02010601030101010101" pitchFamily="2" charset="-122"/>
                <a:cs typeface="+mj-cs"/>
              </a:rPr>
              <a:t>2</a:t>
            </a:r>
            <a:r>
              <a:rPr lang="en-US" altLang="zh-CN" sz="2400">
                <a:solidFill>
                  <a:schemeClr val="tx1">
                    <a:lumMod val="50000"/>
                    <a:lumOff val="50000"/>
                  </a:schemeClr>
                </a:solidFill>
                <a:latin typeface="方正细黑一简体" panose="02010601030101010101" pitchFamily="2" charset="-122"/>
                <a:ea typeface="方正细黑一简体" panose="02010601030101010101" pitchFamily="2" charset="-122"/>
                <a:cs typeface="+mj-cs"/>
              </a:rPr>
              <a:t>   </a:t>
            </a:r>
            <a:r>
              <a:rPr lang="zh-CN" altLang="en-US" sz="2400">
                <a:solidFill>
                  <a:schemeClr val="tx1">
                    <a:lumMod val="50000"/>
                    <a:lumOff val="50000"/>
                  </a:schemeClr>
                </a:solidFill>
                <a:latin typeface="方正细黑一简体" panose="02010601030101010101" pitchFamily="2" charset="-122"/>
                <a:ea typeface="方正细黑一简体" panose="02010601030101010101" pitchFamily="2" charset="-122"/>
                <a:cs typeface="+mj-cs"/>
              </a:rPr>
              <a:t>总体定位篇</a:t>
            </a:r>
            <a:endParaRPr lang="en-US" altLang="zh-CN" sz="2400">
              <a:solidFill>
                <a:schemeClr val="tx1">
                  <a:lumMod val="50000"/>
                  <a:lumOff val="50000"/>
                </a:schemeClr>
              </a:solidFill>
              <a:latin typeface="方正细黑一简体" panose="02010601030101010101" pitchFamily="2" charset="-122"/>
              <a:ea typeface="方正细黑一简体" panose="02010601030101010101" pitchFamily="2" charset="-122"/>
              <a:cs typeface="+mj-cs"/>
            </a:endParaRPr>
          </a:p>
          <a:p>
            <a:pPr marL="0" indent="0" algn="ctr">
              <a:lnSpc>
                <a:spcPct val="200000"/>
              </a:lnSpc>
              <a:buNone/>
            </a:pPr>
            <a:r>
              <a:rPr lang="en-US" altLang="zh-CN" sz="2400">
                <a:solidFill>
                  <a:schemeClr val="tx1">
                    <a:lumMod val="50000"/>
                    <a:lumOff val="50000"/>
                  </a:schemeClr>
                </a:solidFill>
                <a:latin typeface="方正细黑一简体" panose="02010601030101010101" pitchFamily="2" charset="-122"/>
                <a:ea typeface="方正细黑一简体" panose="02010601030101010101" pitchFamily="2" charset="-122"/>
                <a:cs typeface="+mj-cs"/>
              </a:rPr>
              <a:t>Part </a:t>
            </a:r>
            <a:r>
              <a:rPr lang="en-US" altLang="zh-CN" sz="2400">
                <a:solidFill>
                  <a:srgbClr val="7030A0"/>
                </a:solidFill>
                <a:latin typeface="方正细黑一简体" panose="02010601030101010101" pitchFamily="2" charset="-122"/>
                <a:ea typeface="方正细黑一简体" panose="02010601030101010101" pitchFamily="2" charset="-122"/>
                <a:cs typeface="+mj-cs"/>
              </a:rPr>
              <a:t>3 </a:t>
            </a:r>
            <a:r>
              <a:rPr lang="en-US" altLang="zh-CN" sz="2400">
                <a:solidFill>
                  <a:schemeClr val="tx1">
                    <a:lumMod val="50000"/>
                    <a:lumOff val="50000"/>
                  </a:schemeClr>
                </a:solidFill>
                <a:latin typeface="方正细黑一简体" panose="02010601030101010101" pitchFamily="2" charset="-122"/>
                <a:ea typeface="方正细黑一简体" panose="02010601030101010101" pitchFamily="2" charset="-122"/>
                <a:cs typeface="+mj-cs"/>
              </a:rPr>
              <a:t>   </a:t>
            </a:r>
            <a:r>
              <a:rPr lang="zh-CN" altLang="en-US" sz="2400">
                <a:solidFill>
                  <a:schemeClr val="tx1">
                    <a:lumMod val="50000"/>
                    <a:lumOff val="50000"/>
                  </a:schemeClr>
                </a:solidFill>
                <a:latin typeface="方正细黑一简体" panose="02010601030101010101" pitchFamily="2" charset="-122"/>
                <a:ea typeface="方正细黑一简体" panose="02010601030101010101" pitchFamily="2" charset="-122"/>
                <a:cs typeface="+mj-cs"/>
              </a:rPr>
              <a:t>总体规划篇</a:t>
            </a:r>
            <a:endParaRPr lang="en-US" altLang="zh-CN" sz="2400">
              <a:solidFill>
                <a:schemeClr val="tx1">
                  <a:lumMod val="50000"/>
                  <a:lumOff val="50000"/>
                </a:schemeClr>
              </a:solidFill>
              <a:latin typeface="方正细黑一简体" panose="02010601030101010101" pitchFamily="2" charset="-122"/>
              <a:ea typeface="方正细黑一简体" panose="02010601030101010101" pitchFamily="2" charset="-122"/>
              <a:cs typeface="+mj-cs"/>
            </a:endParaRPr>
          </a:p>
          <a:p>
            <a:pPr marL="0" indent="0" algn="ctr">
              <a:lnSpc>
                <a:spcPct val="200000"/>
              </a:lnSpc>
              <a:buNone/>
            </a:pPr>
            <a:r>
              <a:rPr lang="en-US" altLang="zh-CN" sz="2400">
                <a:solidFill>
                  <a:schemeClr val="tx1">
                    <a:lumMod val="50000"/>
                    <a:lumOff val="50000"/>
                  </a:schemeClr>
                </a:solidFill>
                <a:latin typeface="方正细黑一简体" panose="02010601030101010101" pitchFamily="2" charset="-122"/>
                <a:ea typeface="方正细黑一简体" panose="02010601030101010101" pitchFamily="2" charset="-122"/>
              </a:rPr>
              <a:t>Part 4</a:t>
            </a:r>
            <a:r>
              <a:rPr lang="en-US" altLang="zh-CN" sz="2400">
                <a:solidFill>
                  <a:srgbClr val="7030A0"/>
                </a:solidFill>
                <a:latin typeface="方正细黑一简体" panose="02010601030101010101" pitchFamily="2" charset="-122"/>
                <a:ea typeface="方正细黑一简体" panose="02010601030101010101" pitchFamily="2" charset="-122"/>
              </a:rPr>
              <a:t> </a:t>
            </a:r>
            <a:r>
              <a:rPr lang="en-US" altLang="zh-CN" sz="2400">
                <a:solidFill>
                  <a:schemeClr val="tx1">
                    <a:lumMod val="50000"/>
                    <a:lumOff val="50000"/>
                  </a:schemeClr>
                </a:solidFill>
                <a:latin typeface="方正细黑一简体" panose="02010601030101010101" pitchFamily="2" charset="-122"/>
                <a:ea typeface="方正细黑一简体" panose="02010601030101010101" pitchFamily="2" charset="-122"/>
              </a:rPr>
              <a:t>   </a:t>
            </a:r>
            <a:r>
              <a:rPr lang="zh-CN" altLang="en-US" sz="2400">
                <a:solidFill>
                  <a:schemeClr val="tx1">
                    <a:lumMod val="50000"/>
                    <a:lumOff val="50000"/>
                  </a:schemeClr>
                </a:solidFill>
                <a:latin typeface="方正细黑一简体" panose="02010601030101010101" pitchFamily="2" charset="-122"/>
                <a:ea typeface="方正细黑一简体" panose="02010601030101010101" pitchFamily="2" charset="-122"/>
              </a:rPr>
              <a:t>分区设计篇</a:t>
            </a:r>
            <a:endParaRPr lang="en-US" altLang="zh-CN" sz="2400">
              <a:solidFill>
                <a:schemeClr val="tx1">
                  <a:lumMod val="50000"/>
                  <a:lumOff val="50000"/>
                </a:schemeClr>
              </a:solidFill>
              <a:latin typeface="方正细黑一简体" panose="02010601030101010101" pitchFamily="2" charset="-122"/>
              <a:ea typeface="方正细黑一简体" panose="02010601030101010101" pitchFamily="2" charset="-122"/>
            </a:endParaRPr>
          </a:p>
          <a:p>
            <a:pPr marL="0" indent="0" algn="ctr">
              <a:lnSpc>
                <a:spcPct val="200000"/>
              </a:lnSpc>
              <a:buNone/>
            </a:pPr>
            <a:r>
              <a:rPr lang="en-US" altLang="zh-CN" sz="2400">
                <a:solidFill>
                  <a:schemeClr val="tx1">
                    <a:lumMod val="50000"/>
                    <a:lumOff val="50000"/>
                  </a:schemeClr>
                </a:solidFill>
                <a:latin typeface="方正细黑一简体" panose="02010601030101010101" pitchFamily="2" charset="-122"/>
                <a:ea typeface="方正细黑一简体" panose="02010601030101010101" pitchFamily="2" charset="-122"/>
              </a:rPr>
              <a:t>Part 5</a:t>
            </a:r>
            <a:r>
              <a:rPr lang="en-US" altLang="zh-CN" sz="2400">
                <a:solidFill>
                  <a:srgbClr val="7030A0"/>
                </a:solidFill>
                <a:latin typeface="方正细黑一简体" panose="02010601030101010101" pitchFamily="2" charset="-122"/>
                <a:ea typeface="方正细黑一简体" panose="02010601030101010101" pitchFamily="2" charset="-122"/>
              </a:rPr>
              <a:t> </a:t>
            </a:r>
            <a:r>
              <a:rPr lang="en-US" altLang="zh-CN" sz="2400">
                <a:solidFill>
                  <a:schemeClr val="tx1">
                    <a:lumMod val="50000"/>
                    <a:lumOff val="50000"/>
                  </a:schemeClr>
                </a:solidFill>
                <a:latin typeface="方正细黑一简体" panose="02010601030101010101" pitchFamily="2" charset="-122"/>
                <a:ea typeface="方正细黑一简体" panose="02010601030101010101" pitchFamily="2" charset="-122"/>
              </a:rPr>
              <a:t>   </a:t>
            </a:r>
            <a:r>
              <a:rPr lang="zh-CN" altLang="en-US" sz="2400">
                <a:solidFill>
                  <a:schemeClr val="tx1">
                    <a:lumMod val="50000"/>
                    <a:lumOff val="50000"/>
                  </a:schemeClr>
                </a:solidFill>
                <a:latin typeface="方正细黑一简体" panose="02010601030101010101" pitchFamily="2" charset="-122"/>
                <a:ea typeface="方正细黑一简体" panose="02010601030101010101" pitchFamily="2" charset="-122"/>
              </a:rPr>
              <a:t>基础设施篇</a:t>
            </a:r>
          </a:p>
          <a:p>
            <a:pPr marL="0" indent="0" algn="ctr">
              <a:lnSpc>
                <a:spcPct val="200000"/>
              </a:lnSpc>
              <a:buNone/>
            </a:pPr>
            <a:endParaRPr lang="zh-CN" altLang="en-US" sz="2400">
              <a:solidFill>
                <a:schemeClr val="tx1">
                  <a:lumMod val="50000"/>
                  <a:lumOff val="50000"/>
                </a:schemeClr>
              </a:solidFill>
              <a:latin typeface="方正细黑一简体" panose="02010601030101010101" pitchFamily="2" charset="-122"/>
              <a:ea typeface="方正细黑一简体" panose="02010601030101010101" pitchFamily="2" charset="-122"/>
              <a:cs typeface="+mj-cs"/>
            </a:endParaRPr>
          </a:p>
        </p:txBody>
      </p:sp>
      <p:sp>
        <p:nvSpPr>
          <p:cNvPr id="3" name="灯片编号占位符 2"/>
          <p:cNvSpPr>
            <a:spLocks noGrp="1"/>
          </p:cNvSpPr>
          <p:nvPr>
            <p:ph type="sldNum" sz="quarter" idx="12"/>
          </p:nvPr>
        </p:nvSpPr>
        <p:spPr/>
        <p:txBody>
          <a:bodyPr/>
          <a:lstStyle/>
          <a:p>
            <a:fld id="{0C913308-F349-4B6D-A68A-DD1791B4A57B}" type="slidenum">
              <a:rPr lang="zh-CN" altLang="en-US" smtClean="0"/>
              <a:t>3</a:t>
            </a:fld>
            <a:endParaRPr lang="zh-CN" altLang="en-US"/>
          </a:p>
        </p:txBody>
      </p:sp>
    </p:spTree>
    <p:extLst>
      <p:ext uri="{BB962C8B-B14F-4D97-AF65-F5344CB8AC3E}">
        <p14:creationId xmlns:p14="http://schemas.microsoft.com/office/powerpoint/2010/main" val="2395801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792510" y="756146"/>
            <a:ext cx="3088010" cy="588070"/>
          </a:xfrm>
        </p:spPr>
        <p:txBody>
          <a:bodyPr>
            <a:normAutofit/>
          </a:bodyPr>
          <a:lstStyle/>
          <a:p>
            <a:pPr algn="l"/>
            <a:r>
              <a:rPr lang="zh-CN" altLang="en-US" sz="2400">
                <a:solidFill>
                  <a:srgbClr val="92D050"/>
                </a:solidFill>
                <a:latin typeface="叶根友毛笔行书" pitchFamily="2" charset="-122"/>
                <a:ea typeface="叶根友毛笔行书" pitchFamily="2" charset="-122"/>
              </a:rPr>
              <a:t>游客接待中心</a:t>
            </a:r>
          </a:p>
        </p:txBody>
      </p:sp>
      <p:sp>
        <p:nvSpPr>
          <p:cNvPr id="8" name="PA_文本框 8"/>
          <p:cNvSpPr txBox="1"/>
          <p:nvPr>
            <p:custDataLst>
              <p:tags r:id="rId1"/>
            </p:custDataLst>
          </p:nvPr>
        </p:nvSpPr>
        <p:spPr>
          <a:xfrm>
            <a:off x="6904856" y="480120"/>
            <a:ext cx="5760640" cy="276999"/>
          </a:xfrm>
          <a:prstGeom prst="rect">
            <a:avLst/>
          </a:prstGeom>
          <a:noFill/>
        </p:spPr>
        <p:txBody>
          <a:bodyPr wrap="square" rtlCol="0">
            <a:spAutoFit/>
          </a:bodyPr>
          <a:lstStyle/>
          <a:p>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  甘肃</a:t>
            </a:r>
            <a:r>
              <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a:t>
            </a:r>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合水子午岭国家森林公园太白川片区曹家寺景点修建性详细规划方案</a:t>
            </a:r>
            <a:endPar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endParaRPr>
          </a:p>
        </p:txBody>
      </p:sp>
      <p:grpSp>
        <p:nvGrpSpPr>
          <p:cNvPr id="11" name="组合 10"/>
          <p:cNvGrpSpPr/>
          <p:nvPr/>
        </p:nvGrpSpPr>
        <p:grpSpPr>
          <a:xfrm>
            <a:off x="6976864" y="734036"/>
            <a:ext cx="5184575" cy="60439"/>
            <a:chOff x="8034637" y="615628"/>
            <a:chExt cx="4022516" cy="42416"/>
          </a:xfrm>
        </p:grpSpPr>
        <p:cxnSp>
          <p:nvCxnSpPr>
            <p:cNvPr id="12" name="直接连接符 11"/>
            <p:cNvCxnSpPr/>
            <p:nvPr/>
          </p:nvCxnSpPr>
          <p:spPr>
            <a:xfrm>
              <a:off x="8034637" y="615628"/>
              <a:ext cx="402251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8034637" y="658044"/>
              <a:ext cx="4022516"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4165" t="21429" r="36906" b="18849"/>
          <a:stretch/>
        </p:blipFill>
        <p:spPr>
          <a:xfrm rot="16200000">
            <a:off x="5555490" y="1548928"/>
            <a:ext cx="5609151" cy="8527042"/>
          </a:xfrm>
          <a:prstGeom prst="rect">
            <a:avLst/>
          </a:prstGeom>
          <a:ln>
            <a:solidFill>
              <a:srgbClr val="92D050"/>
            </a:solidFill>
          </a:ln>
        </p:spPr>
      </p:pic>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72916" t="60516" r="4762" b="21230"/>
          <a:stretch/>
        </p:blipFill>
        <p:spPr>
          <a:xfrm rot="16200000">
            <a:off x="750435" y="5410267"/>
            <a:ext cx="2880320" cy="3533193"/>
          </a:xfrm>
          <a:prstGeom prst="rect">
            <a:avLst/>
          </a:prstGeom>
          <a:ln>
            <a:solidFill>
              <a:srgbClr val="92D050"/>
            </a:solidFill>
          </a:ln>
        </p:spPr>
      </p:pic>
      <p:sp>
        <p:nvSpPr>
          <p:cNvPr id="14" name="标题 1"/>
          <p:cNvSpPr txBox="1">
            <a:spLocks/>
          </p:cNvSpPr>
          <p:nvPr/>
        </p:nvSpPr>
        <p:spPr>
          <a:xfrm>
            <a:off x="784176" y="1332210"/>
            <a:ext cx="2225199" cy="516062"/>
          </a:xfrm>
          <a:prstGeom prst="rect">
            <a:avLst/>
          </a:prstGeom>
        </p:spPr>
        <p:txBody>
          <a:bodyPr vert="horz" lIns="128016" tIns="64008" rIns="128016" bIns="64008" rtlCol="0" anchor="ctr">
            <a:normAutofit/>
          </a:bodyPr>
          <a:lstStyle>
            <a:lvl1pPr algn="ctr" defTabSz="1280160" rtl="0" eaLnBrk="1" latinLnBrk="0" hangingPunct="1">
              <a:spcBef>
                <a:spcPct val="0"/>
              </a:spcBef>
              <a:buNone/>
              <a:defRPr sz="6200" kern="1200">
                <a:solidFill>
                  <a:schemeClr val="tx1"/>
                </a:solidFill>
                <a:latin typeface="+mj-lt"/>
                <a:ea typeface="+mj-ea"/>
                <a:cs typeface="+mj-cs"/>
              </a:defRPr>
            </a:lvl1pPr>
          </a:lstStyle>
          <a:p>
            <a:pPr algn="l"/>
            <a:r>
              <a:rPr lang="zh-CN" altLang="en-US" sz="1800" b="1">
                <a:solidFill>
                  <a:schemeClr val="accent4"/>
                </a:solidFill>
                <a:latin typeface="华文细黑" panose="02010600040101010101" pitchFamily="2" charset="-122"/>
                <a:ea typeface="华文细黑" panose="02010600040101010101" pitchFamily="2" charset="-122"/>
              </a:rPr>
              <a:t>立面图</a:t>
            </a:r>
          </a:p>
        </p:txBody>
      </p:sp>
      <p:sp>
        <p:nvSpPr>
          <p:cNvPr id="15" name="TextBox 14"/>
          <p:cNvSpPr txBox="1"/>
          <p:nvPr/>
        </p:nvSpPr>
        <p:spPr>
          <a:xfrm>
            <a:off x="856184" y="1916505"/>
            <a:ext cx="11389418" cy="923330"/>
          </a:xfrm>
          <a:prstGeom prst="rect">
            <a:avLst/>
          </a:prstGeom>
          <a:noFill/>
        </p:spPr>
        <p:txBody>
          <a:bodyPr wrap="square" rtlCol="0">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为游客提供咨询、购票、购物和餐饮等功能。地下一层，建筑面积</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425.64</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㎡，地上两层，一层建筑面积</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959.24</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㎡，二层建筑面积</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868.84</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㎡。钢结构。</a:t>
            </a:r>
          </a:p>
        </p:txBody>
      </p:sp>
      <p:grpSp>
        <p:nvGrpSpPr>
          <p:cNvPr id="16" name="组合 15"/>
          <p:cNvGrpSpPr/>
          <p:nvPr/>
        </p:nvGrpSpPr>
        <p:grpSpPr>
          <a:xfrm>
            <a:off x="423998" y="3007873"/>
            <a:ext cx="3533194" cy="2499088"/>
            <a:chOff x="2328262" y="4756436"/>
            <a:chExt cx="5152658" cy="3644563"/>
          </a:xfrm>
        </p:grpSpPr>
        <p:pic>
          <p:nvPicPr>
            <p:cNvPr id="17" name="图片 16"/>
            <p:cNvPicPr>
              <a:picLocks noChangeAspect="1"/>
            </p:cNvPicPr>
            <p:nvPr/>
          </p:nvPicPr>
          <p:blipFill rotWithShape="1">
            <a:blip r:embed="rId5" cstate="screen">
              <a:duotone>
                <a:schemeClr val="bg2">
                  <a:shade val="45000"/>
                  <a:satMod val="135000"/>
                </a:schemeClr>
                <a:prstClr val="white"/>
              </a:duotone>
              <a:extLst>
                <a:ext uri="{28A0092B-C50C-407E-A947-70E740481C1C}">
                  <a14:useLocalDpi xmlns:a14="http://schemas.microsoft.com/office/drawing/2010/main"/>
                </a:ext>
              </a:extLst>
            </a:blip>
            <a:srcRect l="2590" t="3629" r="4228" b="3206"/>
            <a:stretch/>
          </p:blipFill>
          <p:spPr>
            <a:xfrm>
              <a:off x="2328262" y="4756436"/>
              <a:ext cx="5152658" cy="3644563"/>
            </a:xfrm>
            <a:prstGeom prst="rect">
              <a:avLst/>
            </a:prstGeom>
          </p:spPr>
        </p:pic>
        <p:sp>
          <p:nvSpPr>
            <p:cNvPr id="18" name="椭圆 17"/>
            <p:cNvSpPr/>
            <p:nvPr/>
          </p:nvSpPr>
          <p:spPr>
            <a:xfrm>
              <a:off x="6108944" y="5480631"/>
              <a:ext cx="216023" cy="2160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灯片编号占位符 5"/>
          <p:cNvSpPr>
            <a:spLocks noGrp="1"/>
          </p:cNvSpPr>
          <p:nvPr>
            <p:ph type="sldNum" sz="quarter" idx="12"/>
          </p:nvPr>
        </p:nvSpPr>
        <p:spPr/>
        <p:txBody>
          <a:bodyPr/>
          <a:lstStyle/>
          <a:p>
            <a:fld id="{0C913308-F349-4B6D-A68A-DD1791B4A57B}" type="slidenum">
              <a:rPr lang="zh-CN" altLang="en-US" smtClean="0"/>
              <a:t>30</a:t>
            </a:fld>
            <a:endParaRPr lang="zh-CN" altLang="en-US"/>
          </a:p>
        </p:txBody>
      </p:sp>
    </p:spTree>
    <p:extLst>
      <p:ext uri="{BB962C8B-B14F-4D97-AF65-F5344CB8AC3E}">
        <p14:creationId xmlns:p14="http://schemas.microsoft.com/office/powerpoint/2010/main" val="3001041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792510" y="756146"/>
            <a:ext cx="3088010" cy="588070"/>
          </a:xfrm>
        </p:spPr>
        <p:txBody>
          <a:bodyPr>
            <a:normAutofit/>
          </a:bodyPr>
          <a:lstStyle/>
          <a:p>
            <a:pPr algn="l"/>
            <a:r>
              <a:rPr lang="zh-CN" altLang="en-US" sz="2400">
                <a:solidFill>
                  <a:srgbClr val="92D050"/>
                </a:solidFill>
                <a:latin typeface="叶根友毛笔行书" pitchFamily="2" charset="-122"/>
                <a:ea typeface="叶根友毛笔行书" pitchFamily="2" charset="-122"/>
              </a:rPr>
              <a:t>游客接待中心</a:t>
            </a:r>
          </a:p>
        </p:txBody>
      </p:sp>
      <p:sp>
        <p:nvSpPr>
          <p:cNvPr id="8" name="PA_文本框 8"/>
          <p:cNvSpPr txBox="1"/>
          <p:nvPr>
            <p:custDataLst>
              <p:tags r:id="rId1"/>
            </p:custDataLst>
          </p:nvPr>
        </p:nvSpPr>
        <p:spPr>
          <a:xfrm>
            <a:off x="6904856" y="480120"/>
            <a:ext cx="5760640" cy="276999"/>
          </a:xfrm>
          <a:prstGeom prst="rect">
            <a:avLst/>
          </a:prstGeom>
          <a:noFill/>
        </p:spPr>
        <p:txBody>
          <a:bodyPr wrap="square" rtlCol="0">
            <a:spAutoFit/>
          </a:bodyPr>
          <a:lstStyle/>
          <a:p>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  甘肃</a:t>
            </a:r>
            <a:r>
              <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a:t>
            </a:r>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合水子午岭国家森林公园太白川片区曹家寺景点修建性详细规划方案</a:t>
            </a:r>
            <a:endPar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endParaRPr>
          </a:p>
        </p:txBody>
      </p:sp>
      <p:grpSp>
        <p:nvGrpSpPr>
          <p:cNvPr id="11" name="组合 10"/>
          <p:cNvGrpSpPr/>
          <p:nvPr/>
        </p:nvGrpSpPr>
        <p:grpSpPr>
          <a:xfrm>
            <a:off x="6976864" y="734036"/>
            <a:ext cx="5184575" cy="60439"/>
            <a:chOff x="8034637" y="615628"/>
            <a:chExt cx="4022516" cy="42416"/>
          </a:xfrm>
        </p:grpSpPr>
        <p:cxnSp>
          <p:nvCxnSpPr>
            <p:cNvPr id="12" name="直接连接符 11"/>
            <p:cNvCxnSpPr/>
            <p:nvPr/>
          </p:nvCxnSpPr>
          <p:spPr>
            <a:xfrm>
              <a:off x="8034637" y="615628"/>
              <a:ext cx="402251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8034637" y="658044"/>
              <a:ext cx="4022516"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标题 1"/>
          <p:cNvSpPr txBox="1">
            <a:spLocks/>
          </p:cNvSpPr>
          <p:nvPr/>
        </p:nvSpPr>
        <p:spPr>
          <a:xfrm>
            <a:off x="784176" y="1332210"/>
            <a:ext cx="2225199" cy="516062"/>
          </a:xfrm>
          <a:prstGeom prst="rect">
            <a:avLst/>
          </a:prstGeom>
        </p:spPr>
        <p:txBody>
          <a:bodyPr vert="horz" lIns="128016" tIns="64008" rIns="128016" bIns="64008" rtlCol="0" anchor="ctr">
            <a:normAutofit/>
          </a:bodyPr>
          <a:lstStyle>
            <a:lvl1pPr algn="ctr" defTabSz="1280160" rtl="0" eaLnBrk="1" latinLnBrk="0" hangingPunct="1">
              <a:spcBef>
                <a:spcPct val="0"/>
              </a:spcBef>
              <a:buNone/>
              <a:defRPr sz="6200" kern="1200">
                <a:solidFill>
                  <a:schemeClr val="tx1"/>
                </a:solidFill>
                <a:latin typeface="+mj-lt"/>
                <a:ea typeface="+mj-ea"/>
                <a:cs typeface="+mj-cs"/>
              </a:defRPr>
            </a:lvl1pPr>
          </a:lstStyle>
          <a:p>
            <a:pPr algn="l"/>
            <a:r>
              <a:rPr lang="zh-CN" altLang="en-US" sz="1800" b="1">
                <a:solidFill>
                  <a:schemeClr val="accent4"/>
                </a:solidFill>
                <a:latin typeface="华文细黑" panose="02010600040101010101" pitchFamily="2" charset="-122"/>
                <a:ea typeface="华文细黑" panose="02010600040101010101" pitchFamily="2" charset="-122"/>
              </a:rPr>
              <a:t>平面图、剖面图</a:t>
            </a: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70180" t="27986" r="7869" b="55986"/>
          <a:stretch/>
        </p:blipFill>
        <p:spPr>
          <a:xfrm rot="16200000">
            <a:off x="1054774" y="1662122"/>
            <a:ext cx="3909202" cy="4281505"/>
          </a:xfrm>
          <a:prstGeom prst="rect">
            <a:avLst/>
          </a:prstGeom>
          <a:ln>
            <a:solidFill>
              <a:srgbClr val="92D050"/>
            </a:solidFill>
          </a:ln>
        </p:spPr>
      </p:pic>
      <p:sp>
        <p:nvSpPr>
          <p:cNvPr id="6" name="灯片编号占位符 5"/>
          <p:cNvSpPr>
            <a:spLocks noGrp="1"/>
          </p:cNvSpPr>
          <p:nvPr>
            <p:ph type="sldNum" sz="quarter" idx="12"/>
          </p:nvPr>
        </p:nvSpPr>
        <p:spPr/>
        <p:txBody>
          <a:bodyPr/>
          <a:lstStyle/>
          <a:p>
            <a:fld id="{0C913308-F349-4B6D-A68A-DD1791B4A57B}" type="slidenum">
              <a:rPr lang="zh-CN" altLang="en-US" smtClean="0"/>
              <a:t>31</a:t>
            </a:fld>
            <a:endParaRPr lang="zh-CN" altLang="en-US"/>
          </a:p>
        </p:txBody>
      </p:sp>
      <p:pic>
        <p:nvPicPr>
          <p:cNvPr id="7" name="图片 6"/>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3439" t="3089" r="5417" b="3572"/>
          <a:stretch/>
        </p:blipFill>
        <p:spPr>
          <a:xfrm rot="16200000">
            <a:off x="1441584" y="5184514"/>
            <a:ext cx="3135582" cy="4281506"/>
          </a:xfrm>
          <a:prstGeom prst="rect">
            <a:avLst/>
          </a:prstGeom>
          <a:ln>
            <a:solidFill>
              <a:srgbClr val="92D050"/>
            </a:solidFill>
          </a:ln>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2381" t="19444" r="1833" b="17000"/>
          <a:stretch/>
        </p:blipFill>
        <p:spPr>
          <a:xfrm rot="16200000">
            <a:off x="4987354" y="2268092"/>
            <a:ext cx="7030298" cy="6219629"/>
          </a:xfrm>
          <a:prstGeom prst="rect">
            <a:avLst/>
          </a:prstGeom>
          <a:ln>
            <a:solidFill>
              <a:srgbClr val="92D050"/>
            </a:solidFill>
          </a:ln>
        </p:spPr>
      </p:pic>
    </p:spTree>
    <p:extLst>
      <p:ext uri="{BB962C8B-B14F-4D97-AF65-F5344CB8AC3E}">
        <p14:creationId xmlns:p14="http://schemas.microsoft.com/office/powerpoint/2010/main" val="30010417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792510" y="756146"/>
            <a:ext cx="3088010" cy="588070"/>
          </a:xfrm>
        </p:spPr>
        <p:txBody>
          <a:bodyPr>
            <a:normAutofit/>
          </a:bodyPr>
          <a:lstStyle/>
          <a:p>
            <a:pPr algn="l"/>
            <a:r>
              <a:rPr lang="zh-CN" altLang="en-US" sz="2400">
                <a:solidFill>
                  <a:srgbClr val="92D050"/>
                </a:solidFill>
                <a:latin typeface="叶根友毛笔行书" pitchFamily="2" charset="-122"/>
                <a:ea typeface="叶根友毛笔行书" pitchFamily="2" charset="-122"/>
              </a:rPr>
              <a:t>城堡大门</a:t>
            </a:r>
          </a:p>
        </p:txBody>
      </p:sp>
      <p:sp>
        <p:nvSpPr>
          <p:cNvPr id="8" name="PA_文本框 8"/>
          <p:cNvSpPr txBox="1"/>
          <p:nvPr>
            <p:custDataLst>
              <p:tags r:id="rId1"/>
            </p:custDataLst>
          </p:nvPr>
        </p:nvSpPr>
        <p:spPr>
          <a:xfrm>
            <a:off x="6904856" y="480120"/>
            <a:ext cx="5760640" cy="276999"/>
          </a:xfrm>
          <a:prstGeom prst="rect">
            <a:avLst/>
          </a:prstGeom>
          <a:noFill/>
        </p:spPr>
        <p:txBody>
          <a:bodyPr wrap="square" rtlCol="0">
            <a:spAutoFit/>
          </a:bodyPr>
          <a:lstStyle/>
          <a:p>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  甘肃</a:t>
            </a:r>
            <a:r>
              <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a:t>
            </a:r>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合水子午岭国家森林公园太白川片区曹家寺景点修建性详细规划方案</a:t>
            </a:r>
            <a:endPar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endParaRPr>
          </a:p>
        </p:txBody>
      </p:sp>
      <p:grpSp>
        <p:nvGrpSpPr>
          <p:cNvPr id="11" name="组合 10"/>
          <p:cNvGrpSpPr/>
          <p:nvPr/>
        </p:nvGrpSpPr>
        <p:grpSpPr>
          <a:xfrm>
            <a:off x="6976864" y="734036"/>
            <a:ext cx="5184575" cy="60439"/>
            <a:chOff x="8034637" y="615628"/>
            <a:chExt cx="4022516" cy="42416"/>
          </a:xfrm>
        </p:grpSpPr>
        <p:cxnSp>
          <p:nvCxnSpPr>
            <p:cNvPr id="12" name="直接连接符 11"/>
            <p:cNvCxnSpPr/>
            <p:nvPr/>
          </p:nvCxnSpPr>
          <p:spPr>
            <a:xfrm>
              <a:off x="8034637" y="615628"/>
              <a:ext cx="402251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8034637" y="658044"/>
              <a:ext cx="4022516"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标题 1"/>
          <p:cNvSpPr txBox="1">
            <a:spLocks/>
          </p:cNvSpPr>
          <p:nvPr/>
        </p:nvSpPr>
        <p:spPr>
          <a:xfrm>
            <a:off x="784176" y="1332210"/>
            <a:ext cx="2225199" cy="516062"/>
          </a:xfrm>
          <a:prstGeom prst="rect">
            <a:avLst/>
          </a:prstGeom>
        </p:spPr>
        <p:txBody>
          <a:bodyPr vert="horz" lIns="128016" tIns="64008" rIns="128016" bIns="64008" rtlCol="0" anchor="ctr">
            <a:normAutofit/>
          </a:bodyPr>
          <a:lstStyle>
            <a:lvl1pPr algn="ctr" defTabSz="1280160" rtl="0" eaLnBrk="1" latinLnBrk="0" hangingPunct="1">
              <a:spcBef>
                <a:spcPct val="0"/>
              </a:spcBef>
              <a:buNone/>
              <a:defRPr sz="6200" kern="1200">
                <a:solidFill>
                  <a:schemeClr val="tx1"/>
                </a:solidFill>
                <a:latin typeface="+mj-lt"/>
                <a:ea typeface="+mj-ea"/>
                <a:cs typeface="+mj-cs"/>
              </a:defRPr>
            </a:lvl1pPr>
          </a:lstStyle>
          <a:p>
            <a:pPr algn="l"/>
            <a:r>
              <a:rPr lang="zh-CN" altLang="en-US" sz="1800" b="1">
                <a:solidFill>
                  <a:schemeClr val="accent4"/>
                </a:solidFill>
                <a:latin typeface="华文细黑" panose="02010600040101010101" pitchFamily="2" charset="-122"/>
                <a:ea typeface="华文细黑" panose="02010600040101010101" pitchFamily="2" charset="-122"/>
              </a:rPr>
              <a:t>立面图</a:t>
            </a:r>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7994" t="3089" r="8334" b="27551"/>
          <a:stretch/>
        </p:blipFill>
        <p:spPr>
          <a:xfrm rot="16200000">
            <a:off x="4333911" y="747911"/>
            <a:ext cx="7079521" cy="8802720"/>
          </a:xfrm>
          <a:prstGeom prst="rect">
            <a:avLst/>
          </a:prstGeom>
          <a:ln>
            <a:solidFill>
              <a:srgbClr val="92D050"/>
            </a:solidFill>
          </a:ln>
        </p:spPr>
      </p:pic>
      <p:grpSp>
        <p:nvGrpSpPr>
          <p:cNvPr id="16" name="组合 15"/>
          <p:cNvGrpSpPr/>
          <p:nvPr/>
        </p:nvGrpSpPr>
        <p:grpSpPr>
          <a:xfrm>
            <a:off x="320379" y="6394354"/>
            <a:ext cx="3145508" cy="2224871"/>
            <a:chOff x="2328262" y="4756436"/>
            <a:chExt cx="5152658" cy="3644563"/>
          </a:xfrm>
        </p:grpSpPr>
        <p:pic>
          <p:nvPicPr>
            <p:cNvPr id="17" name="图片 16"/>
            <p:cNvPicPr>
              <a:picLocks noChangeAspect="1"/>
            </p:cNvPicPr>
            <p:nvPr/>
          </p:nvPicPr>
          <p:blipFill rotWithShape="1">
            <a:blip r:embed="rId4" cstate="screen">
              <a:duotone>
                <a:schemeClr val="bg2">
                  <a:shade val="45000"/>
                  <a:satMod val="135000"/>
                </a:schemeClr>
                <a:prstClr val="white"/>
              </a:duotone>
              <a:extLst>
                <a:ext uri="{28A0092B-C50C-407E-A947-70E740481C1C}">
                  <a14:useLocalDpi xmlns:a14="http://schemas.microsoft.com/office/drawing/2010/main"/>
                </a:ext>
              </a:extLst>
            </a:blip>
            <a:srcRect l="2590" t="3629" r="4228" b="3206"/>
            <a:stretch/>
          </p:blipFill>
          <p:spPr>
            <a:xfrm>
              <a:off x="2328262" y="4756436"/>
              <a:ext cx="5152658" cy="3644563"/>
            </a:xfrm>
            <a:prstGeom prst="rect">
              <a:avLst/>
            </a:prstGeom>
          </p:spPr>
        </p:pic>
        <p:sp>
          <p:nvSpPr>
            <p:cNvPr id="18" name="椭圆 17"/>
            <p:cNvSpPr/>
            <p:nvPr/>
          </p:nvSpPr>
          <p:spPr>
            <a:xfrm>
              <a:off x="6056805" y="5468373"/>
              <a:ext cx="216024" cy="2160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矩形 1"/>
          <p:cNvSpPr/>
          <p:nvPr/>
        </p:nvSpPr>
        <p:spPr>
          <a:xfrm>
            <a:off x="784176" y="2064296"/>
            <a:ext cx="2225199" cy="3000821"/>
          </a:xfrm>
          <a:prstGeom prst="rect">
            <a:avLst/>
          </a:prstGeom>
        </p:spPr>
        <p:txBody>
          <a:bodyPr wrap="square">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以城堡为设计主线，为游客进入景区的主要通道。地上两层，一层建筑面积</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36.04</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㎡，二层建筑面积</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115.54</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㎡。钢结构。</a:t>
            </a:r>
          </a:p>
        </p:txBody>
      </p:sp>
      <p:sp>
        <p:nvSpPr>
          <p:cNvPr id="4" name="灯片编号占位符 3"/>
          <p:cNvSpPr>
            <a:spLocks noGrp="1"/>
          </p:cNvSpPr>
          <p:nvPr>
            <p:ph type="sldNum" sz="quarter" idx="12"/>
          </p:nvPr>
        </p:nvSpPr>
        <p:spPr/>
        <p:txBody>
          <a:bodyPr/>
          <a:lstStyle/>
          <a:p>
            <a:fld id="{0C913308-F349-4B6D-A68A-DD1791B4A57B}" type="slidenum">
              <a:rPr lang="zh-CN" altLang="en-US" smtClean="0"/>
              <a:t>32</a:t>
            </a:fld>
            <a:endParaRPr lang="zh-CN" altLang="en-US"/>
          </a:p>
        </p:txBody>
      </p:sp>
    </p:spTree>
    <p:extLst>
      <p:ext uri="{BB962C8B-B14F-4D97-AF65-F5344CB8AC3E}">
        <p14:creationId xmlns:p14="http://schemas.microsoft.com/office/powerpoint/2010/main" val="577195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792510" y="756146"/>
            <a:ext cx="3088010" cy="588070"/>
          </a:xfrm>
        </p:spPr>
        <p:txBody>
          <a:bodyPr>
            <a:normAutofit/>
          </a:bodyPr>
          <a:lstStyle/>
          <a:p>
            <a:pPr algn="l"/>
            <a:r>
              <a:rPr lang="zh-CN" altLang="en-US" sz="2400">
                <a:solidFill>
                  <a:srgbClr val="92D050"/>
                </a:solidFill>
                <a:latin typeface="叶根友毛笔行书" pitchFamily="2" charset="-122"/>
                <a:ea typeface="叶根友毛笔行书" pitchFamily="2" charset="-122"/>
              </a:rPr>
              <a:t>城堡大门</a:t>
            </a:r>
          </a:p>
        </p:txBody>
      </p:sp>
      <p:sp>
        <p:nvSpPr>
          <p:cNvPr id="8" name="PA_文本框 8"/>
          <p:cNvSpPr txBox="1"/>
          <p:nvPr>
            <p:custDataLst>
              <p:tags r:id="rId1"/>
            </p:custDataLst>
          </p:nvPr>
        </p:nvSpPr>
        <p:spPr>
          <a:xfrm>
            <a:off x="6904856" y="480120"/>
            <a:ext cx="5760640" cy="276999"/>
          </a:xfrm>
          <a:prstGeom prst="rect">
            <a:avLst/>
          </a:prstGeom>
          <a:noFill/>
        </p:spPr>
        <p:txBody>
          <a:bodyPr wrap="square" rtlCol="0">
            <a:spAutoFit/>
          </a:bodyPr>
          <a:lstStyle/>
          <a:p>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  甘肃</a:t>
            </a:r>
            <a:r>
              <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a:t>
            </a:r>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合水子午岭国家森林公园太白川片区曹家寺景点修建性详细规划方案</a:t>
            </a:r>
            <a:endPar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endParaRPr>
          </a:p>
        </p:txBody>
      </p:sp>
      <p:grpSp>
        <p:nvGrpSpPr>
          <p:cNvPr id="11" name="组合 10"/>
          <p:cNvGrpSpPr/>
          <p:nvPr/>
        </p:nvGrpSpPr>
        <p:grpSpPr>
          <a:xfrm>
            <a:off x="6976864" y="734036"/>
            <a:ext cx="5184575" cy="60439"/>
            <a:chOff x="8034637" y="615628"/>
            <a:chExt cx="4022516" cy="42416"/>
          </a:xfrm>
        </p:grpSpPr>
        <p:cxnSp>
          <p:nvCxnSpPr>
            <p:cNvPr id="12" name="直接连接符 11"/>
            <p:cNvCxnSpPr/>
            <p:nvPr/>
          </p:nvCxnSpPr>
          <p:spPr>
            <a:xfrm>
              <a:off x="8034637" y="615628"/>
              <a:ext cx="402251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8034637" y="658044"/>
              <a:ext cx="4022516"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标题 1"/>
          <p:cNvSpPr txBox="1">
            <a:spLocks/>
          </p:cNvSpPr>
          <p:nvPr/>
        </p:nvSpPr>
        <p:spPr>
          <a:xfrm>
            <a:off x="784176" y="1332210"/>
            <a:ext cx="2225199" cy="516062"/>
          </a:xfrm>
          <a:prstGeom prst="rect">
            <a:avLst/>
          </a:prstGeom>
        </p:spPr>
        <p:txBody>
          <a:bodyPr vert="horz" lIns="128016" tIns="64008" rIns="128016" bIns="64008" rtlCol="0" anchor="ctr">
            <a:normAutofit/>
          </a:bodyPr>
          <a:lstStyle>
            <a:lvl1pPr algn="ctr" defTabSz="1280160" rtl="0" eaLnBrk="1" latinLnBrk="0" hangingPunct="1">
              <a:spcBef>
                <a:spcPct val="0"/>
              </a:spcBef>
              <a:buNone/>
              <a:defRPr sz="6200" kern="1200">
                <a:solidFill>
                  <a:schemeClr val="tx1"/>
                </a:solidFill>
                <a:latin typeface="+mj-lt"/>
                <a:ea typeface="+mj-ea"/>
                <a:cs typeface="+mj-cs"/>
              </a:defRPr>
            </a:lvl1pPr>
          </a:lstStyle>
          <a:p>
            <a:pPr algn="l"/>
            <a:r>
              <a:rPr lang="zh-CN" altLang="en-US" sz="1800" b="1">
                <a:solidFill>
                  <a:schemeClr val="accent4"/>
                </a:solidFill>
                <a:latin typeface="华文细黑" panose="02010600040101010101" pitchFamily="2" charset="-122"/>
                <a:ea typeface="华文细黑" panose="02010600040101010101" pitchFamily="2" charset="-122"/>
              </a:rPr>
              <a:t>平面图、剖面图</a:t>
            </a:r>
          </a:p>
        </p:txBody>
      </p:sp>
      <p:sp>
        <p:nvSpPr>
          <p:cNvPr id="3" name="灯片编号占位符 2"/>
          <p:cNvSpPr>
            <a:spLocks noGrp="1"/>
          </p:cNvSpPr>
          <p:nvPr>
            <p:ph type="sldNum" sz="quarter" idx="12"/>
          </p:nvPr>
        </p:nvSpPr>
        <p:spPr/>
        <p:txBody>
          <a:bodyPr/>
          <a:lstStyle/>
          <a:p>
            <a:fld id="{0C913308-F349-4B6D-A68A-DD1791B4A57B}" type="slidenum">
              <a:rPr lang="zh-CN" altLang="en-US" smtClean="0"/>
              <a:t>33</a:t>
            </a:fld>
            <a:endParaRPr lang="zh-CN" altLang="en-US"/>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5556" t="18254" r="5417" b="20437"/>
          <a:stretch/>
        </p:blipFill>
        <p:spPr>
          <a:xfrm rot="16200000">
            <a:off x="4715167" y="1623423"/>
            <a:ext cx="7763755" cy="7128790"/>
          </a:xfrm>
          <a:prstGeom prst="rect">
            <a:avLst/>
          </a:prstGeom>
          <a:ln>
            <a:solidFill>
              <a:srgbClr val="92D050"/>
            </a:solidFill>
          </a:ln>
        </p:spPr>
      </p:pic>
    </p:spTree>
    <p:extLst>
      <p:ext uri="{BB962C8B-B14F-4D97-AF65-F5344CB8AC3E}">
        <p14:creationId xmlns:p14="http://schemas.microsoft.com/office/powerpoint/2010/main" val="30010417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628122" y="2327323"/>
            <a:ext cx="9131301" cy="6741123"/>
            <a:chOff x="585322" y="1153273"/>
            <a:chExt cx="11981956" cy="8845601"/>
          </a:xfrm>
        </p:grpSpPr>
        <p:grpSp>
          <p:nvGrpSpPr>
            <p:cNvPr id="9" name="组合 8"/>
            <p:cNvGrpSpPr/>
            <p:nvPr/>
          </p:nvGrpSpPr>
          <p:grpSpPr>
            <a:xfrm>
              <a:off x="585322" y="5304656"/>
              <a:ext cx="6636654" cy="4694218"/>
              <a:chOff x="2328262" y="4756436"/>
              <a:chExt cx="5152658" cy="3644563"/>
            </a:xfrm>
          </p:grpSpPr>
          <p:pic>
            <p:nvPicPr>
              <p:cNvPr id="10" name="图片 9"/>
              <p:cNvPicPr>
                <a:picLocks noChangeAspect="1"/>
              </p:cNvPicPr>
              <p:nvPr/>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l="2590" t="3629" r="4228" b="3206"/>
              <a:stretch/>
            </p:blipFill>
            <p:spPr>
              <a:xfrm>
                <a:off x="2328262" y="4756436"/>
                <a:ext cx="5152658" cy="3644563"/>
              </a:xfrm>
              <a:prstGeom prst="rect">
                <a:avLst/>
              </a:prstGeom>
            </p:spPr>
          </p:pic>
          <p:sp>
            <p:nvSpPr>
              <p:cNvPr id="11" name="椭圆 10"/>
              <p:cNvSpPr/>
              <p:nvPr/>
            </p:nvSpPr>
            <p:spPr>
              <a:xfrm>
                <a:off x="6020700" y="5430288"/>
                <a:ext cx="216025" cy="2160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7619" t="5556" r="54762" b="10913"/>
            <a:stretch/>
          </p:blipFill>
          <p:spPr>
            <a:xfrm rot="16200000">
              <a:off x="4497153" y="-2758556"/>
              <a:ext cx="3990225" cy="11813884"/>
            </a:xfrm>
            <a:prstGeom prst="rect">
              <a:avLst/>
            </a:prstGeom>
            <a:ln>
              <a:solidFill>
                <a:srgbClr val="92D050"/>
              </a:solidFill>
            </a:ln>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4810" t="1388" r="2116" b="20833"/>
            <a:stretch/>
          </p:blipFill>
          <p:spPr>
            <a:xfrm rot="16200000">
              <a:off x="7604983" y="5036578"/>
              <a:ext cx="4694216" cy="5230375"/>
            </a:xfrm>
            <a:prstGeom prst="rect">
              <a:avLst/>
            </a:prstGeom>
            <a:ln>
              <a:solidFill>
                <a:srgbClr val="92D050"/>
              </a:solidFill>
            </a:ln>
          </p:spPr>
        </p:pic>
      </p:grpSp>
      <p:sp>
        <p:nvSpPr>
          <p:cNvPr id="4" name="标题 1"/>
          <p:cNvSpPr>
            <a:spLocks noGrp="1"/>
          </p:cNvSpPr>
          <p:nvPr>
            <p:ph type="title"/>
          </p:nvPr>
        </p:nvSpPr>
        <p:spPr>
          <a:xfrm>
            <a:off x="792511" y="756146"/>
            <a:ext cx="11008890" cy="648072"/>
          </a:xfrm>
        </p:spPr>
        <p:txBody>
          <a:bodyPr>
            <a:normAutofit/>
          </a:bodyPr>
          <a:lstStyle/>
          <a:p>
            <a:pPr algn="l"/>
            <a:r>
              <a:rPr lang="zh-CN" altLang="en-US" sz="2400">
                <a:solidFill>
                  <a:srgbClr val="92D050"/>
                </a:solidFill>
                <a:latin typeface="叶根友毛笔行书" pitchFamily="2" charset="-122"/>
                <a:ea typeface="叶根友毛笔行书" pitchFamily="2" charset="-122"/>
              </a:rPr>
              <a:t>欧式喷泉</a:t>
            </a:r>
          </a:p>
        </p:txBody>
      </p:sp>
      <p:sp>
        <p:nvSpPr>
          <p:cNvPr id="6" name="TextBox 5"/>
          <p:cNvSpPr txBox="1"/>
          <p:nvPr/>
        </p:nvSpPr>
        <p:spPr>
          <a:xfrm>
            <a:off x="823683" y="1620242"/>
            <a:ext cx="10801200" cy="457369"/>
          </a:xfrm>
          <a:prstGeom prst="rect">
            <a:avLst/>
          </a:prstGeom>
          <a:noFill/>
        </p:spPr>
        <p:txBody>
          <a:bodyPr wrap="square" rtlCol="0">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欧式风格，顶部为圆形水盆，地面为花型水池，与水生花相契合。</a:t>
            </a:r>
          </a:p>
        </p:txBody>
      </p:sp>
      <p:sp>
        <p:nvSpPr>
          <p:cNvPr id="7" name="TextBox 6"/>
          <p:cNvSpPr txBox="1"/>
          <p:nvPr/>
        </p:nvSpPr>
        <p:spPr>
          <a:xfrm>
            <a:off x="5255923" y="4584575"/>
            <a:ext cx="1332658" cy="379736"/>
          </a:xfrm>
          <a:prstGeom prst="rect">
            <a:avLst/>
          </a:prstGeom>
          <a:noFill/>
        </p:spPr>
        <p:txBody>
          <a:bodyPr wrap="square" rtlCol="0">
            <a:spAutoFit/>
          </a:bodyPr>
          <a:lstStyle/>
          <a:p>
            <a:pPr algn="ctr"/>
            <a:r>
              <a:rPr lang="zh-CN" altLang="en-US" sz="1800">
                <a:solidFill>
                  <a:schemeClr val="tx1">
                    <a:lumMod val="50000"/>
                    <a:lumOff val="50000"/>
                  </a:schemeClr>
                </a:solidFill>
                <a:latin typeface="Yu Gothic UI Semilight" panose="020B0400000000000000" pitchFamily="34" charset="-128"/>
                <a:ea typeface="Yu Gothic UI Semilight" panose="020B0400000000000000" pitchFamily="34" charset="-128"/>
              </a:rPr>
              <a:t>正立面</a:t>
            </a:r>
          </a:p>
        </p:txBody>
      </p:sp>
      <p:sp>
        <p:nvSpPr>
          <p:cNvPr id="8" name="TextBox 7"/>
          <p:cNvSpPr txBox="1"/>
          <p:nvPr/>
        </p:nvSpPr>
        <p:spPr>
          <a:xfrm>
            <a:off x="7919203" y="9068446"/>
            <a:ext cx="1420110" cy="404655"/>
          </a:xfrm>
          <a:prstGeom prst="rect">
            <a:avLst/>
          </a:prstGeom>
          <a:noFill/>
        </p:spPr>
        <p:txBody>
          <a:bodyPr wrap="square" rtlCol="0">
            <a:spAutoFit/>
          </a:bodyPr>
          <a:lstStyle/>
          <a:p>
            <a:pPr algn="ctr"/>
            <a:r>
              <a:rPr lang="zh-CN" altLang="en-US" sz="1800">
                <a:solidFill>
                  <a:schemeClr val="tx1">
                    <a:lumMod val="50000"/>
                    <a:lumOff val="50000"/>
                  </a:schemeClr>
                </a:solidFill>
                <a:latin typeface="Yu Gothic UI Semilight" panose="020B0400000000000000" pitchFamily="34" charset="-128"/>
                <a:ea typeface="Yu Gothic UI Semilight" panose="020B0400000000000000" pitchFamily="34" charset="-128"/>
              </a:rPr>
              <a:t>俯视图</a:t>
            </a:r>
          </a:p>
        </p:txBody>
      </p:sp>
      <p:sp>
        <p:nvSpPr>
          <p:cNvPr id="13" name="灯片编号占位符 12"/>
          <p:cNvSpPr>
            <a:spLocks noGrp="1"/>
          </p:cNvSpPr>
          <p:nvPr>
            <p:ph type="sldNum" sz="quarter" idx="12"/>
          </p:nvPr>
        </p:nvSpPr>
        <p:spPr/>
        <p:txBody>
          <a:bodyPr/>
          <a:lstStyle/>
          <a:p>
            <a:fld id="{0C913308-F349-4B6D-A68A-DD1791B4A57B}" type="slidenum">
              <a:rPr lang="zh-CN" altLang="en-US" smtClean="0"/>
              <a:t>34</a:t>
            </a:fld>
            <a:endParaRPr lang="zh-CN" altLang="en-US"/>
          </a:p>
        </p:txBody>
      </p:sp>
    </p:spTree>
    <p:extLst>
      <p:ext uri="{BB962C8B-B14F-4D97-AF65-F5344CB8AC3E}">
        <p14:creationId xmlns:p14="http://schemas.microsoft.com/office/powerpoint/2010/main" val="2408367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26" y="1776264"/>
            <a:ext cx="10262988" cy="697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1" y="1787579"/>
            <a:ext cx="2531117" cy="696430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1200"/>
              </a:spcBef>
            </a:pPr>
            <a:endParaRPr lang="en-US" altLang="zh-CN" sz="800">
              <a:latin typeface="华文细黑" panose="02010600040101010101" pitchFamily="2" charset="-122"/>
              <a:ea typeface="华文细黑" panose="02010600040101010101" pitchFamily="2" charset="-122"/>
            </a:endParaRPr>
          </a:p>
          <a:p>
            <a:pPr algn="ctr">
              <a:spcBef>
                <a:spcPts val="1200"/>
              </a:spcBef>
            </a:pPr>
            <a:r>
              <a:rPr lang="zh-CN" altLang="en-US" sz="2000" b="1">
                <a:latin typeface="华文细黑" panose="02010600040101010101" pitchFamily="2" charset="-122"/>
                <a:ea typeface="华文细黑" panose="02010600040101010101" pitchFamily="2" charset="-122"/>
              </a:rPr>
              <a:t>紫云海</a:t>
            </a:r>
            <a:r>
              <a:rPr lang="en-US" altLang="zh-CN" sz="2000" b="1">
                <a:latin typeface="华文细黑" panose="02010600040101010101" pitchFamily="2" charset="-122"/>
                <a:ea typeface="华文细黑" panose="02010600040101010101" pitchFamily="2" charset="-122"/>
              </a:rPr>
              <a:t>(</a:t>
            </a:r>
            <a:r>
              <a:rPr lang="zh-CN" altLang="en-US" sz="2000" b="1">
                <a:latin typeface="华文细黑" panose="02010600040101010101" pitchFamily="2" charset="-122"/>
                <a:ea typeface="华文细黑" panose="02010600040101010101" pitchFamily="2" charset="-122"/>
              </a:rPr>
              <a:t>音乐</a:t>
            </a:r>
            <a:r>
              <a:rPr lang="en-US" altLang="zh-CN" sz="2000" b="1">
                <a:latin typeface="华文细黑" panose="02010600040101010101" pitchFamily="2" charset="-122"/>
                <a:ea typeface="华文细黑" panose="02010600040101010101" pitchFamily="2" charset="-122"/>
              </a:rPr>
              <a:t>)</a:t>
            </a:r>
            <a:r>
              <a:rPr lang="zh-CN" altLang="en-US" sz="2000" b="1">
                <a:latin typeface="华文细黑" panose="02010600040101010101" pitchFamily="2" charset="-122"/>
                <a:ea typeface="华文细黑" panose="02010600040101010101" pitchFamily="2" charset="-122"/>
              </a:rPr>
              <a:t>平面图</a:t>
            </a:r>
            <a:endParaRPr lang="en-US" altLang="zh-CN" sz="2000" b="1">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800">
                <a:latin typeface="华文细黑" panose="02010600040101010101" pitchFamily="2" charset="-122"/>
                <a:ea typeface="华文细黑" panose="02010600040101010101" pitchFamily="2" charset="-122"/>
              </a:rPr>
              <a:t>入口广场</a:t>
            </a:r>
            <a:endParaRPr lang="en-US" altLang="zh-CN" sz="18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800">
                <a:latin typeface="华文细黑" panose="02010600040101010101" pitchFamily="2" charset="-122"/>
                <a:ea typeface="华文细黑" panose="02010600040101010101" pitchFamily="2" charset="-122"/>
              </a:rPr>
              <a:t>大提琴</a:t>
            </a:r>
            <a:endParaRPr lang="en-US" altLang="zh-CN" sz="18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800">
                <a:latin typeface="华文细黑" panose="02010600040101010101" pitchFamily="2" charset="-122"/>
                <a:ea typeface="华文细黑" panose="02010600040101010101" pitchFamily="2" charset="-122"/>
              </a:rPr>
              <a:t>律动音符</a:t>
            </a:r>
            <a:endParaRPr lang="en-US" altLang="zh-CN" sz="18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800">
                <a:latin typeface="华文细黑" panose="02010600040101010101" pitchFamily="2" charset="-122"/>
                <a:ea typeface="华文细黑" panose="02010600040101010101" pitchFamily="2" charset="-122"/>
              </a:rPr>
              <a:t>吉他</a:t>
            </a:r>
            <a:endParaRPr lang="en-US" altLang="zh-CN" sz="18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800">
                <a:latin typeface="华文细黑" panose="02010600040101010101" pitchFamily="2" charset="-122"/>
                <a:ea typeface="华文细黑" panose="02010600040101010101" pitchFamily="2" charset="-122"/>
              </a:rPr>
              <a:t>花廊</a:t>
            </a:r>
            <a:endParaRPr lang="en-US" altLang="zh-CN" sz="18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800">
                <a:latin typeface="华文细黑" panose="02010600040101010101" pitchFamily="2" charset="-122"/>
                <a:ea typeface="华文细黑" panose="02010600040101010101" pitchFamily="2" charset="-122"/>
              </a:rPr>
              <a:t>拱桥</a:t>
            </a:r>
            <a:endParaRPr lang="en-US" altLang="zh-CN" sz="18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800">
                <a:latin typeface="华文细黑" panose="02010600040101010101" pitchFamily="2" charset="-122"/>
                <a:ea typeface="华文细黑" panose="02010600040101010101" pitchFamily="2" charset="-122"/>
              </a:rPr>
              <a:t>钢琴</a:t>
            </a:r>
            <a:endParaRPr lang="en-US" altLang="zh-CN" sz="18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800">
                <a:latin typeface="华文细黑" panose="02010600040101010101" pitchFamily="2" charset="-122"/>
                <a:ea typeface="华文细黑" panose="02010600040101010101" pitchFamily="2" charset="-122"/>
              </a:rPr>
              <a:t>幸福之门</a:t>
            </a:r>
            <a:endParaRPr lang="en-US" altLang="zh-CN" sz="18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800">
                <a:latin typeface="华文细黑" panose="02010600040101010101" pitchFamily="2" charset="-122"/>
                <a:ea typeface="华文细黑" panose="02010600040101010101" pitchFamily="2" charset="-122"/>
              </a:rPr>
              <a:t>售卖亭</a:t>
            </a:r>
            <a:endParaRPr lang="en-US" altLang="zh-CN" sz="18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800">
                <a:latin typeface="华文细黑" panose="02010600040101010101" pitchFamily="2" charset="-122"/>
                <a:ea typeface="华文细黑" panose="02010600040101010101" pitchFamily="2" charset="-122"/>
              </a:rPr>
              <a:t>火车站</a:t>
            </a:r>
            <a:endParaRPr lang="en-US" altLang="zh-CN" sz="1800">
              <a:latin typeface="华文细黑" panose="02010600040101010101" pitchFamily="2" charset="-122"/>
              <a:ea typeface="华文细黑" panose="02010600040101010101" pitchFamily="2" charset="-122"/>
            </a:endParaRPr>
          </a:p>
        </p:txBody>
      </p:sp>
      <p:sp>
        <p:nvSpPr>
          <p:cNvPr id="6" name="标题 1"/>
          <p:cNvSpPr txBox="1">
            <a:spLocks/>
          </p:cNvSpPr>
          <p:nvPr/>
        </p:nvSpPr>
        <p:spPr>
          <a:xfrm>
            <a:off x="792511" y="756146"/>
            <a:ext cx="11008890" cy="648072"/>
          </a:xfrm>
          <a:prstGeom prst="rect">
            <a:avLst/>
          </a:prstGeom>
        </p:spPr>
        <p:txBody>
          <a:bodyPr vert="horz" lIns="128016" tIns="64008" rIns="128016" bIns="64008" rtlCol="0" anchor="ctr">
            <a:normAutofit/>
          </a:bodyPr>
          <a:lstStyle>
            <a:lvl1pPr algn="ctr" defTabSz="1280160" rtl="0" eaLnBrk="1" latinLnBrk="0" hangingPunct="1">
              <a:spcBef>
                <a:spcPct val="0"/>
              </a:spcBef>
              <a:buNone/>
              <a:defRPr sz="6200" kern="1200">
                <a:solidFill>
                  <a:schemeClr val="tx1"/>
                </a:solidFill>
                <a:latin typeface="+mj-lt"/>
                <a:ea typeface="+mj-ea"/>
                <a:cs typeface="+mj-cs"/>
              </a:defRPr>
            </a:lvl1pPr>
          </a:lstStyle>
          <a:p>
            <a:pPr algn="l"/>
            <a:r>
              <a:rPr lang="zh-CN" altLang="en-US" sz="3000">
                <a:solidFill>
                  <a:srgbClr val="92D050"/>
                </a:solidFill>
                <a:latin typeface="叶根友毛笔行书" pitchFamily="2" charset="-122"/>
                <a:ea typeface="叶根友毛笔行书" pitchFamily="2" charset="-122"/>
              </a:rPr>
              <a:t>紫云海（音乐主题）</a:t>
            </a:r>
          </a:p>
        </p:txBody>
      </p:sp>
      <p:grpSp>
        <p:nvGrpSpPr>
          <p:cNvPr id="7" name="组合 6"/>
          <p:cNvGrpSpPr/>
          <p:nvPr/>
        </p:nvGrpSpPr>
        <p:grpSpPr>
          <a:xfrm>
            <a:off x="6955186" y="3378547"/>
            <a:ext cx="355346" cy="558968"/>
            <a:chOff x="4657368" y="4209296"/>
            <a:chExt cx="303272" cy="477054"/>
          </a:xfrm>
        </p:grpSpPr>
        <p:sp>
          <p:nvSpPr>
            <p:cNvPr id="8" name="椭圆 7"/>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4657368" y="4209296"/>
              <a:ext cx="288032" cy="477054"/>
            </a:xfrm>
            <a:prstGeom prst="rect">
              <a:avLst/>
            </a:prstGeom>
            <a:noFill/>
          </p:spPr>
          <p:txBody>
            <a:bodyPr wrap="square" rtlCol="0">
              <a:spAutoFit/>
            </a:bodyPr>
            <a:lstStyle/>
            <a:p>
              <a:r>
                <a:rPr lang="en-US" altLang="zh-CN" sz="2400">
                  <a:solidFill>
                    <a:schemeClr val="bg1"/>
                  </a:solidFill>
                </a:rPr>
                <a:t>2</a:t>
              </a:r>
              <a:endParaRPr lang="zh-CN" altLang="en-US" sz="2400">
                <a:solidFill>
                  <a:schemeClr val="bg1"/>
                </a:solidFill>
              </a:endParaRPr>
            </a:p>
          </p:txBody>
        </p:sp>
      </p:grpSp>
      <p:grpSp>
        <p:nvGrpSpPr>
          <p:cNvPr id="10" name="组合 9"/>
          <p:cNvGrpSpPr/>
          <p:nvPr/>
        </p:nvGrpSpPr>
        <p:grpSpPr>
          <a:xfrm>
            <a:off x="7990912" y="1940143"/>
            <a:ext cx="355346" cy="558968"/>
            <a:chOff x="4657368" y="4209296"/>
            <a:chExt cx="303272" cy="477054"/>
          </a:xfrm>
        </p:grpSpPr>
        <p:sp>
          <p:nvSpPr>
            <p:cNvPr id="11" name="椭圆 10"/>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4657368" y="4209296"/>
              <a:ext cx="288032" cy="477054"/>
            </a:xfrm>
            <a:prstGeom prst="rect">
              <a:avLst/>
            </a:prstGeom>
            <a:noFill/>
          </p:spPr>
          <p:txBody>
            <a:bodyPr wrap="square" rtlCol="0">
              <a:spAutoFit/>
            </a:bodyPr>
            <a:lstStyle/>
            <a:p>
              <a:r>
                <a:rPr lang="en-US" altLang="zh-CN" sz="2400">
                  <a:solidFill>
                    <a:schemeClr val="bg1"/>
                  </a:solidFill>
                </a:rPr>
                <a:t>1</a:t>
              </a:r>
              <a:endParaRPr lang="zh-CN" altLang="en-US" sz="2400">
                <a:solidFill>
                  <a:schemeClr val="bg1"/>
                </a:solidFill>
              </a:endParaRPr>
            </a:p>
          </p:txBody>
        </p:sp>
      </p:grpSp>
      <p:grpSp>
        <p:nvGrpSpPr>
          <p:cNvPr id="13" name="组合 12"/>
          <p:cNvGrpSpPr/>
          <p:nvPr/>
        </p:nvGrpSpPr>
        <p:grpSpPr>
          <a:xfrm>
            <a:off x="11397238" y="5602756"/>
            <a:ext cx="355346" cy="558968"/>
            <a:chOff x="4657368" y="4209296"/>
            <a:chExt cx="303272" cy="477054"/>
          </a:xfrm>
        </p:grpSpPr>
        <p:sp>
          <p:nvSpPr>
            <p:cNvPr id="14" name="椭圆 13"/>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4657368" y="4209296"/>
              <a:ext cx="288032" cy="477054"/>
            </a:xfrm>
            <a:prstGeom prst="rect">
              <a:avLst/>
            </a:prstGeom>
            <a:noFill/>
          </p:spPr>
          <p:txBody>
            <a:bodyPr wrap="square" rtlCol="0">
              <a:spAutoFit/>
            </a:bodyPr>
            <a:lstStyle/>
            <a:p>
              <a:r>
                <a:rPr lang="en-US" altLang="zh-CN" sz="2400">
                  <a:solidFill>
                    <a:schemeClr val="bg1"/>
                  </a:solidFill>
                </a:rPr>
                <a:t>3</a:t>
              </a:r>
              <a:endParaRPr lang="zh-CN" altLang="en-US" sz="2400">
                <a:solidFill>
                  <a:schemeClr val="bg1"/>
                </a:solidFill>
              </a:endParaRPr>
            </a:p>
          </p:txBody>
        </p:sp>
      </p:grpSp>
      <p:grpSp>
        <p:nvGrpSpPr>
          <p:cNvPr id="16" name="组合 15"/>
          <p:cNvGrpSpPr/>
          <p:nvPr/>
        </p:nvGrpSpPr>
        <p:grpSpPr>
          <a:xfrm>
            <a:off x="9425136" y="3979157"/>
            <a:ext cx="355346" cy="558968"/>
            <a:chOff x="4657368" y="4209296"/>
            <a:chExt cx="303272" cy="477054"/>
          </a:xfrm>
        </p:grpSpPr>
        <p:sp>
          <p:nvSpPr>
            <p:cNvPr id="17" name="椭圆 16"/>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4657368" y="4209296"/>
              <a:ext cx="288032" cy="477054"/>
            </a:xfrm>
            <a:prstGeom prst="rect">
              <a:avLst/>
            </a:prstGeom>
            <a:noFill/>
          </p:spPr>
          <p:txBody>
            <a:bodyPr wrap="square" rtlCol="0">
              <a:spAutoFit/>
            </a:bodyPr>
            <a:lstStyle/>
            <a:p>
              <a:r>
                <a:rPr lang="en-US" altLang="zh-CN" sz="2400">
                  <a:solidFill>
                    <a:schemeClr val="bg1"/>
                  </a:solidFill>
                </a:rPr>
                <a:t>4</a:t>
              </a:r>
              <a:endParaRPr lang="zh-CN" altLang="en-US" sz="2400">
                <a:solidFill>
                  <a:schemeClr val="bg1"/>
                </a:solidFill>
              </a:endParaRPr>
            </a:p>
          </p:txBody>
        </p:sp>
      </p:grpSp>
      <p:grpSp>
        <p:nvGrpSpPr>
          <p:cNvPr id="19" name="组合 18"/>
          <p:cNvGrpSpPr/>
          <p:nvPr/>
        </p:nvGrpSpPr>
        <p:grpSpPr>
          <a:xfrm>
            <a:off x="6549510" y="4601312"/>
            <a:ext cx="355346" cy="558968"/>
            <a:chOff x="4657368" y="4209296"/>
            <a:chExt cx="303272" cy="477054"/>
          </a:xfrm>
        </p:grpSpPr>
        <p:sp>
          <p:nvSpPr>
            <p:cNvPr id="20" name="椭圆 19"/>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20"/>
            <p:cNvSpPr txBox="1"/>
            <p:nvPr/>
          </p:nvSpPr>
          <p:spPr>
            <a:xfrm>
              <a:off x="4657368" y="4209296"/>
              <a:ext cx="288032" cy="477054"/>
            </a:xfrm>
            <a:prstGeom prst="rect">
              <a:avLst/>
            </a:prstGeom>
            <a:noFill/>
          </p:spPr>
          <p:txBody>
            <a:bodyPr wrap="square" rtlCol="0">
              <a:spAutoFit/>
            </a:bodyPr>
            <a:lstStyle/>
            <a:p>
              <a:r>
                <a:rPr lang="en-US" altLang="zh-CN" sz="2400">
                  <a:solidFill>
                    <a:schemeClr val="bg1"/>
                  </a:solidFill>
                </a:rPr>
                <a:t>5</a:t>
              </a:r>
              <a:endParaRPr lang="zh-CN" altLang="en-US" sz="2400">
                <a:solidFill>
                  <a:schemeClr val="bg1"/>
                </a:solidFill>
              </a:endParaRPr>
            </a:p>
          </p:txBody>
        </p:sp>
      </p:grpSp>
      <p:grpSp>
        <p:nvGrpSpPr>
          <p:cNvPr id="22" name="组合 21"/>
          <p:cNvGrpSpPr/>
          <p:nvPr/>
        </p:nvGrpSpPr>
        <p:grpSpPr>
          <a:xfrm>
            <a:off x="6586406" y="5492017"/>
            <a:ext cx="355344" cy="558968"/>
            <a:chOff x="4657370" y="4209293"/>
            <a:chExt cx="303270" cy="477054"/>
          </a:xfrm>
        </p:grpSpPr>
        <p:sp>
          <p:nvSpPr>
            <p:cNvPr id="23" name="椭圆 22"/>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23"/>
            <p:cNvSpPr txBox="1"/>
            <p:nvPr/>
          </p:nvSpPr>
          <p:spPr>
            <a:xfrm>
              <a:off x="4657370" y="4209293"/>
              <a:ext cx="288032" cy="477054"/>
            </a:xfrm>
            <a:prstGeom prst="rect">
              <a:avLst/>
            </a:prstGeom>
            <a:noFill/>
          </p:spPr>
          <p:txBody>
            <a:bodyPr wrap="square" rtlCol="0">
              <a:spAutoFit/>
            </a:bodyPr>
            <a:lstStyle/>
            <a:p>
              <a:r>
                <a:rPr lang="en-US" altLang="zh-CN" sz="2400">
                  <a:solidFill>
                    <a:schemeClr val="bg1"/>
                  </a:solidFill>
                </a:rPr>
                <a:t>6</a:t>
              </a:r>
              <a:endParaRPr lang="zh-CN" altLang="en-US" sz="2400">
                <a:solidFill>
                  <a:schemeClr val="bg1"/>
                </a:solidFill>
              </a:endParaRPr>
            </a:p>
          </p:txBody>
        </p:sp>
      </p:grpSp>
      <p:grpSp>
        <p:nvGrpSpPr>
          <p:cNvPr id="37" name="组合 36"/>
          <p:cNvGrpSpPr/>
          <p:nvPr/>
        </p:nvGrpSpPr>
        <p:grpSpPr>
          <a:xfrm>
            <a:off x="7310532" y="6225378"/>
            <a:ext cx="355344" cy="461665"/>
            <a:chOff x="4657370" y="4209293"/>
            <a:chExt cx="303270" cy="394010"/>
          </a:xfrm>
        </p:grpSpPr>
        <p:sp>
          <p:nvSpPr>
            <p:cNvPr id="38" name="椭圆 37"/>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TextBox 38"/>
            <p:cNvSpPr txBox="1"/>
            <p:nvPr/>
          </p:nvSpPr>
          <p:spPr>
            <a:xfrm>
              <a:off x="4657370" y="4209293"/>
              <a:ext cx="288032" cy="394010"/>
            </a:xfrm>
            <a:prstGeom prst="rect">
              <a:avLst/>
            </a:prstGeom>
            <a:noFill/>
          </p:spPr>
          <p:txBody>
            <a:bodyPr wrap="square" rtlCol="0">
              <a:spAutoFit/>
            </a:bodyPr>
            <a:lstStyle/>
            <a:p>
              <a:r>
                <a:rPr lang="en-US" altLang="zh-CN" sz="2400">
                  <a:solidFill>
                    <a:schemeClr val="bg1"/>
                  </a:solidFill>
                </a:rPr>
                <a:t>7</a:t>
              </a:r>
              <a:endParaRPr lang="zh-CN" altLang="en-US" sz="2400">
                <a:solidFill>
                  <a:schemeClr val="bg1"/>
                </a:solidFill>
              </a:endParaRPr>
            </a:p>
          </p:txBody>
        </p:sp>
      </p:grpSp>
      <p:grpSp>
        <p:nvGrpSpPr>
          <p:cNvPr id="43" name="组合 42"/>
          <p:cNvGrpSpPr/>
          <p:nvPr/>
        </p:nvGrpSpPr>
        <p:grpSpPr>
          <a:xfrm>
            <a:off x="6640095" y="8093576"/>
            <a:ext cx="355344" cy="461665"/>
            <a:chOff x="4657370" y="4209293"/>
            <a:chExt cx="303270" cy="394010"/>
          </a:xfrm>
        </p:grpSpPr>
        <p:sp>
          <p:nvSpPr>
            <p:cNvPr id="44" name="椭圆 43"/>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TextBox 44"/>
            <p:cNvSpPr txBox="1"/>
            <p:nvPr/>
          </p:nvSpPr>
          <p:spPr>
            <a:xfrm>
              <a:off x="4657370" y="4209293"/>
              <a:ext cx="288032" cy="394010"/>
            </a:xfrm>
            <a:prstGeom prst="rect">
              <a:avLst/>
            </a:prstGeom>
            <a:noFill/>
          </p:spPr>
          <p:txBody>
            <a:bodyPr wrap="square" rtlCol="0">
              <a:spAutoFit/>
            </a:bodyPr>
            <a:lstStyle/>
            <a:p>
              <a:r>
                <a:rPr lang="en-US" altLang="zh-CN" sz="2400">
                  <a:solidFill>
                    <a:schemeClr val="bg1"/>
                  </a:solidFill>
                </a:rPr>
                <a:t>9</a:t>
              </a:r>
              <a:endParaRPr lang="zh-CN" altLang="en-US" sz="2400">
                <a:solidFill>
                  <a:schemeClr val="bg1"/>
                </a:solidFill>
              </a:endParaRPr>
            </a:p>
          </p:txBody>
        </p:sp>
      </p:grpSp>
      <p:grpSp>
        <p:nvGrpSpPr>
          <p:cNvPr id="49" name="组合 48"/>
          <p:cNvGrpSpPr/>
          <p:nvPr/>
        </p:nvGrpSpPr>
        <p:grpSpPr>
          <a:xfrm>
            <a:off x="6419577" y="7602967"/>
            <a:ext cx="355344" cy="461665"/>
            <a:chOff x="4657370" y="4209293"/>
            <a:chExt cx="303270" cy="394010"/>
          </a:xfrm>
        </p:grpSpPr>
        <p:sp>
          <p:nvSpPr>
            <p:cNvPr id="50" name="椭圆 49"/>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TextBox 50"/>
            <p:cNvSpPr txBox="1"/>
            <p:nvPr/>
          </p:nvSpPr>
          <p:spPr>
            <a:xfrm>
              <a:off x="4657370" y="4209293"/>
              <a:ext cx="288032" cy="394010"/>
            </a:xfrm>
            <a:prstGeom prst="rect">
              <a:avLst/>
            </a:prstGeom>
            <a:noFill/>
          </p:spPr>
          <p:txBody>
            <a:bodyPr wrap="square" rtlCol="0">
              <a:spAutoFit/>
            </a:bodyPr>
            <a:lstStyle/>
            <a:p>
              <a:r>
                <a:rPr lang="en-US" altLang="zh-CN" sz="2400">
                  <a:solidFill>
                    <a:schemeClr val="bg1"/>
                  </a:solidFill>
                </a:rPr>
                <a:t>8</a:t>
              </a:r>
              <a:endParaRPr lang="zh-CN" altLang="en-US" sz="2400">
                <a:solidFill>
                  <a:schemeClr val="bg1"/>
                </a:solidFill>
              </a:endParaRPr>
            </a:p>
          </p:txBody>
        </p:sp>
      </p:grpSp>
      <p:grpSp>
        <p:nvGrpSpPr>
          <p:cNvPr id="53" name="组合 52"/>
          <p:cNvGrpSpPr/>
          <p:nvPr/>
        </p:nvGrpSpPr>
        <p:grpSpPr>
          <a:xfrm>
            <a:off x="4371305" y="7134155"/>
            <a:ext cx="674979" cy="468812"/>
            <a:chOff x="5248672" y="4256474"/>
            <a:chExt cx="576064" cy="400110"/>
          </a:xfrm>
        </p:grpSpPr>
        <p:sp>
          <p:nvSpPr>
            <p:cNvPr id="54" name="椭圆 53"/>
            <p:cNvSpPr/>
            <p:nvPr/>
          </p:nvSpPr>
          <p:spPr>
            <a:xfrm>
              <a:off x="5335920"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TextBox 54"/>
            <p:cNvSpPr txBox="1"/>
            <p:nvPr/>
          </p:nvSpPr>
          <p:spPr>
            <a:xfrm>
              <a:off x="5248672" y="4256474"/>
              <a:ext cx="576064" cy="400110"/>
            </a:xfrm>
            <a:prstGeom prst="rect">
              <a:avLst/>
            </a:prstGeom>
            <a:noFill/>
          </p:spPr>
          <p:txBody>
            <a:bodyPr wrap="square" rtlCol="0">
              <a:spAutoFit/>
            </a:bodyPr>
            <a:lstStyle/>
            <a:p>
              <a:r>
                <a:rPr lang="en-US" altLang="zh-CN" sz="2000" b="1">
                  <a:solidFill>
                    <a:schemeClr val="bg1"/>
                  </a:solidFill>
                </a:rPr>
                <a:t>10</a:t>
              </a:r>
              <a:endParaRPr lang="zh-CN" altLang="en-US" sz="2000" b="1">
                <a:solidFill>
                  <a:schemeClr val="bg1"/>
                </a:solidFill>
              </a:endParaRPr>
            </a:p>
          </p:txBody>
        </p:sp>
      </p:grpSp>
      <p:grpSp>
        <p:nvGrpSpPr>
          <p:cNvPr id="46" name="组合 45"/>
          <p:cNvGrpSpPr/>
          <p:nvPr/>
        </p:nvGrpSpPr>
        <p:grpSpPr>
          <a:xfrm>
            <a:off x="8384285" y="6225378"/>
            <a:ext cx="355346" cy="558968"/>
            <a:chOff x="4657368" y="4209296"/>
            <a:chExt cx="303272" cy="477054"/>
          </a:xfrm>
        </p:grpSpPr>
        <p:sp>
          <p:nvSpPr>
            <p:cNvPr id="47" name="椭圆 46"/>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TextBox 47"/>
            <p:cNvSpPr txBox="1"/>
            <p:nvPr/>
          </p:nvSpPr>
          <p:spPr>
            <a:xfrm>
              <a:off x="4657368" y="4209296"/>
              <a:ext cx="288032" cy="477054"/>
            </a:xfrm>
            <a:prstGeom prst="rect">
              <a:avLst/>
            </a:prstGeom>
            <a:noFill/>
          </p:spPr>
          <p:txBody>
            <a:bodyPr wrap="square" rtlCol="0">
              <a:spAutoFit/>
            </a:bodyPr>
            <a:lstStyle/>
            <a:p>
              <a:r>
                <a:rPr lang="en-US" altLang="zh-CN" sz="2400">
                  <a:solidFill>
                    <a:schemeClr val="bg1"/>
                  </a:solidFill>
                </a:rPr>
                <a:t>3</a:t>
              </a:r>
              <a:endParaRPr lang="zh-CN" altLang="en-US" sz="2400">
                <a:solidFill>
                  <a:schemeClr val="bg1"/>
                </a:solidFill>
              </a:endParaRPr>
            </a:p>
          </p:txBody>
        </p:sp>
      </p:grpSp>
      <p:sp>
        <p:nvSpPr>
          <p:cNvPr id="3" name="灯片编号占位符 2"/>
          <p:cNvSpPr>
            <a:spLocks noGrp="1"/>
          </p:cNvSpPr>
          <p:nvPr>
            <p:ph type="sldNum" sz="quarter" idx="12"/>
          </p:nvPr>
        </p:nvSpPr>
        <p:spPr/>
        <p:txBody>
          <a:bodyPr/>
          <a:lstStyle/>
          <a:p>
            <a:fld id="{0C913308-F349-4B6D-A68A-DD1791B4A57B}" type="slidenum">
              <a:rPr lang="zh-CN" altLang="en-US" smtClean="0"/>
              <a:t>35</a:t>
            </a:fld>
            <a:endParaRPr lang="zh-CN" altLang="en-US"/>
          </a:p>
        </p:txBody>
      </p:sp>
    </p:spTree>
    <p:extLst>
      <p:ext uri="{BB962C8B-B14F-4D97-AF65-F5344CB8AC3E}">
        <p14:creationId xmlns:p14="http://schemas.microsoft.com/office/powerpoint/2010/main" val="16043037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792511" y="756146"/>
            <a:ext cx="11008890" cy="648072"/>
          </a:xfrm>
        </p:spPr>
        <p:txBody>
          <a:bodyPr>
            <a:normAutofit/>
          </a:bodyPr>
          <a:lstStyle/>
          <a:p>
            <a:pPr algn="l"/>
            <a:r>
              <a:rPr lang="zh-CN" altLang="en-US" sz="2400">
                <a:solidFill>
                  <a:srgbClr val="92D050"/>
                </a:solidFill>
                <a:latin typeface="叶根友毛笔行书" pitchFamily="2" charset="-122"/>
                <a:ea typeface="叶根友毛笔行书" pitchFamily="2" charset="-122"/>
              </a:rPr>
              <a:t>大提琴</a:t>
            </a:r>
          </a:p>
        </p:txBody>
      </p:sp>
      <p:sp>
        <p:nvSpPr>
          <p:cNvPr id="6" name="TextBox 5"/>
          <p:cNvSpPr txBox="1"/>
          <p:nvPr/>
        </p:nvSpPr>
        <p:spPr>
          <a:xfrm>
            <a:off x="823683" y="1620242"/>
            <a:ext cx="10801200" cy="457369"/>
          </a:xfrm>
          <a:prstGeom prst="rect">
            <a:avLst/>
          </a:prstGeom>
          <a:noFill/>
        </p:spPr>
        <p:txBody>
          <a:bodyPr wrap="square" rtlCol="0">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主要景观小品。与紫云海音乐主题想契合。</a:t>
            </a:r>
          </a:p>
        </p:txBody>
      </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t="6151" r="41028" b="4454"/>
          <a:stretch/>
        </p:blipFill>
        <p:spPr>
          <a:xfrm rot="16200000">
            <a:off x="3853148" y="443473"/>
            <a:ext cx="5371306" cy="12213352"/>
          </a:xfrm>
          <a:prstGeom prst="rect">
            <a:avLst/>
          </a:prstGeom>
        </p:spPr>
      </p:pic>
      <p:cxnSp>
        <p:nvCxnSpPr>
          <p:cNvPr id="5" name="直接箭头连接符 4"/>
          <p:cNvCxnSpPr>
            <a:stCxn id="10" idx="1"/>
          </p:cNvCxnSpPr>
          <p:nvPr/>
        </p:nvCxnSpPr>
        <p:spPr>
          <a:xfrm flipH="1">
            <a:off x="2944415" y="6381215"/>
            <a:ext cx="776114" cy="435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720529" y="6088827"/>
            <a:ext cx="1008112" cy="584775"/>
          </a:xfrm>
          <a:prstGeom prst="rect">
            <a:avLst/>
          </a:prstGeom>
          <a:noFill/>
        </p:spPr>
        <p:txBody>
          <a:bodyPr wrap="square" rtlCol="0">
            <a:spAutoFit/>
          </a:bodyPr>
          <a:lstStyle/>
          <a:p>
            <a:r>
              <a:rPr lang="zh-CN" altLang="en-US" sz="1600">
                <a:latin typeface="华文细黑" panose="02010600040101010101" pitchFamily="2" charset="-122"/>
                <a:ea typeface="华文细黑" panose="02010600040101010101" pitchFamily="2" charset="-122"/>
              </a:rPr>
              <a:t>不锈钢饰白色烤漆</a:t>
            </a:r>
          </a:p>
        </p:txBody>
      </p:sp>
      <p:grpSp>
        <p:nvGrpSpPr>
          <p:cNvPr id="12" name="组合 11"/>
          <p:cNvGrpSpPr/>
          <p:nvPr/>
        </p:nvGrpSpPr>
        <p:grpSpPr>
          <a:xfrm>
            <a:off x="7835994" y="984176"/>
            <a:ext cx="4363321" cy="3086251"/>
            <a:chOff x="2328262" y="4756436"/>
            <a:chExt cx="5152658" cy="3644563"/>
          </a:xfrm>
        </p:grpSpPr>
        <p:pic>
          <p:nvPicPr>
            <p:cNvPr id="13" name="图片 12"/>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l="2590" t="3629" r="4228" b="3206"/>
            <a:stretch/>
          </p:blipFill>
          <p:spPr>
            <a:xfrm>
              <a:off x="2328262" y="4756436"/>
              <a:ext cx="5152658" cy="3644563"/>
            </a:xfrm>
            <a:prstGeom prst="rect">
              <a:avLst/>
            </a:prstGeom>
          </p:spPr>
        </p:pic>
        <p:sp>
          <p:nvSpPr>
            <p:cNvPr id="14" name="椭圆 13"/>
            <p:cNvSpPr/>
            <p:nvPr/>
          </p:nvSpPr>
          <p:spPr>
            <a:xfrm>
              <a:off x="5820539" y="5645859"/>
              <a:ext cx="216025" cy="2160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灯片编号占位符 6"/>
          <p:cNvSpPr>
            <a:spLocks noGrp="1"/>
          </p:cNvSpPr>
          <p:nvPr>
            <p:ph type="sldNum" sz="quarter" idx="12"/>
          </p:nvPr>
        </p:nvSpPr>
        <p:spPr/>
        <p:txBody>
          <a:bodyPr/>
          <a:lstStyle/>
          <a:p>
            <a:fld id="{0C913308-F349-4B6D-A68A-DD1791B4A57B}" type="slidenum">
              <a:rPr lang="zh-CN" altLang="en-US" smtClean="0"/>
              <a:t>36</a:t>
            </a:fld>
            <a:endParaRPr lang="zh-CN" altLang="en-US"/>
          </a:p>
        </p:txBody>
      </p:sp>
    </p:spTree>
    <p:extLst>
      <p:ext uri="{BB962C8B-B14F-4D97-AF65-F5344CB8AC3E}">
        <p14:creationId xmlns:p14="http://schemas.microsoft.com/office/powerpoint/2010/main" val="20160833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792511" y="756146"/>
            <a:ext cx="11008890" cy="648072"/>
          </a:xfrm>
        </p:spPr>
        <p:txBody>
          <a:bodyPr>
            <a:normAutofit/>
          </a:bodyPr>
          <a:lstStyle/>
          <a:p>
            <a:pPr algn="l"/>
            <a:r>
              <a:rPr lang="zh-CN" altLang="en-US" sz="2400">
                <a:solidFill>
                  <a:srgbClr val="92D050"/>
                </a:solidFill>
                <a:latin typeface="叶根友毛笔行书" pitchFamily="2" charset="-122"/>
                <a:ea typeface="叶根友毛笔行书" pitchFamily="2" charset="-122"/>
              </a:rPr>
              <a:t>吉他</a:t>
            </a:r>
          </a:p>
        </p:txBody>
      </p:sp>
      <p:sp>
        <p:nvSpPr>
          <p:cNvPr id="6" name="TextBox 5"/>
          <p:cNvSpPr txBox="1"/>
          <p:nvPr/>
        </p:nvSpPr>
        <p:spPr>
          <a:xfrm>
            <a:off x="823683" y="1620242"/>
            <a:ext cx="10801200" cy="457369"/>
          </a:xfrm>
          <a:prstGeom prst="rect">
            <a:avLst/>
          </a:prstGeom>
          <a:noFill/>
        </p:spPr>
        <p:txBody>
          <a:bodyPr wrap="square" rtlCol="0">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主要景观小品。与紫云海音乐主题想契合。</a:t>
            </a:r>
          </a:p>
        </p:txBody>
      </p:sp>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2083" t="5555" r="27381" b="10119"/>
          <a:stretch/>
        </p:blipFill>
        <p:spPr>
          <a:xfrm rot="16200000">
            <a:off x="3139502" y="285033"/>
            <a:ext cx="6483087" cy="11625789"/>
          </a:xfrm>
          <a:prstGeom prst="rect">
            <a:avLst/>
          </a:prstGeom>
        </p:spPr>
      </p:pic>
      <p:cxnSp>
        <p:nvCxnSpPr>
          <p:cNvPr id="8" name="直接箭头连接符 7"/>
          <p:cNvCxnSpPr>
            <a:stCxn id="9" idx="1"/>
          </p:cNvCxnSpPr>
          <p:nvPr/>
        </p:nvCxnSpPr>
        <p:spPr>
          <a:xfrm flipH="1">
            <a:off x="3696171" y="4960152"/>
            <a:ext cx="776114" cy="435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472285" y="4667764"/>
            <a:ext cx="1008112" cy="584775"/>
          </a:xfrm>
          <a:prstGeom prst="rect">
            <a:avLst/>
          </a:prstGeom>
          <a:noFill/>
        </p:spPr>
        <p:txBody>
          <a:bodyPr wrap="square" rtlCol="0">
            <a:spAutoFit/>
          </a:bodyPr>
          <a:lstStyle/>
          <a:p>
            <a:r>
              <a:rPr lang="zh-CN" altLang="en-US" sz="1600">
                <a:latin typeface="华文细黑" panose="02010600040101010101" pitchFamily="2" charset="-122"/>
                <a:ea typeface="华文细黑" panose="02010600040101010101" pitchFamily="2" charset="-122"/>
              </a:rPr>
              <a:t>不锈钢饰白色烤漆</a:t>
            </a:r>
          </a:p>
        </p:txBody>
      </p:sp>
      <p:grpSp>
        <p:nvGrpSpPr>
          <p:cNvPr id="11" name="组合 10"/>
          <p:cNvGrpSpPr/>
          <p:nvPr/>
        </p:nvGrpSpPr>
        <p:grpSpPr>
          <a:xfrm>
            <a:off x="8777064" y="1235326"/>
            <a:ext cx="2990203" cy="2115021"/>
            <a:chOff x="2328262" y="4756436"/>
            <a:chExt cx="5152658" cy="3644563"/>
          </a:xfrm>
        </p:grpSpPr>
        <p:pic>
          <p:nvPicPr>
            <p:cNvPr id="12" name="图片 11"/>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l="2590" t="3629" r="4228" b="3206"/>
            <a:stretch/>
          </p:blipFill>
          <p:spPr>
            <a:xfrm>
              <a:off x="2328262" y="4756436"/>
              <a:ext cx="5152658" cy="3644563"/>
            </a:xfrm>
            <a:prstGeom prst="rect">
              <a:avLst/>
            </a:prstGeom>
          </p:spPr>
        </p:pic>
        <p:sp>
          <p:nvSpPr>
            <p:cNvPr id="13" name="椭圆 12"/>
            <p:cNvSpPr/>
            <p:nvPr/>
          </p:nvSpPr>
          <p:spPr>
            <a:xfrm>
              <a:off x="6050744" y="5720711"/>
              <a:ext cx="216025" cy="2160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灯片编号占位符 4"/>
          <p:cNvSpPr>
            <a:spLocks noGrp="1"/>
          </p:cNvSpPr>
          <p:nvPr>
            <p:ph type="sldNum" sz="quarter" idx="12"/>
          </p:nvPr>
        </p:nvSpPr>
        <p:spPr/>
        <p:txBody>
          <a:bodyPr/>
          <a:lstStyle/>
          <a:p>
            <a:fld id="{0C913308-F349-4B6D-A68A-DD1791B4A57B}" type="slidenum">
              <a:rPr lang="zh-CN" altLang="en-US" smtClean="0"/>
              <a:t>37</a:t>
            </a:fld>
            <a:endParaRPr lang="zh-CN" altLang="en-US"/>
          </a:p>
        </p:txBody>
      </p:sp>
    </p:spTree>
    <p:extLst>
      <p:ext uri="{BB962C8B-B14F-4D97-AF65-F5344CB8AC3E}">
        <p14:creationId xmlns:p14="http://schemas.microsoft.com/office/powerpoint/2010/main" val="9974918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2679" t="5159" r="48738" b="9921"/>
          <a:stretch/>
        </p:blipFill>
        <p:spPr>
          <a:xfrm rot="16200000">
            <a:off x="4252512" y="300260"/>
            <a:ext cx="4720710" cy="12377465"/>
          </a:xfrm>
          <a:prstGeom prst="rect">
            <a:avLst/>
          </a:prstGeom>
        </p:spPr>
      </p:pic>
      <p:sp>
        <p:nvSpPr>
          <p:cNvPr id="4" name="标题 1"/>
          <p:cNvSpPr>
            <a:spLocks noGrp="1"/>
          </p:cNvSpPr>
          <p:nvPr>
            <p:ph type="title"/>
          </p:nvPr>
        </p:nvSpPr>
        <p:spPr>
          <a:xfrm>
            <a:off x="792511" y="756146"/>
            <a:ext cx="11008890" cy="648072"/>
          </a:xfrm>
        </p:spPr>
        <p:txBody>
          <a:bodyPr>
            <a:normAutofit/>
          </a:bodyPr>
          <a:lstStyle/>
          <a:p>
            <a:pPr algn="l"/>
            <a:r>
              <a:rPr lang="zh-CN" altLang="en-US" sz="2400">
                <a:solidFill>
                  <a:srgbClr val="92D050"/>
                </a:solidFill>
                <a:latin typeface="叶根友毛笔行书" pitchFamily="2" charset="-122"/>
                <a:ea typeface="叶根友毛笔行书" pitchFamily="2" charset="-122"/>
              </a:rPr>
              <a:t>律动音符</a:t>
            </a:r>
          </a:p>
        </p:txBody>
      </p:sp>
      <p:sp>
        <p:nvSpPr>
          <p:cNvPr id="6" name="TextBox 5"/>
          <p:cNvSpPr txBox="1"/>
          <p:nvPr/>
        </p:nvSpPr>
        <p:spPr>
          <a:xfrm>
            <a:off x="823683" y="1620242"/>
            <a:ext cx="7017277" cy="923330"/>
          </a:xfrm>
          <a:prstGeom prst="rect">
            <a:avLst/>
          </a:prstGeom>
          <a:noFill/>
        </p:spPr>
        <p:txBody>
          <a:bodyPr wrap="square" rtlCol="0">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分别在溪流两岸设置，每个音符高度为</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2</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米</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不锈钢饰白色烤漆</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与紫云海音乐主题想契合。</a:t>
            </a:r>
          </a:p>
        </p:txBody>
      </p:sp>
      <p:cxnSp>
        <p:nvCxnSpPr>
          <p:cNvPr id="8" name="直接箭头连接符 7"/>
          <p:cNvCxnSpPr>
            <a:stCxn id="9" idx="1"/>
          </p:cNvCxnSpPr>
          <p:nvPr/>
        </p:nvCxnSpPr>
        <p:spPr>
          <a:xfrm flipH="1">
            <a:off x="8505003" y="5391087"/>
            <a:ext cx="776114" cy="435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281117" y="5098699"/>
            <a:ext cx="1008112" cy="584775"/>
          </a:xfrm>
          <a:prstGeom prst="rect">
            <a:avLst/>
          </a:prstGeom>
          <a:noFill/>
        </p:spPr>
        <p:txBody>
          <a:bodyPr wrap="square" rtlCol="0">
            <a:spAutoFit/>
          </a:bodyPr>
          <a:lstStyle/>
          <a:p>
            <a:r>
              <a:rPr lang="zh-CN" altLang="en-US" sz="1600">
                <a:latin typeface="华文细黑" panose="02010600040101010101" pitchFamily="2" charset="-122"/>
                <a:ea typeface="华文细黑" panose="02010600040101010101" pitchFamily="2" charset="-122"/>
              </a:rPr>
              <a:t>不锈钢饰白色烤漆</a:t>
            </a:r>
          </a:p>
        </p:txBody>
      </p:sp>
      <p:grpSp>
        <p:nvGrpSpPr>
          <p:cNvPr id="10" name="组合 9"/>
          <p:cNvGrpSpPr/>
          <p:nvPr/>
        </p:nvGrpSpPr>
        <p:grpSpPr>
          <a:xfrm>
            <a:off x="8201000" y="1068281"/>
            <a:ext cx="4358355" cy="3082738"/>
            <a:chOff x="2328262" y="4756436"/>
            <a:chExt cx="5152658" cy="3644563"/>
          </a:xfrm>
        </p:grpSpPr>
        <p:pic>
          <p:nvPicPr>
            <p:cNvPr id="11" name="图片 10"/>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l="2590" t="3629" r="4228" b="3206"/>
            <a:stretch/>
          </p:blipFill>
          <p:spPr>
            <a:xfrm>
              <a:off x="2328262" y="4756436"/>
              <a:ext cx="5152658" cy="3644563"/>
            </a:xfrm>
            <a:prstGeom prst="rect">
              <a:avLst/>
            </a:prstGeom>
          </p:spPr>
        </p:pic>
        <p:sp>
          <p:nvSpPr>
            <p:cNvPr id="12" name="椭圆 11"/>
            <p:cNvSpPr/>
            <p:nvPr/>
          </p:nvSpPr>
          <p:spPr>
            <a:xfrm>
              <a:off x="6329435" y="5803080"/>
              <a:ext cx="216025" cy="2160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椭圆 15"/>
          <p:cNvSpPr/>
          <p:nvPr/>
        </p:nvSpPr>
        <p:spPr>
          <a:xfrm>
            <a:off x="11225336" y="1992288"/>
            <a:ext cx="182724" cy="1827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38</a:t>
            </a:fld>
            <a:endParaRPr lang="zh-CN" altLang="en-US"/>
          </a:p>
        </p:txBody>
      </p:sp>
    </p:spTree>
    <p:extLst>
      <p:ext uri="{BB962C8B-B14F-4D97-AF65-F5344CB8AC3E}">
        <p14:creationId xmlns:p14="http://schemas.microsoft.com/office/powerpoint/2010/main" val="37252947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792511" y="756146"/>
            <a:ext cx="11008890" cy="648072"/>
          </a:xfrm>
        </p:spPr>
        <p:txBody>
          <a:bodyPr>
            <a:normAutofit/>
          </a:bodyPr>
          <a:lstStyle/>
          <a:p>
            <a:pPr algn="l"/>
            <a:r>
              <a:rPr lang="zh-CN" altLang="en-US" sz="2400">
                <a:solidFill>
                  <a:srgbClr val="92D050"/>
                </a:solidFill>
                <a:latin typeface="叶根友毛笔行书" pitchFamily="2" charset="-122"/>
                <a:ea typeface="叶根友毛笔行书" pitchFamily="2" charset="-122"/>
              </a:rPr>
              <a:t>钢琴</a:t>
            </a:r>
          </a:p>
        </p:txBody>
      </p:sp>
      <p:sp>
        <p:nvSpPr>
          <p:cNvPr id="6" name="TextBox 5"/>
          <p:cNvSpPr txBox="1"/>
          <p:nvPr/>
        </p:nvSpPr>
        <p:spPr>
          <a:xfrm>
            <a:off x="823683" y="1620242"/>
            <a:ext cx="10801200" cy="457369"/>
          </a:xfrm>
          <a:prstGeom prst="rect">
            <a:avLst/>
          </a:prstGeom>
          <a:noFill/>
        </p:spPr>
        <p:txBody>
          <a:bodyPr wrap="square" rtlCol="0">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主要景观小品。与紫云海音乐主题想契合。</a:t>
            </a:r>
          </a:p>
        </p:txBody>
      </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3571" t="21825" r="25000" b="13890"/>
          <a:stretch/>
        </p:blipFill>
        <p:spPr>
          <a:xfrm rot="16200000">
            <a:off x="4049250" y="900769"/>
            <a:ext cx="6724813" cy="9078497"/>
          </a:xfrm>
          <a:prstGeom prst="rect">
            <a:avLst/>
          </a:prstGeom>
        </p:spPr>
      </p:pic>
      <p:cxnSp>
        <p:nvCxnSpPr>
          <p:cNvPr id="10" name="直接箭头连接符 9"/>
          <p:cNvCxnSpPr>
            <a:stCxn id="11" idx="1"/>
          </p:cNvCxnSpPr>
          <p:nvPr/>
        </p:nvCxnSpPr>
        <p:spPr>
          <a:xfrm flipH="1">
            <a:off x="6131486" y="3652828"/>
            <a:ext cx="776114" cy="435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907600" y="3360440"/>
            <a:ext cx="1008112" cy="584775"/>
          </a:xfrm>
          <a:prstGeom prst="rect">
            <a:avLst/>
          </a:prstGeom>
          <a:noFill/>
        </p:spPr>
        <p:txBody>
          <a:bodyPr wrap="square" rtlCol="0">
            <a:spAutoFit/>
          </a:bodyPr>
          <a:lstStyle/>
          <a:p>
            <a:r>
              <a:rPr lang="zh-CN" altLang="en-US" sz="1600">
                <a:latin typeface="华文细黑" panose="02010600040101010101" pitchFamily="2" charset="-122"/>
                <a:ea typeface="华文细黑" panose="02010600040101010101" pitchFamily="2" charset="-122"/>
              </a:rPr>
              <a:t>不锈钢饰白色烤漆</a:t>
            </a:r>
          </a:p>
        </p:txBody>
      </p:sp>
      <p:cxnSp>
        <p:nvCxnSpPr>
          <p:cNvPr id="12" name="直接箭头连接符 11"/>
          <p:cNvCxnSpPr>
            <a:stCxn id="13" idx="1"/>
          </p:cNvCxnSpPr>
          <p:nvPr/>
        </p:nvCxnSpPr>
        <p:spPr>
          <a:xfrm flipH="1">
            <a:off x="10449222" y="7829292"/>
            <a:ext cx="776114" cy="435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1225336" y="7536904"/>
            <a:ext cx="1008112" cy="584775"/>
          </a:xfrm>
          <a:prstGeom prst="rect">
            <a:avLst/>
          </a:prstGeom>
          <a:noFill/>
        </p:spPr>
        <p:txBody>
          <a:bodyPr wrap="square" rtlCol="0">
            <a:spAutoFit/>
          </a:bodyPr>
          <a:lstStyle/>
          <a:p>
            <a:r>
              <a:rPr lang="zh-CN" altLang="en-US" sz="1600">
                <a:latin typeface="华文细黑" panose="02010600040101010101" pitchFamily="2" charset="-122"/>
                <a:ea typeface="华文细黑" panose="02010600040101010101" pitchFamily="2" charset="-122"/>
              </a:rPr>
              <a:t>不锈钢饰黑色烤漆</a:t>
            </a:r>
          </a:p>
        </p:txBody>
      </p:sp>
      <p:grpSp>
        <p:nvGrpSpPr>
          <p:cNvPr id="15" name="组合 14"/>
          <p:cNvGrpSpPr/>
          <p:nvPr/>
        </p:nvGrpSpPr>
        <p:grpSpPr>
          <a:xfrm>
            <a:off x="3952528" y="5953751"/>
            <a:ext cx="4027435" cy="2848673"/>
            <a:chOff x="2328262" y="4756436"/>
            <a:chExt cx="5152658" cy="3644563"/>
          </a:xfrm>
        </p:grpSpPr>
        <p:pic>
          <p:nvPicPr>
            <p:cNvPr id="16" name="图片 15"/>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l="2590" t="3629" r="4228" b="3206"/>
            <a:stretch/>
          </p:blipFill>
          <p:spPr>
            <a:xfrm>
              <a:off x="2328262" y="4756436"/>
              <a:ext cx="5152658" cy="3644563"/>
            </a:xfrm>
            <a:prstGeom prst="rect">
              <a:avLst/>
            </a:prstGeom>
          </p:spPr>
        </p:pic>
        <p:sp>
          <p:nvSpPr>
            <p:cNvPr id="17" name="椭圆 16"/>
            <p:cNvSpPr/>
            <p:nvPr/>
          </p:nvSpPr>
          <p:spPr>
            <a:xfrm>
              <a:off x="6013313" y="5828870"/>
              <a:ext cx="216025" cy="2160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灯片编号占位符 4"/>
          <p:cNvSpPr>
            <a:spLocks noGrp="1"/>
          </p:cNvSpPr>
          <p:nvPr>
            <p:ph type="sldNum" sz="quarter" idx="12"/>
          </p:nvPr>
        </p:nvSpPr>
        <p:spPr/>
        <p:txBody>
          <a:bodyPr/>
          <a:lstStyle/>
          <a:p>
            <a:fld id="{0C913308-F349-4B6D-A68A-DD1791B4A57B}" type="slidenum">
              <a:rPr lang="zh-CN" altLang="en-US" smtClean="0"/>
              <a:t>39</a:t>
            </a:fld>
            <a:endParaRPr lang="zh-CN" altLang="en-US"/>
          </a:p>
        </p:txBody>
      </p:sp>
    </p:spTree>
    <p:extLst>
      <p:ext uri="{BB962C8B-B14F-4D97-AF65-F5344CB8AC3E}">
        <p14:creationId xmlns:p14="http://schemas.microsoft.com/office/powerpoint/2010/main" val="2467706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12"/>
          <p:cNvSpPr txBox="1"/>
          <p:nvPr/>
        </p:nvSpPr>
        <p:spPr>
          <a:xfrm>
            <a:off x="5002223" y="2160602"/>
            <a:ext cx="1476164" cy="3770263"/>
          </a:xfrm>
          <a:prstGeom prst="rect">
            <a:avLst/>
          </a:prstGeom>
          <a:noFill/>
        </p:spPr>
        <p:txBody>
          <a:bodyPr wrap="square" rtlCol="0">
            <a:spAutoFit/>
          </a:bodyPr>
          <a:lstStyle/>
          <a:p>
            <a:pPr algn="ctr"/>
            <a:r>
              <a:rPr lang="en-US" altLang="zh-CN" sz="23900" dirty="0">
                <a:solidFill>
                  <a:srgbClr val="92D050"/>
                </a:solidFill>
                <a:latin typeface="Arial" panose="020B0604020202020204" pitchFamily="34" charset="0"/>
                <a:cs typeface="Arial" panose="020B0604020202020204" pitchFamily="34" charset="0"/>
              </a:rPr>
              <a:t>1</a:t>
            </a:r>
            <a:endParaRPr lang="zh-CN" altLang="en-US" sz="23900" dirty="0">
              <a:solidFill>
                <a:srgbClr val="92D050"/>
              </a:solidFill>
              <a:latin typeface="Arial" panose="020B0604020202020204" pitchFamily="34" charset="0"/>
              <a:cs typeface="Arial" panose="020B0604020202020204" pitchFamily="34" charset="0"/>
            </a:endParaRPr>
          </a:p>
        </p:txBody>
      </p:sp>
      <p:sp>
        <p:nvSpPr>
          <p:cNvPr id="9" name="矩形 8"/>
          <p:cNvSpPr/>
          <p:nvPr/>
        </p:nvSpPr>
        <p:spPr>
          <a:xfrm>
            <a:off x="7162463" y="3995857"/>
            <a:ext cx="4566929" cy="77650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9FF33"/>
              </a:solidFill>
            </a:endParaRPr>
          </a:p>
        </p:txBody>
      </p:sp>
      <p:sp>
        <p:nvSpPr>
          <p:cNvPr id="10" name="文本框 13"/>
          <p:cNvSpPr txBox="1"/>
          <p:nvPr/>
        </p:nvSpPr>
        <p:spPr>
          <a:xfrm>
            <a:off x="7450495" y="4071809"/>
            <a:ext cx="2236510" cy="584775"/>
          </a:xfrm>
          <a:prstGeom prst="rect">
            <a:avLst/>
          </a:prstGeom>
          <a:noFill/>
        </p:spPr>
        <p:txBody>
          <a:bodyPr wrap="none" rtlCol="0">
            <a:spAutoFit/>
          </a:bodyPr>
          <a:lstStyle/>
          <a:p>
            <a:r>
              <a:rPr lang="zh-CN" altLang="en-US" sz="3200" b="1">
                <a:solidFill>
                  <a:schemeClr val="bg1"/>
                </a:solidFill>
                <a:latin typeface="华文细黑" panose="02010600040101010101" pitchFamily="2" charset="-122"/>
                <a:ea typeface="华文细黑" panose="02010600040101010101" pitchFamily="2" charset="-122"/>
                <a:cs typeface="Arial" panose="020B0604020202020204" pitchFamily="34" charset="0"/>
              </a:rPr>
              <a:t>项目背景篇</a:t>
            </a:r>
            <a:endParaRPr lang="en-US" altLang="zh-CN" sz="3200" b="1" dirty="0">
              <a:solidFill>
                <a:schemeClr val="bg1"/>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11" name="文本框 25"/>
          <p:cNvSpPr txBox="1"/>
          <p:nvPr/>
        </p:nvSpPr>
        <p:spPr>
          <a:xfrm>
            <a:off x="6278047" y="4356867"/>
            <a:ext cx="766557" cy="830997"/>
          </a:xfrm>
          <a:prstGeom prst="rect">
            <a:avLst/>
          </a:prstGeom>
          <a:noFill/>
        </p:spPr>
        <p:txBody>
          <a:bodyPr wrap="none" rtlCol="0">
            <a:spAutoFit/>
          </a:bodyPr>
          <a:lstStyle/>
          <a:p>
            <a:r>
              <a:rPr lang="en-US" altLang="zh-CN" sz="4800" dirty="0">
                <a:solidFill>
                  <a:srgbClr val="92D050"/>
                </a:solidFill>
                <a:latin typeface="Arial" panose="020B0604020202020204" pitchFamily="34" charset="0"/>
                <a:cs typeface="Arial" panose="020B0604020202020204" pitchFamily="34" charset="0"/>
              </a:rPr>
              <a:t>St</a:t>
            </a:r>
            <a:endParaRPr lang="zh-CN" altLang="en-US" sz="4800" dirty="0">
              <a:solidFill>
                <a:srgbClr val="92D050"/>
              </a:solidFill>
              <a:latin typeface="Arial" panose="020B0604020202020204" pitchFamily="34" charset="0"/>
              <a:cs typeface="Arial" panose="020B0604020202020204" pitchFamily="34" charset="0"/>
            </a:endParaRPr>
          </a:p>
        </p:txBody>
      </p:sp>
      <p:sp>
        <p:nvSpPr>
          <p:cNvPr id="12" name="TextBox 11"/>
          <p:cNvSpPr txBox="1"/>
          <p:nvPr/>
        </p:nvSpPr>
        <p:spPr>
          <a:xfrm>
            <a:off x="7450495" y="4973026"/>
            <a:ext cx="5256584" cy="3416320"/>
          </a:xfrm>
          <a:prstGeom prst="rect">
            <a:avLst/>
          </a:prstGeom>
          <a:noFill/>
        </p:spPr>
        <p:txBody>
          <a:bodyPr wrap="square" rtlCol="0">
            <a:spAutoFit/>
          </a:bodyPr>
          <a:lstStyle/>
          <a:p>
            <a:pPr marL="342900" indent="-342900">
              <a:lnSpc>
                <a:spcPct val="150000"/>
              </a:lnSpc>
              <a:buFont typeface="Wingdings" panose="05000000000000000000" pitchFamily="2" charset="2"/>
              <a:buChar char="n"/>
            </a:pPr>
            <a:r>
              <a:rPr lang="zh-CN" altLang="en-US" sz="2400">
                <a:solidFill>
                  <a:schemeClr val="tx1">
                    <a:lumMod val="50000"/>
                    <a:lumOff val="50000"/>
                  </a:schemeClr>
                </a:solidFill>
                <a:latin typeface="华文细黑" panose="02010600040101010101" pitchFamily="2" charset="-122"/>
                <a:ea typeface="华文细黑" panose="02010600040101010101" pitchFamily="2" charset="-122"/>
              </a:rPr>
              <a:t>项目规划范围</a:t>
            </a:r>
            <a:endParaRPr lang="en-US" altLang="zh-CN" sz="2400">
              <a:solidFill>
                <a:schemeClr val="tx1">
                  <a:lumMod val="50000"/>
                  <a:lumOff val="50000"/>
                </a:schemeClr>
              </a:solidFill>
              <a:latin typeface="华文细黑" panose="02010600040101010101" pitchFamily="2" charset="-122"/>
              <a:ea typeface="华文细黑" panose="02010600040101010101" pitchFamily="2" charset="-122"/>
            </a:endParaRPr>
          </a:p>
          <a:p>
            <a:pPr marL="342900" indent="-342900">
              <a:lnSpc>
                <a:spcPct val="150000"/>
              </a:lnSpc>
              <a:buFont typeface="Wingdings" panose="05000000000000000000" pitchFamily="2" charset="2"/>
              <a:buChar char="n"/>
            </a:pPr>
            <a:r>
              <a:rPr lang="zh-CN" altLang="en-US" sz="2400">
                <a:solidFill>
                  <a:schemeClr val="tx1">
                    <a:lumMod val="50000"/>
                    <a:lumOff val="50000"/>
                  </a:schemeClr>
                </a:solidFill>
                <a:latin typeface="华文细黑" panose="02010600040101010101" pitchFamily="2" charset="-122"/>
                <a:ea typeface="华文细黑" panose="02010600040101010101" pitchFamily="2" charset="-122"/>
              </a:rPr>
              <a:t>项目背景</a:t>
            </a:r>
            <a:endParaRPr lang="en-US" altLang="zh-CN" sz="2400">
              <a:solidFill>
                <a:schemeClr val="tx1">
                  <a:lumMod val="50000"/>
                  <a:lumOff val="50000"/>
                </a:schemeClr>
              </a:solidFill>
              <a:latin typeface="华文细黑" panose="02010600040101010101" pitchFamily="2" charset="-122"/>
              <a:ea typeface="华文细黑" panose="02010600040101010101" pitchFamily="2" charset="-122"/>
            </a:endParaRPr>
          </a:p>
          <a:p>
            <a:pPr marL="342900" indent="-342900">
              <a:lnSpc>
                <a:spcPct val="150000"/>
              </a:lnSpc>
              <a:buFont typeface="Wingdings" panose="05000000000000000000" pitchFamily="2" charset="2"/>
              <a:buChar char="n"/>
            </a:pPr>
            <a:r>
              <a:rPr lang="zh-CN" altLang="en-US" sz="2400">
                <a:solidFill>
                  <a:schemeClr val="tx1">
                    <a:lumMod val="50000"/>
                    <a:lumOff val="50000"/>
                  </a:schemeClr>
                </a:solidFill>
                <a:latin typeface="华文细黑" panose="02010600040101010101" pitchFamily="2" charset="-122"/>
                <a:ea typeface="华文细黑" panose="02010600040101010101" pitchFamily="2" charset="-122"/>
              </a:rPr>
              <a:t>上位规划</a:t>
            </a:r>
            <a:endParaRPr lang="en-US" altLang="zh-CN" sz="2400">
              <a:solidFill>
                <a:schemeClr val="tx1">
                  <a:lumMod val="50000"/>
                  <a:lumOff val="50000"/>
                </a:schemeClr>
              </a:solidFill>
              <a:latin typeface="华文细黑" panose="02010600040101010101" pitchFamily="2" charset="-122"/>
              <a:ea typeface="华文细黑" panose="02010600040101010101" pitchFamily="2" charset="-122"/>
            </a:endParaRPr>
          </a:p>
          <a:p>
            <a:pPr marL="342900" indent="-342900">
              <a:lnSpc>
                <a:spcPct val="150000"/>
              </a:lnSpc>
              <a:buFont typeface="Wingdings" panose="05000000000000000000" pitchFamily="2" charset="2"/>
              <a:buChar char="n"/>
            </a:pPr>
            <a:r>
              <a:rPr lang="zh-CN" altLang="en-US" sz="2400">
                <a:solidFill>
                  <a:schemeClr val="tx1">
                    <a:lumMod val="50000"/>
                    <a:lumOff val="50000"/>
                  </a:schemeClr>
                </a:solidFill>
                <a:latin typeface="华文细黑" panose="02010600040101010101" pitchFamily="2" charset="-122"/>
                <a:ea typeface="华文细黑" panose="02010600040101010101" pitchFamily="2" charset="-122"/>
              </a:rPr>
              <a:t>项目区位</a:t>
            </a:r>
            <a:endParaRPr lang="en-US" altLang="zh-CN" sz="2400">
              <a:solidFill>
                <a:schemeClr val="tx1">
                  <a:lumMod val="50000"/>
                  <a:lumOff val="50000"/>
                </a:schemeClr>
              </a:solidFill>
              <a:latin typeface="华文细黑" panose="02010600040101010101" pitchFamily="2" charset="-122"/>
              <a:ea typeface="华文细黑" panose="02010600040101010101" pitchFamily="2" charset="-122"/>
            </a:endParaRPr>
          </a:p>
          <a:p>
            <a:pPr marL="342900" indent="-342900">
              <a:lnSpc>
                <a:spcPct val="150000"/>
              </a:lnSpc>
              <a:buFont typeface="Wingdings" panose="05000000000000000000" pitchFamily="2" charset="2"/>
              <a:buChar char="n"/>
            </a:pPr>
            <a:r>
              <a:rPr lang="zh-CN" altLang="en-US" sz="2400">
                <a:solidFill>
                  <a:schemeClr val="tx1">
                    <a:lumMod val="50000"/>
                    <a:lumOff val="50000"/>
                  </a:schemeClr>
                </a:solidFill>
                <a:latin typeface="华文细黑" panose="02010600040101010101" pitchFamily="2" charset="-122"/>
                <a:ea typeface="华文细黑" panose="02010600040101010101" pitchFamily="2" charset="-122"/>
              </a:rPr>
              <a:t>基地现状</a:t>
            </a:r>
            <a:endParaRPr lang="en-US" altLang="zh-CN" sz="2400">
              <a:solidFill>
                <a:schemeClr val="tx1">
                  <a:lumMod val="50000"/>
                  <a:lumOff val="50000"/>
                </a:schemeClr>
              </a:solidFill>
              <a:latin typeface="华文细黑" panose="02010600040101010101" pitchFamily="2" charset="-122"/>
              <a:ea typeface="华文细黑" panose="02010600040101010101" pitchFamily="2" charset="-122"/>
            </a:endParaRPr>
          </a:p>
          <a:p>
            <a:pPr marL="342900" indent="-342900">
              <a:lnSpc>
                <a:spcPct val="150000"/>
              </a:lnSpc>
              <a:buFont typeface="Wingdings" panose="05000000000000000000" pitchFamily="2" charset="2"/>
              <a:buChar char="n"/>
            </a:pPr>
            <a:r>
              <a:rPr lang="zh-CN" altLang="en-US" sz="2400">
                <a:solidFill>
                  <a:schemeClr val="tx1">
                    <a:lumMod val="50000"/>
                    <a:lumOff val="50000"/>
                  </a:schemeClr>
                </a:solidFill>
                <a:latin typeface="华文细黑" panose="02010600040101010101" pitchFamily="2" charset="-122"/>
                <a:ea typeface="华文细黑" panose="02010600040101010101" pitchFamily="2" charset="-122"/>
              </a:rPr>
              <a:t>土地利用现状</a:t>
            </a:r>
          </a:p>
        </p:txBody>
      </p:sp>
      <p:sp>
        <p:nvSpPr>
          <p:cNvPr id="13" name="椭圆 12"/>
          <p:cNvSpPr/>
          <p:nvPr/>
        </p:nvSpPr>
        <p:spPr>
          <a:xfrm>
            <a:off x="6132849" y="4728592"/>
            <a:ext cx="123935" cy="123935"/>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灯片编号占位符 2"/>
          <p:cNvSpPr>
            <a:spLocks noGrp="1"/>
          </p:cNvSpPr>
          <p:nvPr>
            <p:ph type="sldNum" sz="quarter" idx="12"/>
          </p:nvPr>
        </p:nvSpPr>
        <p:spPr/>
        <p:txBody>
          <a:bodyPr/>
          <a:lstStyle/>
          <a:p>
            <a:fld id="{0C913308-F349-4B6D-A68A-DD1791B4A57B}" type="slidenum">
              <a:rPr lang="zh-CN" altLang="en-US" smtClean="0"/>
              <a:t>4</a:t>
            </a:fld>
            <a:endParaRPr lang="zh-CN" altLang="en-US"/>
          </a:p>
        </p:txBody>
      </p:sp>
    </p:spTree>
    <p:extLst>
      <p:ext uri="{BB962C8B-B14F-4D97-AF65-F5344CB8AC3E}">
        <p14:creationId xmlns:p14="http://schemas.microsoft.com/office/powerpoint/2010/main" val="29524666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792511" y="756146"/>
            <a:ext cx="11008890" cy="648072"/>
          </a:xfrm>
        </p:spPr>
        <p:txBody>
          <a:bodyPr>
            <a:normAutofit/>
          </a:bodyPr>
          <a:lstStyle/>
          <a:p>
            <a:pPr algn="l"/>
            <a:r>
              <a:rPr lang="zh-CN" altLang="en-US" sz="2400">
                <a:solidFill>
                  <a:srgbClr val="92D050"/>
                </a:solidFill>
                <a:latin typeface="叶根友毛笔行书" pitchFamily="2" charset="-122"/>
                <a:ea typeface="叶根友毛笔行书" pitchFamily="2" charset="-122"/>
              </a:rPr>
              <a:t>花廊</a:t>
            </a:r>
          </a:p>
        </p:txBody>
      </p:sp>
      <p:sp>
        <p:nvSpPr>
          <p:cNvPr id="6" name="TextBox 5"/>
          <p:cNvSpPr txBox="1"/>
          <p:nvPr/>
        </p:nvSpPr>
        <p:spPr>
          <a:xfrm>
            <a:off x="823683" y="1620242"/>
            <a:ext cx="10801200" cy="457369"/>
          </a:xfrm>
          <a:prstGeom prst="rect">
            <a:avLst/>
          </a:prstGeom>
          <a:noFill/>
        </p:spPr>
        <p:txBody>
          <a:bodyPr wrap="square" rtlCol="0">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景区内的地标性景观小品。寓意从奏响爱情的旋律跨越到享受爱情的甜蜜。</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5420" y="2640360"/>
            <a:ext cx="7881457" cy="5832648"/>
          </a:xfrm>
          <a:prstGeom prst="rect">
            <a:avLst/>
          </a:prstGeom>
          <a:noFill/>
          <a:ln w="9525">
            <a:solidFill>
              <a:srgbClr val="92D050"/>
            </a:solidFill>
            <a:miter lim="800000"/>
            <a:headEnd/>
            <a:tailEnd/>
          </a:ln>
          <a:extLst>
            <a:ext uri="{909E8E84-426E-40DD-AFC4-6F175D3DCCD1}">
              <a14:hiddenFill xmlns:a14="http://schemas.microsoft.com/office/drawing/2010/main">
                <a:solidFill>
                  <a:schemeClr val="accent1"/>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773" y="7104856"/>
            <a:ext cx="3524996" cy="1338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组合 6"/>
          <p:cNvGrpSpPr/>
          <p:nvPr/>
        </p:nvGrpSpPr>
        <p:grpSpPr>
          <a:xfrm>
            <a:off x="613424" y="4512568"/>
            <a:ext cx="3550345" cy="2511219"/>
            <a:chOff x="2328262" y="4756436"/>
            <a:chExt cx="5152658" cy="3644563"/>
          </a:xfrm>
        </p:grpSpPr>
        <p:pic>
          <p:nvPicPr>
            <p:cNvPr id="8" name="图片 7"/>
            <p:cNvPicPr>
              <a:picLocks noChangeAspect="1"/>
            </p:cNvPicPr>
            <p:nvPr/>
          </p:nvPicPr>
          <p:blipFill rotWithShape="1">
            <a:blip r:embed="rId4" cstate="screen">
              <a:duotone>
                <a:schemeClr val="bg2">
                  <a:shade val="45000"/>
                  <a:satMod val="135000"/>
                </a:schemeClr>
                <a:prstClr val="white"/>
              </a:duotone>
              <a:extLst>
                <a:ext uri="{28A0092B-C50C-407E-A947-70E740481C1C}">
                  <a14:useLocalDpi xmlns:a14="http://schemas.microsoft.com/office/drawing/2010/main"/>
                </a:ext>
              </a:extLst>
            </a:blip>
            <a:srcRect l="2590" t="3629" r="4228" b="3206"/>
            <a:stretch/>
          </p:blipFill>
          <p:spPr>
            <a:xfrm>
              <a:off x="2328262" y="4756436"/>
              <a:ext cx="5152658" cy="3644563"/>
            </a:xfrm>
            <a:prstGeom prst="rect">
              <a:avLst/>
            </a:prstGeom>
          </p:spPr>
        </p:pic>
        <p:sp>
          <p:nvSpPr>
            <p:cNvPr id="9" name="椭圆 8"/>
            <p:cNvSpPr/>
            <p:nvPr/>
          </p:nvSpPr>
          <p:spPr>
            <a:xfrm>
              <a:off x="5815765" y="5720711"/>
              <a:ext cx="216025" cy="2160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灯片编号占位符 2"/>
          <p:cNvSpPr>
            <a:spLocks noGrp="1"/>
          </p:cNvSpPr>
          <p:nvPr>
            <p:ph type="sldNum" sz="quarter" idx="12"/>
          </p:nvPr>
        </p:nvSpPr>
        <p:spPr/>
        <p:txBody>
          <a:bodyPr/>
          <a:lstStyle/>
          <a:p>
            <a:fld id="{0C913308-F349-4B6D-A68A-DD1791B4A57B}" type="slidenum">
              <a:rPr lang="zh-CN" altLang="en-US" smtClean="0"/>
              <a:t>40</a:t>
            </a:fld>
            <a:endParaRPr lang="zh-CN" altLang="en-US"/>
          </a:p>
        </p:txBody>
      </p:sp>
    </p:spTree>
    <p:extLst>
      <p:ext uri="{BB962C8B-B14F-4D97-AF65-F5344CB8AC3E}">
        <p14:creationId xmlns:p14="http://schemas.microsoft.com/office/powerpoint/2010/main" val="6482087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792511" y="756146"/>
            <a:ext cx="11008890" cy="648072"/>
          </a:xfrm>
        </p:spPr>
        <p:txBody>
          <a:bodyPr>
            <a:normAutofit/>
          </a:bodyPr>
          <a:lstStyle/>
          <a:p>
            <a:pPr algn="l"/>
            <a:r>
              <a:rPr lang="zh-CN" altLang="en-US" sz="2400">
                <a:solidFill>
                  <a:srgbClr val="92D050"/>
                </a:solidFill>
                <a:latin typeface="叶根友毛笔行书" pitchFamily="2" charset="-122"/>
                <a:ea typeface="叶根友毛笔行书" pitchFamily="2" charset="-122"/>
              </a:rPr>
              <a:t>风车售卖亭</a:t>
            </a:r>
          </a:p>
        </p:txBody>
      </p:sp>
      <p:sp>
        <p:nvSpPr>
          <p:cNvPr id="6" name="TextBox 5"/>
          <p:cNvSpPr txBox="1"/>
          <p:nvPr/>
        </p:nvSpPr>
        <p:spPr>
          <a:xfrm>
            <a:off x="823683" y="1620242"/>
            <a:ext cx="10801200" cy="457369"/>
          </a:xfrm>
          <a:prstGeom prst="rect">
            <a:avLst/>
          </a:prstGeom>
          <a:noFill/>
        </p:spPr>
        <p:txBody>
          <a:bodyPr wrap="square" rtlCol="0">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风车造型，作为零售亭使用。购买成品。</a:t>
            </a:r>
          </a:p>
        </p:txBody>
      </p:sp>
      <p:grpSp>
        <p:nvGrpSpPr>
          <p:cNvPr id="3" name="组合 2"/>
          <p:cNvGrpSpPr/>
          <p:nvPr/>
        </p:nvGrpSpPr>
        <p:grpSpPr>
          <a:xfrm>
            <a:off x="823683" y="2928392"/>
            <a:ext cx="11699396" cy="4851058"/>
            <a:chOff x="753221" y="3069368"/>
            <a:chExt cx="12401380" cy="5142130"/>
          </a:xfrm>
        </p:grpSpPr>
        <p:grpSp>
          <p:nvGrpSpPr>
            <p:cNvPr id="9" name="组合 8"/>
            <p:cNvGrpSpPr/>
            <p:nvPr/>
          </p:nvGrpSpPr>
          <p:grpSpPr>
            <a:xfrm>
              <a:off x="753221" y="5572968"/>
              <a:ext cx="3730337" cy="2638530"/>
              <a:chOff x="2394322" y="4756436"/>
              <a:chExt cx="5152658" cy="3644563"/>
            </a:xfrm>
          </p:grpSpPr>
          <p:pic>
            <p:nvPicPr>
              <p:cNvPr id="14" name="图片 13"/>
              <p:cNvPicPr>
                <a:picLocks noChangeAspect="1"/>
              </p:cNvPicPr>
              <p:nvPr/>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l="2590" t="3629" r="4228" b="3206"/>
              <a:stretch/>
            </p:blipFill>
            <p:spPr>
              <a:xfrm>
                <a:off x="2394322" y="4756436"/>
                <a:ext cx="5152658" cy="3644563"/>
              </a:xfrm>
              <a:prstGeom prst="rect">
                <a:avLst/>
              </a:prstGeom>
            </p:spPr>
          </p:pic>
          <p:sp>
            <p:nvSpPr>
              <p:cNvPr id="15" name="椭圆 14"/>
              <p:cNvSpPr/>
              <p:nvPr/>
            </p:nvSpPr>
            <p:spPr>
              <a:xfrm>
                <a:off x="5895487" y="5980426"/>
                <a:ext cx="216025" cy="2160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 name="Picture 2" descr="D:\花溪谷\小品\u=959874448,1249584947&amp;fm=27&amp;gp=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683" y="3069368"/>
              <a:ext cx="3659875" cy="2437477"/>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3559" y="3069368"/>
              <a:ext cx="8671042" cy="5142130"/>
            </a:xfrm>
            <a:prstGeom prst="rect">
              <a:avLst/>
            </a:prstGeom>
          </p:spPr>
        </p:pic>
      </p:grpSp>
      <p:grpSp>
        <p:nvGrpSpPr>
          <p:cNvPr id="17" name="组合 16"/>
          <p:cNvGrpSpPr/>
          <p:nvPr/>
        </p:nvGrpSpPr>
        <p:grpSpPr>
          <a:xfrm>
            <a:off x="5032648" y="7322081"/>
            <a:ext cx="2181149" cy="457369"/>
            <a:chOff x="5032648" y="7322081"/>
            <a:chExt cx="2181149" cy="457369"/>
          </a:xfrm>
        </p:grpSpPr>
        <p:cxnSp>
          <p:nvCxnSpPr>
            <p:cNvPr id="8" name="直接箭头连接符 7"/>
            <p:cNvCxnSpPr/>
            <p:nvPr/>
          </p:nvCxnSpPr>
          <p:spPr>
            <a:xfrm>
              <a:off x="6277693" y="7597824"/>
              <a:ext cx="936104"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flipH="1">
              <a:off x="5032648" y="7608912"/>
              <a:ext cx="7920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790084" y="7322081"/>
              <a:ext cx="682724" cy="457369"/>
            </a:xfrm>
            <a:prstGeom prst="rect">
              <a:avLst/>
            </a:prstGeom>
            <a:noFill/>
          </p:spPr>
          <p:txBody>
            <a:bodyPr wrap="square" rtlCol="0">
              <a:spAutoFit/>
            </a:bodyPr>
            <a:lstStyle/>
            <a:p>
              <a:pPr>
                <a:lnSpc>
                  <a:spcPct val="150000"/>
                </a:lnSpc>
              </a:pPr>
              <a:r>
                <a:rPr lang="en-US" altLang="zh-CN" sz="1800">
                  <a:latin typeface="华文细黑" panose="02010600040101010101" pitchFamily="2" charset="-122"/>
                  <a:ea typeface="华文细黑" panose="02010600040101010101" pitchFamily="2" charset="-122"/>
                </a:rPr>
                <a:t>2</a:t>
              </a:r>
              <a:r>
                <a:rPr lang="zh-CN" altLang="en-US" sz="1800">
                  <a:latin typeface="华文细黑" panose="02010600040101010101" pitchFamily="2" charset="-122"/>
                  <a:ea typeface="华文细黑" panose="02010600040101010101" pitchFamily="2" charset="-122"/>
                </a:rPr>
                <a:t>米</a:t>
              </a:r>
            </a:p>
          </p:txBody>
        </p:sp>
      </p:grpSp>
      <p:grpSp>
        <p:nvGrpSpPr>
          <p:cNvPr id="22" name="组合 21"/>
          <p:cNvGrpSpPr/>
          <p:nvPr/>
        </p:nvGrpSpPr>
        <p:grpSpPr>
          <a:xfrm>
            <a:off x="6958561" y="3085237"/>
            <a:ext cx="1474410" cy="4523675"/>
            <a:chOff x="86478" y="3144688"/>
            <a:chExt cx="1474410" cy="4298682"/>
          </a:xfrm>
        </p:grpSpPr>
        <p:cxnSp>
          <p:nvCxnSpPr>
            <p:cNvPr id="23" name="直接箭头连接符 22"/>
            <p:cNvCxnSpPr/>
            <p:nvPr/>
          </p:nvCxnSpPr>
          <p:spPr>
            <a:xfrm flipV="1">
              <a:off x="823683" y="3144688"/>
              <a:ext cx="0" cy="172792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p:nvPr/>
          </p:nvCxnSpPr>
          <p:spPr>
            <a:xfrm>
              <a:off x="823683" y="5880720"/>
              <a:ext cx="0" cy="156265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86478" y="5109363"/>
              <a:ext cx="1474410" cy="360003"/>
            </a:xfrm>
            <a:prstGeom prst="rect">
              <a:avLst/>
            </a:prstGeom>
            <a:noFill/>
          </p:spPr>
          <p:txBody>
            <a:bodyPr wrap="square" rtlCol="0">
              <a:spAutoFit/>
            </a:bodyPr>
            <a:lstStyle/>
            <a:p>
              <a:pPr algn="ctr"/>
              <a:r>
                <a:rPr lang="en-US" altLang="zh-CN" sz="1800">
                  <a:latin typeface="Yu Gothic UI Semilight" panose="020B0400000000000000" pitchFamily="34" charset="-128"/>
                  <a:ea typeface="Yu Gothic UI Semilight" panose="020B0400000000000000" pitchFamily="34" charset="-128"/>
                </a:rPr>
                <a:t>6</a:t>
              </a:r>
              <a:r>
                <a:rPr lang="zh-CN" altLang="en-US" sz="1800">
                  <a:latin typeface="Yu Gothic UI Semilight" panose="020B0400000000000000" pitchFamily="34" charset="-128"/>
                  <a:ea typeface="Yu Gothic UI Semilight" panose="020B0400000000000000" pitchFamily="34" charset="-128"/>
                </a:rPr>
                <a:t>米</a:t>
              </a:r>
            </a:p>
          </p:txBody>
        </p:sp>
      </p:grpSp>
      <p:sp>
        <p:nvSpPr>
          <p:cNvPr id="10" name="灯片编号占位符 9"/>
          <p:cNvSpPr>
            <a:spLocks noGrp="1"/>
          </p:cNvSpPr>
          <p:nvPr>
            <p:ph type="sldNum" sz="quarter" idx="12"/>
          </p:nvPr>
        </p:nvSpPr>
        <p:spPr/>
        <p:txBody>
          <a:bodyPr/>
          <a:lstStyle/>
          <a:p>
            <a:fld id="{0C913308-F349-4B6D-A68A-DD1791B4A57B}" type="slidenum">
              <a:rPr lang="zh-CN" altLang="en-US" smtClean="0"/>
              <a:t>41</a:t>
            </a:fld>
            <a:endParaRPr lang="zh-CN" altLang="en-US"/>
          </a:p>
        </p:txBody>
      </p:sp>
    </p:spTree>
    <p:extLst>
      <p:ext uri="{BB962C8B-B14F-4D97-AF65-F5344CB8AC3E}">
        <p14:creationId xmlns:p14="http://schemas.microsoft.com/office/powerpoint/2010/main" val="31472124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792511" y="756146"/>
            <a:ext cx="11008890" cy="648072"/>
          </a:xfrm>
        </p:spPr>
        <p:txBody>
          <a:bodyPr>
            <a:normAutofit/>
          </a:bodyPr>
          <a:lstStyle/>
          <a:p>
            <a:pPr algn="l"/>
            <a:r>
              <a:rPr lang="zh-CN" altLang="en-US" sz="2400">
                <a:solidFill>
                  <a:srgbClr val="92D050"/>
                </a:solidFill>
                <a:latin typeface="叶根友毛笔行书" pitchFamily="2" charset="-122"/>
                <a:ea typeface="叶根友毛笔行书" pitchFamily="2" charset="-122"/>
              </a:rPr>
              <a:t>幸福之门</a:t>
            </a:r>
          </a:p>
        </p:txBody>
      </p:sp>
      <p:sp>
        <p:nvSpPr>
          <p:cNvPr id="6" name="TextBox 5"/>
          <p:cNvSpPr txBox="1"/>
          <p:nvPr/>
        </p:nvSpPr>
        <p:spPr>
          <a:xfrm>
            <a:off x="823683" y="1620242"/>
            <a:ext cx="10801200" cy="457369"/>
          </a:xfrm>
          <a:prstGeom prst="rect">
            <a:avLst/>
          </a:prstGeom>
          <a:noFill/>
        </p:spPr>
        <p:txBody>
          <a:bodyPr wrap="square" rtlCol="0">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景区内的地标性景观小品。寓意从奏响爱情的旋律跨越到享受爱情的甜蜜。</a:t>
            </a:r>
          </a:p>
        </p:txBody>
      </p:sp>
      <p:grpSp>
        <p:nvGrpSpPr>
          <p:cNvPr id="9" name="组合 8"/>
          <p:cNvGrpSpPr/>
          <p:nvPr/>
        </p:nvGrpSpPr>
        <p:grpSpPr>
          <a:xfrm>
            <a:off x="922539" y="6755896"/>
            <a:ext cx="3343882" cy="2365184"/>
            <a:chOff x="2394322" y="4756436"/>
            <a:chExt cx="5152658" cy="3644563"/>
          </a:xfrm>
        </p:grpSpPr>
        <p:pic>
          <p:nvPicPr>
            <p:cNvPr id="14" name="图片 13"/>
            <p:cNvPicPr>
              <a:picLocks noChangeAspect="1"/>
            </p:cNvPicPr>
            <p:nvPr/>
          </p:nvPicPr>
          <p:blipFill rotWithShape="1">
            <a:blip r:embed="rId2" cstate="screen">
              <a:duotone>
                <a:schemeClr val="bg2">
                  <a:shade val="45000"/>
                  <a:satMod val="135000"/>
                </a:schemeClr>
                <a:prstClr val="white"/>
              </a:duotone>
              <a:extLst>
                <a:ext uri="{28A0092B-C50C-407E-A947-70E740481C1C}">
                  <a14:useLocalDpi xmlns:a14="http://schemas.microsoft.com/office/drawing/2010/main"/>
                </a:ext>
              </a:extLst>
            </a:blip>
            <a:srcRect l="2590" t="3629" r="4228" b="3206"/>
            <a:stretch/>
          </p:blipFill>
          <p:spPr>
            <a:xfrm>
              <a:off x="2394322" y="4756436"/>
              <a:ext cx="5152658" cy="3644563"/>
            </a:xfrm>
            <a:prstGeom prst="rect">
              <a:avLst/>
            </a:prstGeom>
          </p:spPr>
        </p:pic>
        <p:sp>
          <p:nvSpPr>
            <p:cNvPr id="15" name="椭圆 14"/>
            <p:cNvSpPr/>
            <p:nvPr/>
          </p:nvSpPr>
          <p:spPr>
            <a:xfrm>
              <a:off x="5895487" y="5980426"/>
              <a:ext cx="216025" cy="2160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9788" t="4960" r="3968" b="41271"/>
          <a:stretch/>
        </p:blipFill>
        <p:spPr>
          <a:xfrm rot="16200000">
            <a:off x="6401839" y="3042842"/>
            <a:ext cx="6816655" cy="5666606"/>
          </a:xfrm>
          <a:prstGeom prst="rect">
            <a:avLst/>
          </a:prstGeom>
          <a:ln>
            <a:solidFill>
              <a:srgbClr val="92D050"/>
            </a:solidFill>
          </a:ln>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9260" t="4960" r="9010" b="72619"/>
          <a:stretch/>
        </p:blipFill>
        <p:spPr>
          <a:xfrm rot="16200000">
            <a:off x="2249889" y="4629505"/>
            <a:ext cx="6816656" cy="2493278"/>
          </a:xfrm>
          <a:prstGeom prst="rect">
            <a:avLst/>
          </a:prstGeom>
          <a:ln>
            <a:solidFill>
              <a:srgbClr val="92D050"/>
            </a:solidFill>
          </a:ln>
        </p:spPr>
      </p:pic>
      <p:sp>
        <p:nvSpPr>
          <p:cNvPr id="7" name="灯片编号占位符 6"/>
          <p:cNvSpPr>
            <a:spLocks noGrp="1"/>
          </p:cNvSpPr>
          <p:nvPr>
            <p:ph type="sldNum" sz="quarter" idx="12"/>
          </p:nvPr>
        </p:nvSpPr>
        <p:spPr/>
        <p:txBody>
          <a:bodyPr/>
          <a:lstStyle/>
          <a:p>
            <a:fld id="{0C913308-F349-4B6D-A68A-DD1791B4A57B}" type="slidenum">
              <a:rPr lang="zh-CN" altLang="en-US" smtClean="0"/>
              <a:t>42</a:t>
            </a:fld>
            <a:endParaRPr lang="zh-CN" altLang="en-US"/>
          </a:p>
        </p:txBody>
      </p:sp>
    </p:spTree>
    <p:extLst>
      <p:ext uri="{BB962C8B-B14F-4D97-AF65-F5344CB8AC3E}">
        <p14:creationId xmlns:p14="http://schemas.microsoft.com/office/powerpoint/2010/main" val="17916935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1719" y="2148137"/>
            <a:ext cx="10220628" cy="6280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51241" y="2136305"/>
            <a:ext cx="2582358" cy="629248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1200"/>
              </a:spcBef>
            </a:pPr>
            <a:endParaRPr lang="en-US" altLang="zh-CN" sz="800">
              <a:latin typeface="华文细黑" panose="02010600040101010101" pitchFamily="2" charset="-122"/>
              <a:ea typeface="华文细黑" panose="02010600040101010101" pitchFamily="2" charset="-122"/>
            </a:endParaRPr>
          </a:p>
          <a:p>
            <a:pPr algn="ctr">
              <a:spcBef>
                <a:spcPts val="1200"/>
              </a:spcBef>
            </a:pPr>
            <a:r>
              <a:rPr lang="zh-CN" altLang="en-US" sz="2000" b="1">
                <a:latin typeface="华文细黑" panose="02010600040101010101" pitchFamily="2" charset="-122"/>
                <a:ea typeface="华文细黑" panose="02010600040101010101" pitchFamily="2" charset="-122"/>
              </a:rPr>
              <a:t>紫云海</a:t>
            </a:r>
            <a:r>
              <a:rPr lang="en-US" altLang="zh-CN" sz="2000" b="1">
                <a:latin typeface="华文细黑" panose="02010600040101010101" pitchFamily="2" charset="-122"/>
                <a:ea typeface="华文细黑" panose="02010600040101010101" pitchFamily="2" charset="-122"/>
              </a:rPr>
              <a:t>(</a:t>
            </a:r>
            <a:r>
              <a:rPr lang="zh-CN" altLang="en-US" sz="2000" b="1">
                <a:latin typeface="华文细黑" panose="02010600040101010101" pitchFamily="2" charset="-122"/>
                <a:ea typeface="华文细黑" panose="02010600040101010101" pitchFamily="2" charset="-122"/>
              </a:rPr>
              <a:t>爱情</a:t>
            </a:r>
            <a:r>
              <a:rPr lang="en-US" altLang="zh-CN" sz="2000" b="1">
                <a:latin typeface="华文细黑" panose="02010600040101010101" pitchFamily="2" charset="-122"/>
                <a:ea typeface="华文细黑" panose="02010600040101010101" pitchFamily="2" charset="-122"/>
              </a:rPr>
              <a:t>)</a:t>
            </a:r>
            <a:r>
              <a:rPr lang="zh-CN" altLang="en-US" sz="2000" b="1">
                <a:latin typeface="华文细黑" panose="02010600040101010101" pitchFamily="2" charset="-122"/>
                <a:ea typeface="华文细黑" panose="02010600040101010101" pitchFamily="2" charset="-122"/>
              </a:rPr>
              <a:t>平面图</a:t>
            </a:r>
            <a:endParaRPr lang="en-US" altLang="zh-CN" sz="2000" b="1">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600">
                <a:latin typeface="华文细黑" panose="02010600040101010101" pitchFamily="2" charset="-122"/>
                <a:ea typeface="华文细黑" panose="02010600040101010101" pitchFamily="2" charset="-122"/>
              </a:rPr>
              <a:t>丘比特</a:t>
            </a:r>
            <a:endParaRPr lang="en-US" altLang="zh-CN" sz="16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600">
                <a:latin typeface="华文细黑" panose="02010600040101010101" pitchFamily="2" charset="-122"/>
                <a:ea typeface="华文细黑" panose="02010600040101010101" pitchFamily="2" charset="-122"/>
              </a:rPr>
              <a:t>心心相印</a:t>
            </a:r>
            <a:endParaRPr lang="en-US" altLang="zh-CN" sz="16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600">
                <a:latin typeface="华文细黑" panose="02010600040101010101" pitchFamily="2" charset="-122"/>
                <a:ea typeface="华文细黑" panose="02010600040101010101" pitchFamily="2" charset="-122"/>
              </a:rPr>
              <a:t>一生之诺</a:t>
            </a:r>
            <a:endParaRPr lang="en-US" altLang="zh-CN" sz="16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600">
                <a:latin typeface="华文细黑" panose="02010600040101010101" pitchFamily="2" charset="-122"/>
                <a:ea typeface="华文细黑" panose="02010600040101010101" pitchFamily="2" charset="-122"/>
              </a:rPr>
              <a:t>浪漫花开</a:t>
            </a:r>
            <a:endParaRPr lang="en-US" altLang="zh-CN" sz="16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600">
                <a:latin typeface="华文细黑" panose="02010600040101010101" pitchFamily="2" charset="-122"/>
                <a:ea typeface="华文细黑" panose="02010600040101010101" pitchFamily="2" charset="-122"/>
              </a:rPr>
              <a:t>心有所爱</a:t>
            </a:r>
            <a:endParaRPr lang="en-US" altLang="zh-CN" sz="16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600">
                <a:latin typeface="华文细黑" panose="02010600040101010101" pitchFamily="2" charset="-122"/>
                <a:ea typeface="华文细黑" panose="02010600040101010101" pitchFamily="2" charset="-122"/>
              </a:rPr>
              <a:t>心之蜜吻</a:t>
            </a:r>
            <a:endParaRPr lang="en-US" altLang="zh-CN" sz="16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600">
                <a:latin typeface="华文细黑" panose="02010600040101010101" pitchFamily="2" charset="-122"/>
                <a:ea typeface="华文细黑" panose="02010600040101010101" pitchFamily="2" charset="-122"/>
              </a:rPr>
              <a:t>幸福马车</a:t>
            </a:r>
            <a:endParaRPr lang="en-US" altLang="zh-CN" sz="16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600">
                <a:latin typeface="华文细黑" panose="02010600040101010101" pitchFamily="2" charset="-122"/>
                <a:ea typeface="华文细黑" panose="02010600040101010101" pitchFamily="2" charset="-122"/>
              </a:rPr>
              <a:t>观瀑亭</a:t>
            </a:r>
            <a:endParaRPr lang="en-US" altLang="zh-CN" sz="16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600">
                <a:latin typeface="华文细黑" panose="02010600040101010101" pitchFamily="2" charset="-122"/>
                <a:ea typeface="华文细黑" panose="02010600040101010101" pitchFamily="2" charset="-122"/>
              </a:rPr>
              <a:t>亲水平台</a:t>
            </a:r>
            <a:endParaRPr lang="en-US" altLang="zh-CN" sz="16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600">
                <a:latin typeface="华文细黑" panose="02010600040101010101" pitchFamily="2" charset="-122"/>
                <a:ea typeface="华文细黑" panose="02010600040101010101" pitchFamily="2" charset="-122"/>
              </a:rPr>
              <a:t>滴水观音崖人行桥</a:t>
            </a:r>
            <a:endParaRPr lang="en-US" altLang="zh-CN" sz="1600">
              <a:latin typeface="华文细黑" panose="02010600040101010101" pitchFamily="2" charset="-122"/>
              <a:ea typeface="华文细黑" panose="02010600040101010101" pitchFamily="2" charset="-122"/>
            </a:endParaRPr>
          </a:p>
        </p:txBody>
      </p:sp>
      <p:sp>
        <p:nvSpPr>
          <p:cNvPr id="6" name="标题 1"/>
          <p:cNvSpPr txBox="1">
            <a:spLocks/>
          </p:cNvSpPr>
          <p:nvPr/>
        </p:nvSpPr>
        <p:spPr>
          <a:xfrm>
            <a:off x="792511" y="756146"/>
            <a:ext cx="11008890" cy="648072"/>
          </a:xfrm>
          <a:prstGeom prst="rect">
            <a:avLst/>
          </a:prstGeom>
        </p:spPr>
        <p:txBody>
          <a:bodyPr vert="horz" lIns="128016" tIns="64008" rIns="128016" bIns="64008" rtlCol="0" anchor="ctr">
            <a:normAutofit/>
          </a:bodyPr>
          <a:lstStyle>
            <a:lvl1pPr algn="ctr" defTabSz="1280160" rtl="0" eaLnBrk="1" latinLnBrk="0" hangingPunct="1">
              <a:spcBef>
                <a:spcPct val="0"/>
              </a:spcBef>
              <a:buNone/>
              <a:defRPr sz="6200" kern="1200">
                <a:solidFill>
                  <a:schemeClr val="tx1"/>
                </a:solidFill>
                <a:latin typeface="+mj-lt"/>
                <a:ea typeface="+mj-ea"/>
                <a:cs typeface="+mj-cs"/>
              </a:defRPr>
            </a:lvl1pPr>
          </a:lstStyle>
          <a:p>
            <a:pPr algn="l"/>
            <a:r>
              <a:rPr lang="zh-CN" altLang="en-US" sz="3000">
                <a:solidFill>
                  <a:srgbClr val="92D050"/>
                </a:solidFill>
                <a:latin typeface="叶根友毛笔行书" pitchFamily="2" charset="-122"/>
                <a:ea typeface="叶根友毛笔行书" pitchFamily="2" charset="-122"/>
              </a:rPr>
              <a:t>紫云海（爱情主题）</a:t>
            </a:r>
          </a:p>
        </p:txBody>
      </p:sp>
      <p:grpSp>
        <p:nvGrpSpPr>
          <p:cNvPr id="7" name="组合 6"/>
          <p:cNvGrpSpPr/>
          <p:nvPr/>
        </p:nvGrpSpPr>
        <p:grpSpPr>
          <a:xfrm>
            <a:off x="8345016" y="4165635"/>
            <a:ext cx="355351" cy="558968"/>
            <a:chOff x="4657364" y="4209296"/>
            <a:chExt cx="303276" cy="477054"/>
          </a:xfrm>
        </p:grpSpPr>
        <p:sp>
          <p:nvSpPr>
            <p:cNvPr id="8" name="椭圆 7"/>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4657364" y="4209296"/>
              <a:ext cx="288032" cy="477054"/>
            </a:xfrm>
            <a:prstGeom prst="rect">
              <a:avLst/>
            </a:prstGeom>
            <a:noFill/>
          </p:spPr>
          <p:txBody>
            <a:bodyPr wrap="square" rtlCol="0">
              <a:spAutoFit/>
            </a:bodyPr>
            <a:lstStyle/>
            <a:p>
              <a:r>
                <a:rPr lang="en-US" altLang="zh-CN" sz="2400">
                  <a:solidFill>
                    <a:schemeClr val="bg1"/>
                  </a:solidFill>
                </a:rPr>
                <a:t>2</a:t>
              </a:r>
              <a:endParaRPr lang="zh-CN" altLang="en-US" sz="2400">
                <a:solidFill>
                  <a:schemeClr val="bg1"/>
                </a:solidFill>
              </a:endParaRPr>
            </a:p>
          </p:txBody>
        </p:sp>
      </p:grpSp>
      <p:grpSp>
        <p:nvGrpSpPr>
          <p:cNvPr id="10" name="组合 9"/>
          <p:cNvGrpSpPr/>
          <p:nvPr/>
        </p:nvGrpSpPr>
        <p:grpSpPr>
          <a:xfrm>
            <a:off x="10091257" y="3720480"/>
            <a:ext cx="355346" cy="558968"/>
            <a:chOff x="4657368" y="4209296"/>
            <a:chExt cx="303272" cy="477054"/>
          </a:xfrm>
        </p:grpSpPr>
        <p:sp>
          <p:nvSpPr>
            <p:cNvPr id="11" name="椭圆 10"/>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4657368" y="4209296"/>
              <a:ext cx="288032" cy="477054"/>
            </a:xfrm>
            <a:prstGeom prst="rect">
              <a:avLst/>
            </a:prstGeom>
            <a:noFill/>
          </p:spPr>
          <p:txBody>
            <a:bodyPr wrap="square" rtlCol="0">
              <a:spAutoFit/>
            </a:bodyPr>
            <a:lstStyle/>
            <a:p>
              <a:r>
                <a:rPr lang="en-US" altLang="zh-CN" sz="2400">
                  <a:solidFill>
                    <a:schemeClr val="bg1"/>
                  </a:solidFill>
                </a:rPr>
                <a:t>1</a:t>
              </a:r>
              <a:endParaRPr lang="zh-CN" altLang="en-US" sz="2400">
                <a:solidFill>
                  <a:schemeClr val="bg1"/>
                </a:solidFill>
              </a:endParaRPr>
            </a:p>
          </p:txBody>
        </p:sp>
      </p:grpSp>
      <p:grpSp>
        <p:nvGrpSpPr>
          <p:cNvPr id="13" name="组合 12"/>
          <p:cNvGrpSpPr/>
          <p:nvPr/>
        </p:nvGrpSpPr>
        <p:grpSpPr>
          <a:xfrm>
            <a:off x="6296956" y="4924378"/>
            <a:ext cx="355346" cy="558968"/>
            <a:chOff x="4657368" y="4209296"/>
            <a:chExt cx="303272" cy="477054"/>
          </a:xfrm>
        </p:grpSpPr>
        <p:sp>
          <p:nvSpPr>
            <p:cNvPr id="14" name="椭圆 13"/>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4657368" y="4209296"/>
              <a:ext cx="288032" cy="477054"/>
            </a:xfrm>
            <a:prstGeom prst="rect">
              <a:avLst/>
            </a:prstGeom>
            <a:noFill/>
          </p:spPr>
          <p:txBody>
            <a:bodyPr wrap="square" rtlCol="0">
              <a:spAutoFit/>
            </a:bodyPr>
            <a:lstStyle/>
            <a:p>
              <a:r>
                <a:rPr lang="en-US" altLang="zh-CN" sz="2400">
                  <a:solidFill>
                    <a:schemeClr val="bg1"/>
                  </a:solidFill>
                </a:rPr>
                <a:t>3</a:t>
              </a:r>
              <a:endParaRPr lang="zh-CN" altLang="en-US" sz="2400">
                <a:solidFill>
                  <a:schemeClr val="bg1"/>
                </a:solidFill>
              </a:endParaRPr>
            </a:p>
          </p:txBody>
        </p:sp>
      </p:grpSp>
      <p:grpSp>
        <p:nvGrpSpPr>
          <p:cNvPr id="16" name="组合 15"/>
          <p:cNvGrpSpPr/>
          <p:nvPr/>
        </p:nvGrpSpPr>
        <p:grpSpPr>
          <a:xfrm>
            <a:off x="8327159" y="5708144"/>
            <a:ext cx="355346" cy="558968"/>
            <a:chOff x="4657368" y="4209296"/>
            <a:chExt cx="303272" cy="477054"/>
          </a:xfrm>
        </p:grpSpPr>
        <p:sp>
          <p:nvSpPr>
            <p:cNvPr id="17" name="椭圆 16"/>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4657368" y="4209296"/>
              <a:ext cx="288032" cy="477054"/>
            </a:xfrm>
            <a:prstGeom prst="rect">
              <a:avLst/>
            </a:prstGeom>
            <a:noFill/>
          </p:spPr>
          <p:txBody>
            <a:bodyPr wrap="square" rtlCol="0">
              <a:spAutoFit/>
            </a:bodyPr>
            <a:lstStyle/>
            <a:p>
              <a:r>
                <a:rPr lang="en-US" altLang="zh-CN" sz="2400">
                  <a:solidFill>
                    <a:schemeClr val="bg1"/>
                  </a:solidFill>
                </a:rPr>
                <a:t>4</a:t>
              </a:r>
              <a:endParaRPr lang="zh-CN" altLang="en-US" sz="2400">
                <a:solidFill>
                  <a:schemeClr val="bg1"/>
                </a:solidFill>
              </a:endParaRPr>
            </a:p>
          </p:txBody>
        </p:sp>
      </p:grpSp>
      <p:grpSp>
        <p:nvGrpSpPr>
          <p:cNvPr id="19" name="组合 18"/>
          <p:cNvGrpSpPr/>
          <p:nvPr/>
        </p:nvGrpSpPr>
        <p:grpSpPr>
          <a:xfrm>
            <a:off x="9753768" y="5944790"/>
            <a:ext cx="355346" cy="558968"/>
            <a:chOff x="4657368" y="4209296"/>
            <a:chExt cx="303272" cy="477054"/>
          </a:xfrm>
        </p:grpSpPr>
        <p:sp>
          <p:nvSpPr>
            <p:cNvPr id="20" name="椭圆 19"/>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20"/>
            <p:cNvSpPr txBox="1"/>
            <p:nvPr/>
          </p:nvSpPr>
          <p:spPr>
            <a:xfrm>
              <a:off x="4657368" y="4209296"/>
              <a:ext cx="288032" cy="477054"/>
            </a:xfrm>
            <a:prstGeom prst="rect">
              <a:avLst/>
            </a:prstGeom>
            <a:noFill/>
          </p:spPr>
          <p:txBody>
            <a:bodyPr wrap="square" rtlCol="0">
              <a:spAutoFit/>
            </a:bodyPr>
            <a:lstStyle/>
            <a:p>
              <a:r>
                <a:rPr lang="en-US" altLang="zh-CN" sz="2400">
                  <a:solidFill>
                    <a:schemeClr val="bg1"/>
                  </a:solidFill>
                </a:rPr>
                <a:t>5</a:t>
              </a:r>
              <a:endParaRPr lang="zh-CN" altLang="en-US" sz="2400">
                <a:solidFill>
                  <a:schemeClr val="bg1"/>
                </a:solidFill>
              </a:endParaRPr>
            </a:p>
          </p:txBody>
        </p:sp>
      </p:grpSp>
      <p:grpSp>
        <p:nvGrpSpPr>
          <p:cNvPr id="22" name="组合 21"/>
          <p:cNvGrpSpPr/>
          <p:nvPr/>
        </p:nvGrpSpPr>
        <p:grpSpPr>
          <a:xfrm>
            <a:off x="10721280" y="5385822"/>
            <a:ext cx="355344" cy="558968"/>
            <a:chOff x="4657370" y="4209293"/>
            <a:chExt cx="303270" cy="477054"/>
          </a:xfrm>
        </p:grpSpPr>
        <p:sp>
          <p:nvSpPr>
            <p:cNvPr id="23" name="椭圆 22"/>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23"/>
            <p:cNvSpPr txBox="1"/>
            <p:nvPr/>
          </p:nvSpPr>
          <p:spPr>
            <a:xfrm>
              <a:off x="4657370" y="4209293"/>
              <a:ext cx="288032" cy="477054"/>
            </a:xfrm>
            <a:prstGeom prst="rect">
              <a:avLst/>
            </a:prstGeom>
            <a:noFill/>
          </p:spPr>
          <p:txBody>
            <a:bodyPr wrap="square" rtlCol="0">
              <a:spAutoFit/>
            </a:bodyPr>
            <a:lstStyle/>
            <a:p>
              <a:r>
                <a:rPr lang="en-US" altLang="zh-CN" sz="2400">
                  <a:solidFill>
                    <a:schemeClr val="bg1"/>
                  </a:solidFill>
                </a:rPr>
                <a:t>6</a:t>
              </a:r>
              <a:endParaRPr lang="zh-CN" altLang="en-US" sz="2400">
                <a:solidFill>
                  <a:schemeClr val="bg1"/>
                </a:solidFill>
              </a:endParaRPr>
            </a:p>
          </p:txBody>
        </p:sp>
      </p:grpSp>
      <p:grpSp>
        <p:nvGrpSpPr>
          <p:cNvPr id="37" name="组合 36"/>
          <p:cNvGrpSpPr/>
          <p:nvPr/>
        </p:nvGrpSpPr>
        <p:grpSpPr>
          <a:xfrm>
            <a:off x="11750259" y="4693545"/>
            <a:ext cx="355344" cy="461665"/>
            <a:chOff x="4657370" y="4209293"/>
            <a:chExt cx="303270" cy="394010"/>
          </a:xfrm>
        </p:grpSpPr>
        <p:sp>
          <p:nvSpPr>
            <p:cNvPr id="38" name="椭圆 37"/>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TextBox 38"/>
            <p:cNvSpPr txBox="1"/>
            <p:nvPr/>
          </p:nvSpPr>
          <p:spPr>
            <a:xfrm>
              <a:off x="4657370" y="4209293"/>
              <a:ext cx="288032" cy="394010"/>
            </a:xfrm>
            <a:prstGeom prst="rect">
              <a:avLst/>
            </a:prstGeom>
            <a:noFill/>
          </p:spPr>
          <p:txBody>
            <a:bodyPr wrap="square" rtlCol="0">
              <a:spAutoFit/>
            </a:bodyPr>
            <a:lstStyle/>
            <a:p>
              <a:r>
                <a:rPr lang="en-US" altLang="zh-CN" sz="2400">
                  <a:solidFill>
                    <a:schemeClr val="bg1"/>
                  </a:solidFill>
                </a:rPr>
                <a:t>7</a:t>
              </a:r>
              <a:endParaRPr lang="zh-CN" altLang="en-US" sz="2400">
                <a:solidFill>
                  <a:schemeClr val="bg1"/>
                </a:solidFill>
              </a:endParaRPr>
            </a:p>
          </p:txBody>
        </p:sp>
      </p:grpSp>
      <p:grpSp>
        <p:nvGrpSpPr>
          <p:cNvPr id="43" name="组合 42"/>
          <p:cNvGrpSpPr/>
          <p:nvPr/>
        </p:nvGrpSpPr>
        <p:grpSpPr>
          <a:xfrm>
            <a:off x="12136491" y="3929365"/>
            <a:ext cx="355344" cy="461665"/>
            <a:chOff x="4657370" y="4209293"/>
            <a:chExt cx="303270" cy="394010"/>
          </a:xfrm>
        </p:grpSpPr>
        <p:sp>
          <p:nvSpPr>
            <p:cNvPr id="44" name="椭圆 43"/>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TextBox 44"/>
            <p:cNvSpPr txBox="1"/>
            <p:nvPr/>
          </p:nvSpPr>
          <p:spPr>
            <a:xfrm>
              <a:off x="4657370" y="4209293"/>
              <a:ext cx="288032" cy="394010"/>
            </a:xfrm>
            <a:prstGeom prst="rect">
              <a:avLst/>
            </a:prstGeom>
            <a:noFill/>
          </p:spPr>
          <p:txBody>
            <a:bodyPr wrap="square" rtlCol="0">
              <a:spAutoFit/>
            </a:bodyPr>
            <a:lstStyle/>
            <a:p>
              <a:r>
                <a:rPr lang="en-US" altLang="zh-CN" sz="2400">
                  <a:solidFill>
                    <a:schemeClr val="bg1"/>
                  </a:solidFill>
                </a:rPr>
                <a:t>9</a:t>
              </a:r>
              <a:endParaRPr lang="zh-CN" altLang="en-US" sz="2400">
                <a:solidFill>
                  <a:schemeClr val="bg1"/>
                </a:solidFill>
              </a:endParaRPr>
            </a:p>
          </p:txBody>
        </p:sp>
      </p:grpSp>
      <p:grpSp>
        <p:nvGrpSpPr>
          <p:cNvPr id="49" name="组合 48"/>
          <p:cNvGrpSpPr/>
          <p:nvPr/>
        </p:nvGrpSpPr>
        <p:grpSpPr>
          <a:xfrm>
            <a:off x="10721280" y="6536618"/>
            <a:ext cx="355344" cy="461665"/>
            <a:chOff x="4657370" y="4209293"/>
            <a:chExt cx="303270" cy="394010"/>
          </a:xfrm>
        </p:grpSpPr>
        <p:sp>
          <p:nvSpPr>
            <p:cNvPr id="50" name="椭圆 49"/>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TextBox 50"/>
            <p:cNvSpPr txBox="1"/>
            <p:nvPr/>
          </p:nvSpPr>
          <p:spPr>
            <a:xfrm>
              <a:off x="4657370" y="4209293"/>
              <a:ext cx="288032" cy="394010"/>
            </a:xfrm>
            <a:prstGeom prst="rect">
              <a:avLst/>
            </a:prstGeom>
            <a:noFill/>
          </p:spPr>
          <p:txBody>
            <a:bodyPr wrap="square" rtlCol="0">
              <a:spAutoFit/>
            </a:bodyPr>
            <a:lstStyle/>
            <a:p>
              <a:r>
                <a:rPr lang="en-US" altLang="zh-CN" sz="2400">
                  <a:solidFill>
                    <a:schemeClr val="bg1"/>
                  </a:solidFill>
                </a:rPr>
                <a:t>8</a:t>
              </a:r>
              <a:endParaRPr lang="zh-CN" altLang="en-US" sz="2400">
                <a:solidFill>
                  <a:schemeClr val="bg1"/>
                </a:solidFill>
              </a:endParaRPr>
            </a:p>
          </p:txBody>
        </p:sp>
      </p:grpSp>
      <p:grpSp>
        <p:nvGrpSpPr>
          <p:cNvPr id="53" name="组合 52"/>
          <p:cNvGrpSpPr/>
          <p:nvPr/>
        </p:nvGrpSpPr>
        <p:grpSpPr>
          <a:xfrm>
            <a:off x="2800400" y="6404445"/>
            <a:ext cx="674979" cy="468812"/>
            <a:chOff x="5248672" y="4256474"/>
            <a:chExt cx="576064" cy="400110"/>
          </a:xfrm>
        </p:grpSpPr>
        <p:sp>
          <p:nvSpPr>
            <p:cNvPr id="54" name="椭圆 53"/>
            <p:cNvSpPr/>
            <p:nvPr/>
          </p:nvSpPr>
          <p:spPr>
            <a:xfrm>
              <a:off x="5335920"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TextBox 54"/>
            <p:cNvSpPr txBox="1"/>
            <p:nvPr/>
          </p:nvSpPr>
          <p:spPr>
            <a:xfrm>
              <a:off x="5248672" y="4256474"/>
              <a:ext cx="576064" cy="400110"/>
            </a:xfrm>
            <a:prstGeom prst="rect">
              <a:avLst/>
            </a:prstGeom>
            <a:noFill/>
          </p:spPr>
          <p:txBody>
            <a:bodyPr wrap="square" rtlCol="0">
              <a:spAutoFit/>
            </a:bodyPr>
            <a:lstStyle/>
            <a:p>
              <a:r>
                <a:rPr lang="en-US" altLang="zh-CN" sz="2000" b="1">
                  <a:solidFill>
                    <a:schemeClr val="bg1"/>
                  </a:solidFill>
                </a:rPr>
                <a:t>10</a:t>
              </a:r>
              <a:endParaRPr lang="zh-CN" altLang="en-US" sz="2000" b="1">
                <a:solidFill>
                  <a:schemeClr val="bg1"/>
                </a:solidFill>
              </a:endParaRPr>
            </a:p>
          </p:txBody>
        </p:sp>
      </p:grpSp>
      <p:sp>
        <p:nvSpPr>
          <p:cNvPr id="3" name="灯片编号占位符 2"/>
          <p:cNvSpPr>
            <a:spLocks noGrp="1"/>
          </p:cNvSpPr>
          <p:nvPr>
            <p:ph type="sldNum" sz="quarter" idx="12"/>
          </p:nvPr>
        </p:nvSpPr>
        <p:spPr/>
        <p:txBody>
          <a:bodyPr/>
          <a:lstStyle/>
          <a:p>
            <a:fld id="{0C913308-F349-4B6D-A68A-DD1791B4A57B}" type="slidenum">
              <a:rPr lang="zh-CN" altLang="en-US" smtClean="0"/>
              <a:t>43</a:t>
            </a:fld>
            <a:endParaRPr lang="zh-CN" altLang="en-US"/>
          </a:p>
        </p:txBody>
      </p:sp>
    </p:spTree>
    <p:extLst>
      <p:ext uri="{BB962C8B-B14F-4D97-AF65-F5344CB8AC3E}">
        <p14:creationId xmlns:p14="http://schemas.microsoft.com/office/powerpoint/2010/main" val="24564562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792511" y="756146"/>
            <a:ext cx="11008890" cy="648072"/>
          </a:xfrm>
        </p:spPr>
        <p:txBody>
          <a:bodyPr>
            <a:normAutofit/>
          </a:bodyPr>
          <a:lstStyle/>
          <a:p>
            <a:pPr algn="l"/>
            <a:r>
              <a:rPr lang="zh-CN" altLang="en-US" sz="2400">
                <a:solidFill>
                  <a:srgbClr val="92D050"/>
                </a:solidFill>
                <a:latin typeface="叶根友毛笔行书" pitchFamily="2" charset="-122"/>
                <a:ea typeface="叶根友毛笔行书" pitchFamily="2" charset="-122"/>
              </a:rPr>
              <a:t>丘比特</a:t>
            </a:r>
          </a:p>
        </p:txBody>
      </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t="8333" r="33929" b="15080"/>
          <a:stretch/>
        </p:blipFill>
        <p:spPr>
          <a:xfrm rot="16200000">
            <a:off x="3179427" y="68593"/>
            <a:ext cx="6377745" cy="11089232"/>
          </a:xfrm>
          <a:prstGeom prst="rect">
            <a:avLst/>
          </a:prstGeom>
        </p:spPr>
      </p:pic>
      <p:cxnSp>
        <p:nvCxnSpPr>
          <p:cNvPr id="7" name="直接箭头连接符 6"/>
          <p:cNvCxnSpPr>
            <a:stCxn id="8" idx="1"/>
          </p:cNvCxnSpPr>
          <p:nvPr/>
        </p:nvCxnSpPr>
        <p:spPr>
          <a:xfrm flipH="1">
            <a:off x="8028967" y="2932748"/>
            <a:ext cx="388057" cy="2923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417024" y="2640360"/>
            <a:ext cx="1008112" cy="584775"/>
          </a:xfrm>
          <a:prstGeom prst="rect">
            <a:avLst/>
          </a:prstGeom>
          <a:noFill/>
        </p:spPr>
        <p:txBody>
          <a:bodyPr wrap="square" rtlCol="0">
            <a:spAutoFit/>
          </a:bodyPr>
          <a:lstStyle/>
          <a:p>
            <a:r>
              <a:rPr lang="zh-CN" altLang="en-US" sz="1600">
                <a:latin typeface="华文细黑" panose="02010600040101010101" pitchFamily="2" charset="-122"/>
                <a:ea typeface="华文细黑" panose="02010600040101010101" pitchFamily="2" charset="-122"/>
              </a:rPr>
              <a:t>不锈钢饰白色烤漆</a:t>
            </a:r>
          </a:p>
        </p:txBody>
      </p:sp>
      <p:sp>
        <p:nvSpPr>
          <p:cNvPr id="10" name="TextBox 9"/>
          <p:cNvSpPr txBox="1"/>
          <p:nvPr/>
        </p:nvSpPr>
        <p:spPr>
          <a:xfrm>
            <a:off x="823683" y="1620242"/>
            <a:ext cx="10801200" cy="457369"/>
          </a:xfrm>
          <a:prstGeom prst="rect">
            <a:avLst/>
          </a:prstGeom>
          <a:noFill/>
        </p:spPr>
        <p:txBody>
          <a:bodyPr wrap="square" rtlCol="0">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主要景观小品。寓意被丘比特爱情之箭射中。</a:t>
            </a:r>
          </a:p>
        </p:txBody>
      </p:sp>
      <p:grpSp>
        <p:nvGrpSpPr>
          <p:cNvPr id="11" name="组合 10"/>
          <p:cNvGrpSpPr/>
          <p:nvPr/>
        </p:nvGrpSpPr>
        <p:grpSpPr>
          <a:xfrm>
            <a:off x="1360241" y="2596898"/>
            <a:ext cx="4680520" cy="3310611"/>
            <a:chOff x="2328262" y="4756436"/>
            <a:chExt cx="5152658" cy="3644563"/>
          </a:xfrm>
        </p:grpSpPr>
        <p:pic>
          <p:nvPicPr>
            <p:cNvPr id="12" name="图片 11"/>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l="2590" t="3629" r="4228" b="3206"/>
            <a:stretch/>
          </p:blipFill>
          <p:spPr>
            <a:xfrm>
              <a:off x="2328262" y="4756436"/>
              <a:ext cx="5152658" cy="3644563"/>
            </a:xfrm>
            <a:prstGeom prst="rect">
              <a:avLst/>
            </a:prstGeom>
          </p:spPr>
        </p:pic>
        <p:sp>
          <p:nvSpPr>
            <p:cNvPr id="13" name="椭圆 12"/>
            <p:cNvSpPr/>
            <p:nvPr/>
          </p:nvSpPr>
          <p:spPr>
            <a:xfrm>
              <a:off x="5729108" y="6086206"/>
              <a:ext cx="216025" cy="2160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灯片编号占位符 4"/>
          <p:cNvSpPr>
            <a:spLocks noGrp="1"/>
          </p:cNvSpPr>
          <p:nvPr>
            <p:ph type="sldNum" sz="quarter" idx="12"/>
          </p:nvPr>
        </p:nvSpPr>
        <p:spPr/>
        <p:txBody>
          <a:bodyPr/>
          <a:lstStyle/>
          <a:p>
            <a:fld id="{0C913308-F349-4B6D-A68A-DD1791B4A57B}" type="slidenum">
              <a:rPr lang="zh-CN" altLang="en-US" smtClean="0"/>
              <a:t>44</a:t>
            </a:fld>
            <a:endParaRPr lang="zh-CN" altLang="en-US"/>
          </a:p>
        </p:txBody>
      </p:sp>
    </p:spTree>
    <p:extLst>
      <p:ext uri="{BB962C8B-B14F-4D97-AF65-F5344CB8AC3E}">
        <p14:creationId xmlns:p14="http://schemas.microsoft.com/office/powerpoint/2010/main" val="9939898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792511" y="756146"/>
            <a:ext cx="11008890" cy="648072"/>
          </a:xfrm>
        </p:spPr>
        <p:txBody>
          <a:bodyPr>
            <a:normAutofit/>
          </a:bodyPr>
          <a:lstStyle/>
          <a:p>
            <a:pPr algn="l"/>
            <a:r>
              <a:rPr lang="zh-CN" altLang="en-US" sz="2400">
                <a:solidFill>
                  <a:srgbClr val="92D050"/>
                </a:solidFill>
                <a:latin typeface="叶根友毛笔行书" pitchFamily="2" charset="-122"/>
                <a:ea typeface="叶根友毛笔行书" pitchFamily="2" charset="-122"/>
              </a:rPr>
              <a:t>一生之诺</a:t>
            </a:r>
          </a:p>
        </p:txBody>
      </p:sp>
      <p:sp>
        <p:nvSpPr>
          <p:cNvPr id="10" name="TextBox 9"/>
          <p:cNvSpPr txBox="1"/>
          <p:nvPr/>
        </p:nvSpPr>
        <p:spPr>
          <a:xfrm>
            <a:off x="823683" y="1620242"/>
            <a:ext cx="10801200" cy="507831"/>
          </a:xfrm>
          <a:prstGeom prst="rect">
            <a:avLst/>
          </a:prstGeom>
          <a:noFill/>
        </p:spPr>
        <p:txBody>
          <a:bodyPr wrap="square" rtlCol="0">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主要景观小品。寓意在许诺塔下，许下彼此一生的承诺。</a:t>
            </a:r>
          </a:p>
        </p:txBody>
      </p:sp>
      <p:grpSp>
        <p:nvGrpSpPr>
          <p:cNvPr id="6" name="组合 5"/>
          <p:cNvGrpSpPr/>
          <p:nvPr/>
        </p:nvGrpSpPr>
        <p:grpSpPr>
          <a:xfrm>
            <a:off x="955634" y="3648472"/>
            <a:ext cx="10704609" cy="5410089"/>
            <a:chOff x="1096791" y="2820564"/>
            <a:chExt cx="7786115" cy="3935088"/>
          </a:xfrm>
        </p:grpSpPr>
        <p:pic>
          <p:nvPicPr>
            <p:cNvPr id="5" name="图片 4"/>
            <p:cNvPicPr>
              <a:picLocks noChangeAspect="1"/>
            </p:cNvPicPr>
            <p:nvPr/>
          </p:nvPicPr>
          <p:blipFill rotWithShape="1">
            <a:blip r:embed="rId2" cstate="print">
              <a:extLst>
                <a:ext uri="{28A0092B-C50C-407E-A947-70E740481C1C}">
                  <a14:useLocalDpi xmlns:a14="http://schemas.microsoft.com/office/drawing/2010/main" val="0"/>
                </a:ext>
              </a:extLst>
            </a:blip>
            <a:srcRect l="5171" t="6746" r="59127" b="71693"/>
            <a:stretch/>
          </p:blipFill>
          <p:spPr>
            <a:xfrm rot="16200000">
              <a:off x="5133023" y="3005768"/>
              <a:ext cx="3935088" cy="3564679"/>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5673" t="56032" r="33415"/>
            <a:stretch/>
          </p:blipFill>
          <p:spPr>
            <a:xfrm rot="16200000">
              <a:off x="1258058" y="2659297"/>
              <a:ext cx="3898901" cy="4221436"/>
            </a:xfrm>
            <a:prstGeom prst="rect">
              <a:avLst/>
            </a:prstGeom>
          </p:spPr>
        </p:pic>
      </p:grpSp>
      <p:sp>
        <p:nvSpPr>
          <p:cNvPr id="12" name="矩形 11"/>
          <p:cNvSpPr/>
          <p:nvPr/>
        </p:nvSpPr>
        <p:spPr>
          <a:xfrm>
            <a:off x="11444219" y="5124453"/>
            <a:ext cx="216025" cy="1656184"/>
          </a:xfrm>
          <a:prstGeom prst="rect">
            <a:avLst/>
          </a:prstGeom>
          <a:solidFill>
            <a:srgbClr val="7E85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7912969" y="751557"/>
            <a:ext cx="3674152" cy="2598790"/>
            <a:chOff x="2328262" y="4756436"/>
            <a:chExt cx="5152658" cy="3644563"/>
          </a:xfrm>
        </p:grpSpPr>
        <p:pic>
          <p:nvPicPr>
            <p:cNvPr id="14" name="图片 13"/>
            <p:cNvPicPr>
              <a:picLocks noChangeAspect="1"/>
            </p:cNvPicPr>
            <p:nvPr/>
          </p:nvPicPr>
          <p:blipFill rotWithShape="1">
            <a:blip r:embed="rId4" cstate="screen">
              <a:duotone>
                <a:schemeClr val="bg2">
                  <a:shade val="45000"/>
                  <a:satMod val="135000"/>
                </a:schemeClr>
                <a:prstClr val="white"/>
              </a:duotone>
              <a:extLst>
                <a:ext uri="{28A0092B-C50C-407E-A947-70E740481C1C}">
                  <a14:useLocalDpi xmlns:a14="http://schemas.microsoft.com/office/drawing/2010/main"/>
                </a:ext>
              </a:extLst>
            </a:blip>
            <a:srcRect l="2590" t="3629" r="4228" b="3206"/>
            <a:stretch/>
          </p:blipFill>
          <p:spPr>
            <a:xfrm>
              <a:off x="2328262" y="4756436"/>
              <a:ext cx="5152658" cy="3644563"/>
            </a:xfrm>
            <a:prstGeom prst="rect">
              <a:avLst/>
            </a:prstGeom>
          </p:spPr>
        </p:pic>
        <p:sp>
          <p:nvSpPr>
            <p:cNvPr id="15" name="椭圆 14"/>
            <p:cNvSpPr/>
            <p:nvPr/>
          </p:nvSpPr>
          <p:spPr>
            <a:xfrm>
              <a:off x="5343741" y="6280421"/>
              <a:ext cx="216025" cy="2160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灯片编号占位符 2"/>
          <p:cNvSpPr>
            <a:spLocks noGrp="1"/>
          </p:cNvSpPr>
          <p:nvPr>
            <p:ph type="sldNum" sz="quarter" idx="12"/>
          </p:nvPr>
        </p:nvSpPr>
        <p:spPr/>
        <p:txBody>
          <a:bodyPr/>
          <a:lstStyle/>
          <a:p>
            <a:fld id="{0C913308-F349-4B6D-A68A-DD1791B4A57B}" type="slidenum">
              <a:rPr lang="zh-CN" altLang="en-US" smtClean="0"/>
              <a:t>45</a:t>
            </a:fld>
            <a:endParaRPr lang="zh-CN" altLang="en-US"/>
          </a:p>
        </p:txBody>
      </p:sp>
    </p:spTree>
    <p:extLst>
      <p:ext uri="{BB962C8B-B14F-4D97-AF65-F5344CB8AC3E}">
        <p14:creationId xmlns:p14="http://schemas.microsoft.com/office/powerpoint/2010/main" val="39006534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792511" y="756146"/>
            <a:ext cx="11008890" cy="648072"/>
          </a:xfrm>
        </p:spPr>
        <p:txBody>
          <a:bodyPr>
            <a:normAutofit/>
          </a:bodyPr>
          <a:lstStyle/>
          <a:p>
            <a:pPr algn="l"/>
            <a:r>
              <a:rPr lang="zh-CN" altLang="en-US" sz="2400">
                <a:solidFill>
                  <a:srgbClr val="92D050"/>
                </a:solidFill>
                <a:latin typeface="叶根友毛笔行书" pitchFamily="2" charset="-122"/>
                <a:ea typeface="叶根友毛笔行书" pitchFamily="2" charset="-122"/>
              </a:rPr>
              <a:t>浪漫花开</a:t>
            </a:r>
          </a:p>
        </p:txBody>
      </p:sp>
      <p:sp>
        <p:nvSpPr>
          <p:cNvPr id="10" name="TextBox 9"/>
          <p:cNvSpPr txBox="1"/>
          <p:nvPr/>
        </p:nvSpPr>
        <p:spPr>
          <a:xfrm>
            <a:off x="823683" y="1620242"/>
            <a:ext cx="10801200" cy="507831"/>
          </a:xfrm>
          <a:prstGeom prst="rect">
            <a:avLst/>
          </a:prstGeom>
          <a:noFill/>
        </p:spPr>
        <p:txBody>
          <a:bodyPr wrap="square" rtlCol="0">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主要景观小品。寓意在花开的时刻见证爱情的甜蜜。</a:t>
            </a:r>
          </a:p>
        </p:txBody>
      </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4167" t="5952" r="8247" b="11904"/>
          <a:stretch/>
        </p:blipFill>
        <p:spPr>
          <a:xfrm rot="16200000">
            <a:off x="2692408" y="691395"/>
            <a:ext cx="7063749" cy="9937105"/>
          </a:xfrm>
          <a:prstGeom prst="rect">
            <a:avLst/>
          </a:prstGeom>
        </p:spPr>
      </p:pic>
      <p:sp>
        <p:nvSpPr>
          <p:cNvPr id="3" name="矩形 2"/>
          <p:cNvSpPr/>
          <p:nvPr/>
        </p:nvSpPr>
        <p:spPr>
          <a:xfrm>
            <a:off x="1255729" y="2128073"/>
            <a:ext cx="1328647" cy="512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箭头连接符 5"/>
          <p:cNvCxnSpPr/>
          <p:nvPr/>
        </p:nvCxnSpPr>
        <p:spPr>
          <a:xfrm>
            <a:off x="6224283" y="4004258"/>
            <a:ext cx="896597" cy="43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216171" y="3711871"/>
            <a:ext cx="1008112" cy="830997"/>
          </a:xfrm>
          <a:prstGeom prst="rect">
            <a:avLst/>
          </a:prstGeom>
          <a:noFill/>
        </p:spPr>
        <p:txBody>
          <a:bodyPr wrap="square" rtlCol="0">
            <a:spAutoFit/>
          </a:bodyPr>
          <a:lstStyle/>
          <a:p>
            <a:r>
              <a:rPr lang="zh-CN" altLang="en-US" sz="1600">
                <a:latin typeface="华文细黑" panose="02010600040101010101" pitchFamily="2" charset="-122"/>
                <a:ea typeface="华文细黑" panose="02010600040101010101" pitchFamily="2" charset="-122"/>
              </a:rPr>
              <a:t>玻璃钢主体，饰白色漆</a:t>
            </a:r>
          </a:p>
        </p:txBody>
      </p:sp>
      <p:grpSp>
        <p:nvGrpSpPr>
          <p:cNvPr id="11" name="组合 10"/>
          <p:cNvGrpSpPr/>
          <p:nvPr/>
        </p:nvGrpSpPr>
        <p:grpSpPr>
          <a:xfrm>
            <a:off x="1576264" y="3350347"/>
            <a:ext cx="2818119" cy="2115021"/>
            <a:chOff x="2328262" y="4756436"/>
            <a:chExt cx="5152658" cy="3644563"/>
          </a:xfrm>
        </p:grpSpPr>
        <p:pic>
          <p:nvPicPr>
            <p:cNvPr id="12" name="图片 11"/>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l="2590" t="3629" r="4228" b="3206"/>
            <a:stretch/>
          </p:blipFill>
          <p:spPr>
            <a:xfrm>
              <a:off x="2328262" y="4756436"/>
              <a:ext cx="5152658" cy="3644563"/>
            </a:xfrm>
            <a:prstGeom prst="rect">
              <a:avLst/>
            </a:prstGeom>
          </p:spPr>
        </p:pic>
        <p:sp>
          <p:nvSpPr>
            <p:cNvPr id="13" name="椭圆 12"/>
            <p:cNvSpPr/>
            <p:nvPr/>
          </p:nvSpPr>
          <p:spPr>
            <a:xfrm>
              <a:off x="5667047" y="6262821"/>
              <a:ext cx="216026" cy="2160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灯片编号占位符 7"/>
          <p:cNvSpPr>
            <a:spLocks noGrp="1"/>
          </p:cNvSpPr>
          <p:nvPr>
            <p:ph type="sldNum" sz="quarter" idx="12"/>
          </p:nvPr>
        </p:nvSpPr>
        <p:spPr/>
        <p:txBody>
          <a:bodyPr/>
          <a:lstStyle/>
          <a:p>
            <a:fld id="{0C913308-F349-4B6D-A68A-DD1791B4A57B}" type="slidenum">
              <a:rPr lang="zh-CN" altLang="en-US" smtClean="0"/>
              <a:t>46</a:t>
            </a:fld>
            <a:endParaRPr lang="zh-CN" altLang="en-US"/>
          </a:p>
        </p:txBody>
      </p:sp>
    </p:spTree>
    <p:extLst>
      <p:ext uri="{BB962C8B-B14F-4D97-AF65-F5344CB8AC3E}">
        <p14:creationId xmlns:p14="http://schemas.microsoft.com/office/powerpoint/2010/main" val="11891071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792511" y="756146"/>
            <a:ext cx="11008890" cy="648072"/>
          </a:xfrm>
        </p:spPr>
        <p:txBody>
          <a:bodyPr>
            <a:normAutofit/>
          </a:bodyPr>
          <a:lstStyle/>
          <a:p>
            <a:pPr algn="l"/>
            <a:r>
              <a:rPr lang="zh-CN" altLang="en-US" sz="2400">
                <a:solidFill>
                  <a:srgbClr val="92D050"/>
                </a:solidFill>
                <a:latin typeface="叶根友毛笔行书" pitchFamily="2" charset="-122"/>
                <a:ea typeface="叶根友毛笔行书" pitchFamily="2" charset="-122"/>
              </a:rPr>
              <a:t>心有所爱</a:t>
            </a:r>
          </a:p>
        </p:txBody>
      </p:sp>
      <p:sp>
        <p:nvSpPr>
          <p:cNvPr id="10" name="TextBox 9"/>
          <p:cNvSpPr txBox="1"/>
          <p:nvPr/>
        </p:nvSpPr>
        <p:spPr>
          <a:xfrm>
            <a:off x="823683" y="1620242"/>
            <a:ext cx="10801200" cy="507831"/>
          </a:xfrm>
          <a:prstGeom prst="rect">
            <a:avLst/>
          </a:prstGeom>
          <a:noFill/>
        </p:spPr>
        <p:txBody>
          <a:bodyPr wrap="square" rtlCol="0">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主要景观小品。心在“</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love</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”之间，寓意爱情的甜蜜。</a:t>
            </a:r>
          </a:p>
        </p:txBody>
      </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3571" t="18056" r="23512" b="13493"/>
          <a:stretch/>
        </p:blipFill>
        <p:spPr>
          <a:xfrm rot="16200000">
            <a:off x="5471187" y="1037877"/>
            <a:ext cx="6087970" cy="8572856"/>
          </a:xfrm>
          <a:prstGeom prst="rect">
            <a:avLst/>
          </a:prstGeom>
        </p:spPr>
      </p:pic>
      <p:cxnSp>
        <p:nvCxnSpPr>
          <p:cNvPr id="5" name="直接箭头连接符 4"/>
          <p:cNvCxnSpPr>
            <a:stCxn id="6" idx="1"/>
          </p:cNvCxnSpPr>
          <p:nvPr/>
        </p:nvCxnSpPr>
        <p:spPr>
          <a:xfrm flipH="1" flipV="1">
            <a:off x="10633215" y="3122641"/>
            <a:ext cx="902458" cy="19204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1535673" y="2899186"/>
            <a:ext cx="881767" cy="830997"/>
          </a:xfrm>
          <a:prstGeom prst="rect">
            <a:avLst/>
          </a:prstGeom>
          <a:noFill/>
        </p:spPr>
        <p:txBody>
          <a:bodyPr wrap="square" rtlCol="0">
            <a:spAutoFit/>
          </a:bodyPr>
          <a:lstStyle/>
          <a:p>
            <a:r>
              <a:rPr lang="zh-CN" altLang="en-US" sz="1600">
                <a:latin typeface="华文细黑" panose="02010600040101010101" pitchFamily="2" charset="-122"/>
                <a:ea typeface="华文细黑" panose="02010600040101010101" pitchFamily="2" charset="-122"/>
              </a:rPr>
              <a:t>不锈钢饰粉色烤漆</a:t>
            </a:r>
          </a:p>
        </p:txBody>
      </p:sp>
      <p:grpSp>
        <p:nvGrpSpPr>
          <p:cNvPr id="7" name="组合 6"/>
          <p:cNvGrpSpPr/>
          <p:nvPr/>
        </p:nvGrpSpPr>
        <p:grpSpPr>
          <a:xfrm>
            <a:off x="727180" y="5592688"/>
            <a:ext cx="3601030" cy="2547069"/>
            <a:chOff x="2328262" y="4756436"/>
            <a:chExt cx="5152658" cy="3644563"/>
          </a:xfrm>
        </p:grpSpPr>
        <p:pic>
          <p:nvPicPr>
            <p:cNvPr id="8" name="图片 7"/>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l="2590" t="3629" r="4228" b="3206"/>
            <a:stretch/>
          </p:blipFill>
          <p:spPr>
            <a:xfrm>
              <a:off x="2328262" y="4756436"/>
              <a:ext cx="5152658" cy="3644563"/>
            </a:xfrm>
            <a:prstGeom prst="rect">
              <a:avLst/>
            </a:prstGeom>
          </p:spPr>
        </p:pic>
        <p:sp>
          <p:nvSpPr>
            <p:cNvPr id="9" name="椭圆 8"/>
            <p:cNvSpPr/>
            <p:nvPr/>
          </p:nvSpPr>
          <p:spPr>
            <a:xfrm>
              <a:off x="5831930" y="6198928"/>
              <a:ext cx="216025" cy="2160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灯片编号占位符 10"/>
          <p:cNvSpPr>
            <a:spLocks noGrp="1"/>
          </p:cNvSpPr>
          <p:nvPr>
            <p:ph type="sldNum" sz="quarter" idx="12"/>
          </p:nvPr>
        </p:nvSpPr>
        <p:spPr/>
        <p:txBody>
          <a:bodyPr/>
          <a:lstStyle/>
          <a:p>
            <a:fld id="{0C913308-F349-4B6D-A68A-DD1791B4A57B}" type="slidenum">
              <a:rPr lang="zh-CN" altLang="en-US" smtClean="0"/>
              <a:t>47</a:t>
            </a:fld>
            <a:endParaRPr lang="zh-CN" altLang="en-US"/>
          </a:p>
        </p:txBody>
      </p:sp>
    </p:spTree>
    <p:extLst>
      <p:ext uri="{BB962C8B-B14F-4D97-AF65-F5344CB8AC3E}">
        <p14:creationId xmlns:p14="http://schemas.microsoft.com/office/powerpoint/2010/main" val="41648329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792511" y="756146"/>
            <a:ext cx="11008890" cy="648072"/>
          </a:xfrm>
        </p:spPr>
        <p:txBody>
          <a:bodyPr>
            <a:normAutofit/>
          </a:bodyPr>
          <a:lstStyle/>
          <a:p>
            <a:pPr algn="l"/>
            <a:r>
              <a:rPr lang="zh-CN" altLang="en-US" sz="2400">
                <a:solidFill>
                  <a:srgbClr val="92D050"/>
                </a:solidFill>
                <a:latin typeface="叶根友毛笔行书" pitchFamily="2" charset="-122"/>
                <a:ea typeface="叶根友毛笔行书" pitchFamily="2" charset="-122"/>
              </a:rPr>
              <a:t>心之蜜吻</a:t>
            </a:r>
          </a:p>
        </p:txBody>
      </p:sp>
      <p:sp>
        <p:nvSpPr>
          <p:cNvPr id="10" name="TextBox 9"/>
          <p:cNvSpPr txBox="1"/>
          <p:nvPr/>
        </p:nvSpPr>
        <p:spPr>
          <a:xfrm>
            <a:off x="823683" y="1620242"/>
            <a:ext cx="10801200" cy="507831"/>
          </a:xfrm>
          <a:prstGeom prst="rect">
            <a:avLst/>
          </a:prstGeom>
          <a:noFill/>
        </p:spPr>
        <p:txBody>
          <a:bodyPr wrap="square" rtlCol="0">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主要景观小品。心形造型，右侧为两个人形的凹陷，面对面接吻而立。</a:t>
            </a:r>
          </a:p>
        </p:txBody>
      </p:sp>
      <p:sp>
        <p:nvSpPr>
          <p:cNvPr id="6" name="矩形 5"/>
          <p:cNvSpPr/>
          <p:nvPr/>
        </p:nvSpPr>
        <p:spPr>
          <a:xfrm>
            <a:off x="3160440" y="2568352"/>
            <a:ext cx="1944216" cy="512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4167" t="7937" r="39880" b="20437"/>
          <a:stretch/>
        </p:blipFill>
        <p:spPr>
          <a:xfrm rot="16200000">
            <a:off x="3821576" y="475286"/>
            <a:ext cx="5662502" cy="10873208"/>
          </a:xfrm>
          <a:prstGeom prst="rect">
            <a:avLst/>
          </a:prstGeom>
        </p:spPr>
      </p:pic>
      <p:cxnSp>
        <p:nvCxnSpPr>
          <p:cNvPr id="8" name="直接箭头连接符 7"/>
          <p:cNvCxnSpPr>
            <a:stCxn id="9" idx="1"/>
          </p:cNvCxnSpPr>
          <p:nvPr/>
        </p:nvCxnSpPr>
        <p:spPr>
          <a:xfrm flipH="1">
            <a:off x="8288982" y="4170106"/>
            <a:ext cx="776114" cy="435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065096" y="3877718"/>
            <a:ext cx="1008112" cy="584775"/>
          </a:xfrm>
          <a:prstGeom prst="rect">
            <a:avLst/>
          </a:prstGeom>
          <a:noFill/>
        </p:spPr>
        <p:txBody>
          <a:bodyPr wrap="square" rtlCol="0">
            <a:spAutoFit/>
          </a:bodyPr>
          <a:lstStyle/>
          <a:p>
            <a:r>
              <a:rPr lang="zh-CN" altLang="en-US" sz="1600">
                <a:latin typeface="华文细黑" panose="02010600040101010101" pitchFamily="2" charset="-122"/>
                <a:ea typeface="华文细黑" panose="02010600040101010101" pitchFamily="2" charset="-122"/>
              </a:rPr>
              <a:t>不锈钢饰粉色烤漆</a:t>
            </a:r>
          </a:p>
        </p:txBody>
      </p:sp>
      <p:grpSp>
        <p:nvGrpSpPr>
          <p:cNvPr id="11" name="组合 10"/>
          <p:cNvGrpSpPr/>
          <p:nvPr/>
        </p:nvGrpSpPr>
        <p:grpSpPr>
          <a:xfrm>
            <a:off x="1323464" y="3288432"/>
            <a:ext cx="3741887" cy="2790717"/>
            <a:chOff x="2328262" y="4756436"/>
            <a:chExt cx="5152658" cy="3644563"/>
          </a:xfrm>
        </p:grpSpPr>
        <p:pic>
          <p:nvPicPr>
            <p:cNvPr id="12" name="图片 11"/>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l="2590" t="3629" r="4228" b="3206"/>
            <a:stretch/>
          </p:blipFill>
          <p:spPr>
            <a:xfrm>
              <a:off x="2328262" y="4756436"/>
              <a:ext cx="5152658" cy="3644563"/>
            </a:xfrm>
            <a:prstGeom prst="rect">
              <a:avLst/>
            </a:prstGeom>
          </p:spPr>
        </p:pic>
        <p:sp>
          <p:nvSpPr>
            <p:cNvPr id="13" name="椭圆 12"/>
            <p:cNvSpPr/>
            <p:nvPr/>
          </p:nvSpPr>
          <p:spPr>
            <a:xfrm>
              <a:off x="5750226" y="6185086"/>
              <a:ext cx="216024" cy="2160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灯片编号占位符 4"/>
          <p:cNvSpPr>
            <a:spLocks noGrp="1"/>
          </p:cNvSpPr>
          <p:nvPr>
            <p:ph type="sldNum" sz="quarter" idx="12"/>
          </p:nvPr>
        </p:nvSpPr>
        <p:spPr/>
        <p:txBody>
          <a:bodyPr/>
          <a:lstStyle/>
          <a:p>
            <a:fld id="{0C913308-F349-4B6D-A68A-DD1791B4A57B}" type="slidenum">
              <a:rPr lang="zh-CN" altLang="en-US" smtClean="0"/>
              <a:t>48</a:t>
            </a:fld>
            <a:endParaRPr lang="zh-CN" altLang="en-US"/>
          </a:p>
        </p:txBody>
      </p:sp>
    </p:spTree>
    <p:extLst>
      <p:ext uri="{BB962C8B-B14F-4D97-AF65-F5344CB8AC3E}">
        <p14:creationId xmlns:p14="http://schemas.microsoft.com/office/powerpoint/2010/main" val="512882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792511" y="756146"/>
            <a:ext cx="11008890" cy="648072"/>
          </a:xfrm>
        </p:spPr>
        <p:txBody>
          <a:bodyPr>
            <a:normAutofit/>
          </a:bodyPr>
          <a:lstStyle/>
          <a:p>
            <a:pPr algn="l"/>
            <a:r>
              <a:rPr lang="zh-CN" altLang="en-US" sz="2400">
                <a:solidFill>
                  <a:srgbClr val="92D050"/>
                </a:solidFill>
                <a:latin typeface="叶根友毛笔行书" pitchFamily="2" charset="-122"/>
                <a:ea typeface="叶根友毛笔行书" pitchFamily="2" charset="-122"/>
              </a:rPr>
              <a:t>幸福马车</a:t>
            </a:r>
          </a:p>
        </p:txBody>
      </p:sp>
      <p:sp>
        <p:nvSpPr>
          <p:cNvPr id="10" name="TextBox 9"/>
          <p:cNvSpPr txBox="1"/>
          <p:nvPr/>
        </p:nvSpPr>
        <p:spPr>
          <a:xfrm>
            <a:off x="823683" y="1620242"/>
            <a:ext cx="10801200" cy="507831"/>
          </a:xfrm>
          <a:prstGeom prst="rect">
            <a:avLst/>
          </a:prstGeom>
          <a:noFill/>
        </p:spPr>
        <p:txBody>
          <a:bodyPr wrap="square" rtlCol="0">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主要景观小品。欧式马车造型，寓意开往幸福的彼岸。</a:t>
            </a:r>
          </a:p>
        </p:txBody>
      </p:sp>
      <p:grpSp>
        <p:nvGrpSpPr>
          <p:cNvPr id="16" name="组合 15"/>
          <p:cNvGrpSpPr/>
          <p:nvPr/>
        </p:nvGrpSpPr>
        <p:grpSpPr>
          <a:xfrm>
            <a:off x="3736504" y="3055239"/>
            <a:ext cx="8502166" cy="5633792"/>
            <a:chOff x="2368352" y="2148660"/>
            <a:chExt cx="9870318" cy="6540371"/>
          </a:xfrm>
        </p:grpSpPr>
        <p:sp>
          <p:nvSpPr>
            <p:cNvPr id="6" name="矩形 5"/>
            <p:cNvSpPr/>
            <p:nvPr/>
          </p:nvSpPr>
          <p:spPr>
            <a:xfrm>
              <a:off x="3160440" y="2568352"/>
              <a:ext cx="1944216" cy="512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7738" t="32315" r="33036" b="8531"/>
            <a:stretch/>
          </p:blipFill>
          <p:spPr>
            <a:xfrm rot="16200000">
              <a:off x="4069329" y="519691"/>
              <a:ext cx="6540371" cy="9798310"/>
            </a:xfrm>
            <a:prstGeom prst="rect">
              <a:avLst/>
            </a:prstGeom>
          </p:spPr>
        </p:pic>
        <p:cxnSp>
          <p:nvCxnSpPr>
            <p:cNvPr id="7" name="直接箭头连接符 6"/>
            <p:cNvCxnSpPr/>
            <p:nvPr/>
          </p:nvCxnSpPr>
          <p:spPr>
            <a:xfrm flipV="1">
              <a:off x="2645768" y="2568352"/>
              <a:ext cx="0" cy="120425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a:off x="2643586" y="4368552"/>
              <a:ext cx="0" cy="144016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368352" y="3788555"/>
              <a:ext cx="1008112" cy="338554"/>
            </a:xfrm>
            <a:prstGeom prst="rect">
              <a:avLst/>
            </a:prstGeom>
            <a:noFill/>
          </p:spPr>
          <p:txBody>
            <a:bodyPr wrap="square" rtlCol="0">
              <a:spAutoFit/>
            </a:bodyPr>
            <a:lstStyle/>
            <a:p>
              <a:r>
                <a:rPr lang="en-US" altLang="zh-CN" sz="1600">
                  <a:latin typeface="华文细黑" panose="02010600040101010101" pitchFamily="2" charset="-122"/>
                  <a:ea typeface="华文细黑" panose="02010600040101010101" pitchFamily="2" charset="-122"/>
                </a:rPr>
                <a:t>5970</a:t>
              </a:r>
              <a:endParaRPr lang="zh-CN" altLang="en-US" sz="1600">
                <a:latin typeface="华文细黑" panose="02010600040101010101" pitchFamily="2" charset="-122"/>
                <a:ea typeface="华文细黑" panose="02010600040101010101" pitchFamily="2" charset="-122"/>
              </a:endParaRPr>
            </a:p>
          </p:txBody>
        </p:sp>
      </p:grpSp>
      <p:grpSp>
        <p:nvGrpSpPr>
          <p:cNvPr id="17" name="组合 16"/>
          <p:cNvGrpSpPr/>
          <p:nvPr/>
        </p:nvGrpSpPr>
        <p:grpSpPr>
          <a:xfrm>
            <a:off x="732648" y="6574011"/>
            <a:ext cx="2990203" cy="2115021"/>
            <a:chOff x="2328262" y="4756436"/>
            <a:chExt cx="5152658" cy="3644563"/>
          </a:xfrm>
        </p:grpSpPr>
        <p:pic>
          <p:nvPicPr>
            <p:cNvPr id="18" name="图片 17"/>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l="2590" t="3629" r="4228" b="3206"/>
            <a:stretch/>
          </p:blipFill>
          <p:spPr>
            <a:xfrm>
              <a:off x="2328262" y="4756436"/>
              <a:ext cx="5152658" cy="3644563"/>
            </a:xfrm>
            <a:prstGeom prst="rect">
              <a:avLst/>
            </a:prstGeom>
          </p:spPr>
        </p:pic>
        <p:sp>
          <p:nvSpPr>
            <p:cNvPr id="19" name="椭圆 18"/>
            <p:cNvSpPr/>
            <p:nvPr/>
          </p:nvSpPr>
          <p:spPr>
            <a:xfrm>
              <a:off x="5891371" y="6199650"/>
              <a:ext cx="216025" cy="2160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灯片编号占位符 4"/>
          <p:cNvSpPr>
            <a:spLocks noGrp="1"/>
          </p:cNvSpPr>
          <p:nvPr>
            <p:ph type="sldNum" sz="quarter" idx="12"/>
          </p:nvPr>
        </p:nvSpPr>
        <p:spPr/>
        <p:txBody>
          <a:bodyPr/>
          <a:lstStyle/>
          <a:p>
            <a:fld id="{0C913308-F349-4B6D-A68A-DD1791B4A57B}" type="slidenum">
              <a:rPr lang="zh-CN" altLang="en-US" smtClean="0"/>
              <a:t>49</a:t>
            </a:fld>
            <a:endParaRPr lang="zh-CN" altLang="en-US"/>
          </a:p>
        </p:txBody>
      </p:sp>
    </p:spTree>
    <p:extLst>
      <p:ext uri="{BB962C8B-B14F-4D97-AF65-F5344CB8AC3E}">
        <p14:creationId xmlns:p14="http://schemas.microsoft.com/office/powerpoint/2010/main" val="4204742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792510" y="756146"/>
            <a:ext cx="2727969" cy="588070"/>
          </a:xfrm>
        </p:spPr>
        <p:txBody>
          <a:bodyPr>
            <a:normAutofit/>
          </a:bodyPr>
          <a:lstStyle/>
          <a:p>
            <a:pPr algn="l"/>
            <a:r>
              <a:rPr lang="zh-CN" altLang="en-US" sz="2400">
                <a:solidFill>
                  <a:srgbClr val="92D050"/>
                </a:solidFill>
                <a:latin typeface="叶根友毛笔行书" pitchFamily="2" charset="-122"/>
                <a:ea typeface="叶根友毛笔行书" pitchFamily="2" charset="-122"/>
              </a:rPr>
              <a:t>项目规划范围</a:t>
            </a:r>
          </a:p>
        </p:txBody>
      </p:sp>
      <p:sp>
        <p:nvSpPr>
          <p:cNvPr id="7" name="PA_文本框 8"/>
          <p:cNvSpPr txBox="1"/>
          <p:nvPr>
            <p:custDataLst>
              <p:tags r:id="rId1"/>
            </p:custDataLst>
          </p:nvPr>
        </p:nvSpPr>
        <p:spPr>
          <a:xfrm>
            <a:off x="6904856" y="480120"/>
            <a:ext cx="5760640" cy="276999"/>
          </a:xfrm>
          <a:prstGeom prst="rect">
            <a:avLst/>
          </a:prstGeom>
          <a:noFill/>
        </p:spPr>
        <p:txBody>
          <a:bodyPr wrap="square" rtlCol="0">
            <a:spAutoFit/>
          </a:bodyPr>
          <a:lstStyle/>
          <a:p>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  甘肃</a:t>
            </a:r>
            <a:r>
              <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a:t>
            </a:r>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合水子午岭国家森林公园太白川片区曹家寺景点修建性详细规划方案</a:t>
            </a:r>
            <a:endPar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endParaRPr>
          </a:p>
        </p:txBody>
      </p:sp>
      <p:grpSp>
        <p:nvGrpSpPr>
          <p:cNvPr id="2" name="组合 1"/>
          <p:cNvGrpSpPr/>
          <p:nvPr/>
        </p:nvGrpSpPr>
        <p:grpSpPr>
          <a:xfrm>
            <a:off x="6976864" y="734036"/>
            <a:ext cx="5184575" cy="60439"/>
            <a:chOff x="8034637" y="615628"/>
            <a:chExt cx="4022516" cy="42416"/>
          </a:xfrm>
        </p:grpSpPr>
        <p:cxnSp>
          <p:nvCxnSpPr>
            <p:cNvPr id="9" name="直接连接符 8"/>
            <p:cNvCxnSpPr/>
            <p:nvPr/>
          </p:nvCxnSpPr>
          <p:spPr>
            <a:xfrm>
              <a:off x="8034637" y="615628"/>
              <a:ext cx="402251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8034637" y="658044"/>
              <a:ext cx="4022516"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2" name="矩形 11"/>
          <p:cNvSpPr/>
          <p:nvPr/>
        </p:nvSpPr>
        <p:spPr>
          <a:xfrm>
            <a:off x="851183" y="1272208"/>
            <a:ext cx="11454273" cy="872868"/>
          </a:xfrm>
          <a:prstGeom prst="rect">
            <a:avLst/>
          </a:prstGeom>
        </p:spPr>
        <p:txBody>
          <a:bodyPr wrap="square">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项目位于甘肃子午岭国家森林公园太白川片区内，</a:t>
            </a:r>
            <a:r>
              <a:rPr lang="zh-CN" altLang="en-US" sz="1800" b="1">
                <a:solidFill>
                  <a:srgbClr val="00B0F0"/>
                </a:solidFill>
                <a:latin typeface="华文细黑" panose="02010600040101010101" pitchFamily="2" charset="-122"/>
                <a:ea typeface="华文细黑" panose="02010600040101010101" pitchFamily="2" charset="-122"/>
              </a:rPr>
              <a:t>规划面积为</a:t>
            </a:r>
            <a:r>
              <a:rPr lang="en-US" altLang="zh-CN" sz="1800" b="1">
                <a:solidFill>
                  <a:srgbClr val="00B0F0"/>
                </a:solidFill>
                <a:latin typeface="华文细黑" panose="02010600040101010101" pitchFamily="2" charset="-122"/>
                <a:ea typeface="华文细黑" panose="02010600040101010101" pitchFamily="2" charset="-122"/>
              </a:rPr>
              <a:t>954.55</a:t>
            </a:r>
            <a:r>
              <a:rPr lang="zh-CN" altLang="en-US" sz="1800" b="1">
                <a:solidFill>
                  <a:srgbClr val="00B0F0"/>
                </a:solidFill>
                <a:latin typeface="华文细黑" panose="02010600040101010101" pitchFamily="2" charset="-122"/>
                <a:ea typeface="华文细黑" panose="02010600040101010101" pitchFamily="2" charset="-122"/>
              </a:rPr>
              <a:t>亩</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，北至</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309</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国道，南至周家老庄、西至</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031</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乡道，东至</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G22</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连家砭下道口。</a:t>
            </a:r>
            <a:r>
              <a:rPr lang="zh-CN" altLang="en-US" sz="1800" b="1">
                <a:solidFill>
                  <a:srgbClr val="00B0F0"/>
                </a:solidFill>
                <a:latin typeface="华文细黑" panose="02010600040101010101" pitchFamily="2" charset="-122"/>
                <a:ea typeface="华文细黑" panose="02010600040101010101" pitchFamily="2" charset="-122"/>
              </a:rPr>
              <a:t>一期建设范围面积为</a:t>
            </a:r>
            <a:r>
              <a:rPr lang="en-US" altLang="zh-CN" sz="1800" b="1">
                <a:solidFill>
                  <a:srgbClr val="00B0F0"/>
                </a:solidFill>
                <a:latin typeface="华文细黑" panose="02010600040101010101" pitchFamily="2" charset="-122"/>
                <a:ea typeface="华文细黑" panose="02010600040101010101" pitchFamily="2" charset="-122"/>
              </a:rPr>
              <a:t>620.2</a:t>
            </a:r>
            <a:r>
              <a:rPr lang="zh-CN" altLang="en-US" sz="1800" b="1">
                <a:solidFill>
                  <a:srgbClr val="00B0F0"/>
                </a:solidFill>
                <a:latin typeface="华文细黑" panose="02010600040101010101" pitchFamily="2" charset="-122"/>
                <a:ea typeface="华文细黑" panose="02010600040101010101" pitchFamily="2" charset="-122"/>
              </a:rPr>
              <a:t>亩，二期建设范围面积为</a:t>
            </a:r>
            <a:r>
              <a:rPr lang="en-US" altLang="zh-CN" sz="1800" b="1">
                <a:solidFill>
                  <a:srgbClr val="00B0F0"/>
                </a:solidFill>
                <a:latin typeface="华文细黑" panose="02010600040101010101" pitchFamily="2" charset="-122"/>
                <a:ea typeface="华文细黑" panose="02010600040101010101" pitchFamily="2" charset="-122"/>
              </a:rPr>
              <a:t>334.35</a:t>
            </a:r>
            <a:r>
              <a:rPr lang="zh-CN" altLang="en-US" sz="1800" b="1">
                <a:solidFill>
                  <a:srgbClr val="00B0F0"/>
                </a:solidFill>
                <a:latin typeface="华文细黑" panose="02010600040101010101" pitchFamily="2" charset="-122"/>
                <a:ea typeface="华文细黑" panose="02010600040101010101" pitchFamily="2" charset="-122"/>
              </a:rPr>
              <a:t>亩。</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8272" y="2127943"/>
            <a:ext cx="10058400" cy="7450759"/>
          </a:xfrm>
          <a:prstGeom prst="rect">
            <a:avLst/>
          </a:prstGeom>
        </p:spPr>
      </p:pic>
      <p:sp>
        <p:nvSpPr>
          <p:cNvPr id="6" name="灯片编号占位符 5"/>
          <p:cNvSpPr>
            <a:spLocks noGrp="1"/>
          </p:cNvSpPr>
          <p:nvPr>
            <p:ph type="sldNum" sz="quarter" idx="12"/>
          </p:nvPr>
        </p:nvSpPr>
        <p:spPr/>
        <p:txBody>
          <a:bodyPr/>
          <a:lstStyle/>
          <a:p>
            <a:fld id="{0C913308-F349-4B6D-A68A-DD1791B4A57B}" type="slidenum">
              <a:rPr lang="zh-CN" altLang="en-US" smtClean="0"/>
              <a:t>5</a:t>
            </a:fld>
            <a:endParaRPr lang="zh-CN" altLang="en-US"/>
          </a:p>
        </p:txBody>
      </p:sp>
    </p:spTree>
    <p:extLst>
      <p:ext uri="{BB962C8B-B14F-4D97-AF65-F5344CB8AC3E}">
        <p14:creationId xmlns:p14="http://schemas.microsoft.com/office/powerpoint/2010/main" val="17507544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792511" y="756146"/>
            <a:ext cx="11008890" cy="648072"/>
          </a:xfrm>
        </p:spPr>
        <p:txBody>
          <a:bodyPr>
            <a:normAutofit/>
          </a:bodyPr>
          <a:lstStyle/>
          <a:p>
            <a:pPr algn="l"/>
            <a:r>
              <a:rPr lang="zh-CN" altLang="en-US" sz="2400">
                <a:solidFill>
                  <a:srgbClr val="92D050"/>
                </a:solidFill>
                <a:latin typeface="叶根友毛笔行书" pitchFamily="2" charset="-122"/>
                <a:ea typeface="叶根友毛笔行书" pitchFamily="2" charset="-122"/>
              </a:rPr>
              <a:t>心心相印</a:t>
            </a:r>
          </a:p>
        </p:txBody>
      </p:sp>
      <p:sp>
        <p:nvSpPr>
          <p:cNvPr id="10" name="TextBox 9"/>
          <p:cNvSpPr txBox="1"/>
          <p:nvPr/>
        </p:nvSpPr>
        <p:spPr>
          <a:xfrm>
            <a:off x="823683" y="1620242"/>
            <a:ext cx="10801200" cy="507831"/>
          </a:xfrm>
          <a:prstGeom prst="rect">
            <a:avLst/>
          </a:prstGeom>
          <a:noFill/>
        </p:spPr>
        <p:txBody>
          <a:bodyPr wrap="square" rtlCol="0">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主要景观小品。心连心的造型，寓意两个人之间心心相印。</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0480" y="2217016"/>
            <a:ext cx="8665071" cy="6411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矩形 5"/>
          <p:cNvSpPr/>
          <p:nvPr/>
        </p:nvSpPr>
        <p:spPr>
          <a:xfrm>
            <a:off x="3160440" y="2568352"/>
            <a:ext cx="1944216" cy="512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1142345" y="2226211"/>
            <a:ext cx="4250343" cy="3006339"/>
            <a:chOff x="2328262" y="4756436"/>
            <a:chExt cx="5152658" cy="3644563"/>
          </a:xfrm>
        </p:grpSpPr>
        <p:pic>
          <p:nvPicPr>
            <p:cNvPr id="8" name="图片 7"/>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l="2590" t="3629" r="4228" b="3206"/>
            <a:stretch/>
          </p:blipFill>
          <p:spPr>
            <a:xfrm>
              <a:off x="2328262" y="4756436"/>
              <a:ext cx="5152658" cy="3644563"/>
            </a:xfrm>
            <a:prstGeom prst="rect">
              <a:avLst/>
            </a:prstGeom>
          </p:spPr>
        </p:pic>
        <p:sp>
          <p:nvSpPr>
            <p:cNvPr id="9" name="椭圆 8"/>
            <p:cNvSpPr/>
            <p:nvPr/>
          </p:nvSpPr>
          <p:spPr>
            <a:xfrm>
              <a:off x="5473141" y="6218748"/>
              <a:ext cx="216024" cy="2160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灯片编号占位符 2"/>
          <p:cNvSpPr>
            <a:spLocks noGrp="1"/>
          </p:cNvSpPr>
          <p:nvPr>
            <p:ph type="sldNum" sz="quarter" idx="12"/>
          </p:nvPr>
        </p:nvSpPr>
        <p:spPr/>
        <p:txBody>
          <a:bodyPr/>
          <a:lstStyle/>
          <a:p>
            <a:fld id="{0C913308-F349-4B6D-A68A-DD1791B4A57B}" type="slidenum">
              <a:rPr lang="zh-CN" altLang="en-US" smtClean="0"/>
              <a:t>50</a:t>
            </a:fld>
            <a:endParaRPr lang="zh-CN" altLang="en-US"/>
          </a:p>
        </p:txBody>
      </p:sp>
    </p:spTree>
    <p:extLst>
      <p:ext uri="{BB962C8B-B14F-4D97-AF65-F5344CB8AC3E}">
        <p14:creationId xmlns:p14="http://schemas.microsoft.com/office/powerpoint/2010/main" val="20408595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4658" y="2372031"/>
            <a:ext cx="9113965" cy="5783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标题 1"/>
          <p:cNvSpPr txBox="1">
            <a:spLocks/>
          </p:cNvSpPr>
          <p:nvPr/>
        </p:nvSpPr>
        <p:spPr>
          <a:xfrm>
            <a:off x="792511" y="756146"/>
            <a:ext cx="11008890" cy="648072"/>
          </a:xfrm>
          <a:prstGeom prst="rect">
            <a:avLst/>
          </a:prstGeom>
        </p:spPr>
        <p:txBody>
          <a:bodyPr vert="horz" lIns="128016" tIns="64008" rIns="128016" bIns="64008" rtlCol="0" anchor="ctr">
            <a:normAutofit/>
          </a:bodyPr>
          <a:lstStyle>
            <a:lvl1pPr algn="ctr" defTabSz="1280160" rtl="0" eaLnBrk="1" latinLnBrk="0" hangingPunct="1">
              <a:spcBef>
                <a:spcPct val="0"/>
              </a:spcBef>
              <a:buNone/>
              <a:defRPr sz="6200" kern="1200">
                <a:solidFill>
                  <a:schemeClr val="tx1"/>
                </a:solidFill>
                <a:latin typeface="+mj-lt"/>
                <a:ea typeface="+mj-ea"/>
                <a:cs typeface="+mj-cs"/>
              </a:defRPr>
            </a:lvl1pPr>
          </a:lstStyle>
          <a:p>
            <a:pPr algn="l"/>
            <a:r>
              <a:rPr lang="zh-CN" altLang="en-US" sz="3000">
                <a:solidFill>
                  <a:srgbClr val="92D050"/>
                </a:solidFill>
                <a:latin typeface="叶根友毛笔行书" pitchFamily="2" charset="-122"/>
                <a:ea typeface="叶根友毛笔行书" pitchFamily="2" charset="-122"/>
              </a:rPr>
              <a:t>红迷林</a:t>
            </a:r>
          </a:p>
        </p:txBody>
      </p:sp>
      <p:sp>
        <p:nvSpPr>
          <p:cNvPr id="5" name="矩形 4"/>
          <p:cNvSpPr/>
          <p:nvPr/>
        </p:nvSpPr>
        <p:spPr>
          <a:xfrm>
            <a:off x="632760" y="2355148"/>
            <a:ext cx="2418838" cy="580055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1200"/>
              </a:spcBef>
            </a:pPr>
            <a:endParaRPr lang="en-US" altLang="zh-CN" sz="800">
              <a:latin typeface="华文细黑" panose="02010600040101010101" pitchFamily="2" charset="-122"/>
              <a:ea typeface="华文细黑" panose="02010600040101010101" pitchFamily="2" charset="-122"/>
            </a:endParaRPr>
          </a:p>
          <a:p>
            <a:pPr algn="ctr">
              <a:spcBef>
                <a:spcPts val="1200"/>
              </a:spcBef>
            </a:pPr>
            <a:r>
              <a:rPr lang="zh-CN" altLang="en-US" sz="2000" b="1">
                <a:latin typeface="华文细黑" panose="02010600040101010101" pitchFamily="2" charset="-122"/>
                <a:ea typeface="华文细黑" panose="02010600040101010101" pitchFamily="2" charset="-122"/>
              </a:rPr>
              <a:t>红迷林平面图</a:t>
            </a:r>
            <a:endParaRPr lang="en-US" altLang="zh-CN" sz="2000" b="1">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600">
                <a:latin typeface="华文细黑" panose="02010600040101010101" pitchFamily="2" charset="-122"/>
                <a:ea typeface="华文细黑" panose="02010600040101010101" pitchFamily="2" charset="-122"/>
              </a:rPr>
              <a:t>圣象</a:t>
            </a:r>
            <a:endParaRPr lang="en-US" altLang="zh-CN" sz="16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600">
                <a:latin typeface="华文细黑" panose="02010600040101010101" pitchFamily="2" charset="-122"/>
                <a:ea typeface="华文细黑" panose="02010600040101010101" pitchFamily="2" charset="-122"/>
              </a:rPr>
              <a:t>花奶牛</a:t>
            </a:r>
            <a:endParaRPr lang="en-US" altLang="zh-CN" sz="16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600">
                <a:latin typeface="华文细黑" panose="02010600040101010101" pitchFamily="2" charset="-122"/>
                <a:ea typeface="华文细黑" panose="02010600040101010101" pitchFamily="2" charset="-122"/>
              </a:rPr>
              <a:t>熊猫</a:t>
            </a:r>
            <a:endParaRPr lang="en-US" altLang="zh-CN" sz="16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600">
                <a:latin typeface="华文细黑" panose="02010600040101010101" pitchFamily="2" charset="-122"/>
                <a:ea typeface="华文细黑" panose="02010600040101010101" pitchFamily="2" charset="-122"/>
              </a:rPr>
              <a:t>企鹅</a:t>
            </a:r>
            <a:endParaRPr lang="en-US" altLang="zh-CN" sz="16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600">
                <a:latin typeface="华文细黑" panose="02010600040101010101" pitchFamily="2" charset="-122"/>
                <a:ea typeface="华文细黑" panose="02010600040101010101" pitchFamily="2" charset="-122"/>
              </a:rPr>
              <a:t>维尼熊</a:t>
            </a:r>
            <a:endParaRPr lang="en-US" altLang="zh-CN" sz="16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600">
                <a:latin typeface="华文细黑" panose="02010600040101010101" pitchFamily="2" charset="-122"/>
                <a:ea typeface="华文细黑" panose="02010600040101010101" pitchFamily="2" charset="-122"/>
              </a:rPr>
              <a:t>麋鹿</a:t>
            </a:r>
            <a:endParaRPr lang="en-US" altLang="zh-CN" sz="16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600">
                <a:latin typeface="华文细黑" panose="02010600040101010101" pitchFamily="2" charset="-122"/>
                <a:ea typeface="华文细黑" panose="02010600040101010101" pitchFamily="2" charset="-122"/>
              </a:rPr>
              <a:t>恐龙</a:t>
            </a:r>
            <a:endParaRPr lang="en-US" altLang="zh-CN" sz="16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600">
                <a:latin typeface="华文细黑" panose="02010600040101010101" pitchFamily="2" charset="-122"/>
                <a:ea typeface="华文细黑" panose="02010600040101010101" pitchFamily="2" charset="-122"/>
              </a:rPr>
              <a:t>小黄人</a:t>
            </a:r>
            <a:endParaRPr lang="en-US" altLang="zh-CN" sz="16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600">
                <a:latin typeface="华文细黑" panose="02010600040101010101" pitchFamily="2" charset="-122"/>
                <a:ea typeface="华文细黑" panose="02010600040101010101" pitchFamily="2" charset="-122"/>
              </a:rPr>
              <a:t>机器猫</a:t>
            </a:r>
            <a:endParaRPr lang="en-US" altLang="zh-CN" sz="16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en-US" altLang="zh-CN" sz="1600">
                <a:latin typeface="华文细黑" panose="02010600040101010101" pitchFamily="2" charset="-122"/>
                <a:ea typeface="华文细黑" panose="02010600040101010101" pitchFamily="2" charset="-122"/>
              </a:rPr>
              <a:t>Hellokitty</a:t>
            </a:r>
          </a:p>
          <a:p>
            <a:pPr marL="342900" indent="457200">
              <a:spcBef>
                <a:spcPts val="1200"/>
              </a:spcBef>
              <a:buAutoNum type="arabicPlain"/>
            </a:pPr>
            <a:r>
              <a:rPr lang="zh-CN" altLang="en-US" sz="1600">
                <a:latin typeface="华文细黑" panose="02010600040101010101" pitchFamily="2" charset="-122"/>
                <a:ea typeface="华文细黑" panose="02010600040101010101" pitchFamily="2" charset="-122"/>
              </a:rPr>
              <a:t>米老鼠</a:t>
            </a:r>
            <a:endParaRPr lang="en-US" altLang="zh-CN" sz="16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600">
                <a:latin typeface="华文细黑" panose="02010600040101010101" pitchFamily="2" charset="-122"/>
                <a:ea typeface="华文细黑" panose="02010600040101010101" pitchFamily="2" charset="-122"/>
              </a:rPr>
              <a:t>溪畔餐厅</a:t>
            </a:r>
            <a:endParaRPr lang="en-US" altLang="zh-CN" sz="16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600">
                <a:latin typeface="华文细黑" panose="02010600040101010101" pitchFamily="2" charset="-122"/>
                <a:ea typeface="华文细黑" panose="02010600040101010101" pitchFamily="2" charset="-122"/>
              </a:rPr>
              <a:t>广场售卖亭</a:t>
            </a:r>
            <a:endParaRPr lang="en-US" altLang="zh-CN" sz="1600">
              <a:latin typeface="华文细黑" panose="02010600040101010101" pitchFamily="2" charset="-122"/>
              <a:ea typeface="华文细黑" panose="02010600040101010101" pitchFamily="2" charset="-122"/>
            </a:endParaRPr>
          </a:p>
        </p:txBody>
      </p:sp>
      <p:grpSp>
        <p:nvGrpSpPr>
          <p:cNvPr id="7" name="组合 6"/>
          <p:cNvGrpSpPr/>
          <p:nvPr/>
        </p:nvGrpSpPr>
        <p:grpSpPr>
          <a:xfrm>
            <a:off x="8373708" y="4630401"/>
            <a:ext cx="332849" cy="523573"/>
            <a:chOff x="4657364" y="4209296"/>
            <a:chExt cx="303276" cy="477054"/>
          </a:xfrm>
        </p:grpSpPr>
        <p:sp>
          <p:nvSpPr>
            <p:cNvPr id="8" name="椭圆 7"/>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4657364" y="4209296"/>
              <a:ext cx="288032" cy="477054"/>
            </a:xfrm>
            <a:prstGeom prst="rect">
              <a:avLst/>
            </a:prstGeom>
            <a:noFill/>
          </p:spPr>
          <p:txBody>
            <a:bodyPr wrap="square" rtlCol="0">
              <a:spAutoFit/>
            </a:bodyPr>
            <a:lstStyle/>
            <a:p>
              <a:r>
                <a:rPr lang="en-US" altLang="zh-CN" sz="2400">
                  <a:solidFill>
                    <a:schemeClr val="bg1"/>
                  </a:solidFill>
                </a:rPr>
                <a:t>2</a:t>
              </a:r>
              <a:endParaRPr lang="zh-CN" altLang="en-US" sz="2400">
                <a:solidFill>
                  <a:schemeClr val="bg1"/>
                </a:solidFill>
              </a:endParaRPr>
            </a:p>
          </p:txBody>
        </p:sp>
      </p:grpSp>
      <p:grpSp>
        <p:nvGrpSpPr>
          <p:cNvPr id="10" name="组合 9"/>
          <p:cNvGrpSpPr/>
          <p:nvPr/>
        </p:nvGrpSpPr>
        <p:grpSpPr>
          <a:xfrm>
            <a:off x="9084679" y="4714995"/>
            <a:ext cx="332845" cy="523573"/>
            <a:chOff x="4657368" y="4209296"/>
            <a:chExt cx="303272" cy="477054"/>
          </a:xfrm>
        </p:grpSpPr>
        <p:sp>
          <p:nvSpPr>
            <p:cNvPr id="11" name="椭圆 10"/>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4657368" y="4209296"/>
              <a:ext cx="288032" cy="477054"/>
            </a:xfrm>
            <a:prstGeom prst="rect">
              <a:avLst/>
            </a:prstGeom>
            <a:noFill/>
          </p:spPr>
          <p:txBody>
            <a:bodyPr wrap="square" rtlCol="0">
              <a:spAutoFit/>
            </a:bodyPr>
            <a:lstStyle/>
            <a:p>
              <a:r>
                <a:rPr lang="en-US" altLang="zh-CN" sz="2400">
                  <a:solidFill>
                    <a:schemeClr val="bg1"/>
                  </a:solidFill>
                </a:rPr>
                <a:t>1</a:t>
              </a:r>
              <a:endParaRPr lang="zh-CN" altLang="en-US" sz="2400">
                <a:solidFill>
                  <a:schemeClr val="bg1"/>
                </a:solidFill>
              </a:endParaRPr>
            </a:p>
          </p:txBody>
        </p:sp>
      </p:grpSp>
      <p:grpSp>
        <p:nvGrpSpPr>
          <p:cNvPr id="13" name="组合 12"/>
          <p:cNvGrpSpPr/>
          <p:nvPr/>
        </p:nvGrpSpPr>
        <p:grpSpPr>
          <a:xfrm>
            <a:off x="10003442" y="4548964"/>
            <a:ext cx="332845" cy="523573"/>
            <a:chOff x="4657368" y="4209296"/>
            <a:chExt cx="303272" cy="477054"/>
          </a:xfrm>
        </p:grpSpPr>
        <p:sp>
          <p:nvSpPr>
            <p:cNvPr id="14" name="椭圆 13"/>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4657368" y="4209296"/>
              <a:ext cx="288032" cy="477054"/>
            </a:xfrm>
            <a:prstGeom prst="rect">
              <a:avLst/>
            </a:prstGeom>
            <a:noFill/>
          </p:spPr>
          <p:txBody>
            <a:bodyPr wrap="square" rtlCol="0">
              <a:spAutoFit/>
            </a:bodyPr>
            <a:lstStyle/>
            <a:p>
              <a:r>
                <a:rPr lang="en-US" altLang="zh-CN" sz="2400">
                  <a:solidFill>
                    <a:schemeClr val="bg1"/>
                  </a:solidFill>
                </a:rPr>
                <a:t>3</a:t>
              </a:r>
              <a:endParaRPr lang="zh-CN" altLang="en-US" sz="2400">
                <a:solidFill>
                  <a:schemeClr val="bg1"/>
                </a:solidFill>
              </a:endParaRPr>
            </a:p>
          </p:txBody>
        </p:sp>
      </p:grpSp>
      <p:grpSp>
        <p:nvGrpSpPr>
          <p:cNvPr id="16" name="组合 15"/>
          <p:cNvGrpSpPr/>
          <p:nvPr/>
        </p:nvGrpSpPr>
        <p:grpSpPr>
          <a:xfrm>
            <a:off x="10703680" y="4279206"/>
            <a:ext cx="332845" cy="523573"/>
            <a:chOff x="4657368" y="4209296"/>
            <a:chExt cx="303272" cy="477054"/>
          </a:xfrm>
        </p:grpSpPr>
        <p:sp>
          <p:nvSpPr>
            <p:cNvPr id="17" name="椭圆 16"/>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TextBox 17"/>
            <p:cNvSpPr txBox="1"/>
            <p:nvPr/>
          </p:nvSpPr>
          <p:spPr>
            <a:xfrm>
              <a:off x="4657368" y="4209296"/>
              <a:ext cx="288032" cy="477054"/>
            </a:xfrm>
            <a:prstGeom prst="rect">
              <a:avLst/>
            </a:prstGeom>
            <a:noFill/>
          </p:spPr>
          <p:txBody>
            <a:bodyPr wrap="square" rtlCol="0">
              <a:spAutoFit/>
            </a:bodyPr>
            <a:lstStyle/>
            <a:p>
              <a:r>
                <a:rPr lang="en-US" altLang="zh-CN" sz="2400">
                  <a:solidFill>
                    <a:schemeClr val="bg1"/>
                  </a:solidFill>
                </a:rPr>
                <a:t>4</a:t>
              </a:r>
              <a:endParaRPr lang="zh-CN" altLang="en-US" sz="2400">
                <a:solidFill>
                  <a:schemeClr val="bg1"/>
                </a:solidFill>
              </a:endParaRPr>
            </a:p>
          </p:txBody>
        </p:sp>
      </p:grpSp>
      <p:grpSp>
        <p:nvGrpSpPr>
          <p:cNvPr id="19" name="组合 18"/>
          <p:cNvGrpSpPr/>
          <p:nvPr/>
        </p:nvGrpSpPr>
        <p:grpSpPr>
          <a:xfrm>
            <a:off x="11556391" y="3755633"/>
            <a:ext cx="332845" cy="523573"/>
            <a:chOff x="4657368" y="4209296"/>
            <a:chExt cx="303272" cy="477054"/>
          </a:xfrm>
        </p:grpSpPr>
        <p:sp>
          <p:nvSpPr>
            <p:cNvPr id="20" name="椭圆 19"/>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TextBox 20"/>
            <p:cNvSpPr txBox="1"/>
            <p:nvPr/>
          </p:nvSpPr>
          <p:spPr>
            <a:xfrm>
              <a:off x="4657368" y="4209296"/>
              <a:ext cx="288032" cy="477054"/>
            </a:xfrm>
            <a:prstGeom prst="rect">
              <a:avLst/>
            </a:prstGeom>
            <a:noFill/>
          </p:spPr>
          <p:txBody>
            <a:bodyPr wrap="square" rtlCol="0">
              <a:spAutoFit/>
            </a:bodyPr>
            <a:lstStyle/>
            <a:p>
              <a:r>
                <a:rPr lang="en-US" altLang="zh-CN" sz="2400">
                  <a:solidFill>
                    <a:schemeClr val="bg1"/>
                  </a:solidFill>
                </a:rPr>
                <a:t>5</a:t>
              </a:r>
              <a:endParaRPr lang="zh-CN" altLang="en-US" sz="2400">
                <a:solidFill>
                  <a:schemeClr val="bg1"/>
                </a:solidFill>
              </a:endParaRPr>
            </a:p>
          </p:txBody>
        </p:sp>
      </p:grpSp>
      <p:grpSp>
        <p:nvGrpSpPr>
          <p:cNvPr id="22" name="组合 21"/>
          <p:cNvGrpSpPr/>
          <p:nvPr/>
        </p:nvGrpSpPr>
        <p:grpSpPr>
          <a:xfrm>
            <a:off x="10528896" y="3629148"/>
            <a:ext cx="332843" cy="523573"/>
            <a:chOff x="4657370" y="4209293"/>
            <a:chExt cx="303270" cy="477054"/>
          </a:xfrm>
        </p:grpSpPr>
        <p:sp>
          <p:nvSpPr>
            <p:cNvPr id="23" name="椭圆 22"/>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23"/>
            <p:cNvSpPr txBox="1"/>
            <p:nvPr/>
          </p:nvSpPr>
          <p:spPr>
            <a:xfrm>
              <a:off x="4657370" y="4209293"/>
              <a:ext cx="288032" cy="477054"/>
            </a:xfrm>
            <a:prstGeom prst="rect">
              <a:avLst/>
            </a:prstGeom>
            <a:noFill/>
          </p:spPr>
          <p:txBody>
            <a:bodyPr wrap="square" rtlCol="0">
              <a:spAutoFit/>
            </a:bodyPr>
            <a:lstStyle/>
            <a:p>
              <a:r>
                <a:rPr lang="en-US" altLang="zh-CN" sz="2400">
                  <a:solidFill>
                    <a:schemeClr val="bg1"/>
                  </a:solidFill>
                </a:rPr>
                <a:t>6</a:t>
              </a:r>
              <a:endParaRPr lang="zh-CN" altLang="en-US" sz="2400">
                <a:solidFill>
                  <a:schemeClr val="bg1"/>
                </a:solidFill>
              </a:endParaRPr>
            </a:p>
          </p:txBody>
        </p:sp>
      </p:grpSp>
      <p:grpSp>
        <p:nvGrpSpPr>
          <p:cNvPr id="37" name="组合 36"/>
          <p:cNvGrpSpPr/>
          <p:nvPr/>
        </p:nvGrpSpPr>
        <p:grpSpPr>
          <a:xfrm>
            <a:off x="9870918" y="3851389"/>
            <a:ext cx="324299" cy="432431"/>
            <a:chOff x="4672608" y="4234569"/>
            <a:chExt cx="295485" cy="394010"/>
          </a:xfrm>
        </p:grpSpPr>
        <p:sp>
          <p:nvSpPr>
            <p:cNvPr id="38" name="椭圆 37"/>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TextBox 38"/>
            <p:cNvSpPr txBox="1"/>
            <p:nvPr/>
          </p:nvSpPr>
          <p:spPr>
            <a:xfrm>
              <a:off x="4680061" y="4234569"/>
              <a:ext cx="288032" cy="394010"/>
            </a:xfrm>
            <a:prstGeom prst="rect">
              <a:avLst/>
            </a:prstGeom>
            <a:noFill/>
          </p:spPr>
          <p:txBody>
            <a:bodyPr wrap="square" rtlCol="0">
              <a:spAutoFit/>
            </a:bodyPr>
            <a:lstStyle/>
            <a:p>
              <a:r>
                <a:rPr lang="en-US" altLang="zh-CN" sz="2400">
                  <a:solidFill>
                    <a:schemeClr val="bg1"/>
                  </a:solidFill>
                </a:rPr>
                <a:t>7</a:t>
              </a:r>
              <a:endParaRPr lang="zh-CN" altLang="en-US" sz="2400">
                <a:solidFill>
                  <a:schemeClr val="bg1"/>
                </a:solidFill>
              </a:endParaRPr>
            </a:p>
          </p:txBody>
        </p:sp>
      </p:grpSp>
      <p:grpSp>
        <p:nvGrpSpPr>
          <p:cNvPr id="43" name="组合 42"/>
          <p:cNvGrpSpPr/>
          <p:nvPr/>
        </p:nvGrpSpPr>
        <p:grpSpPr>
          <a:xfrm>
            <a:off x="7476947" y="4378320"/>
            <a:ext cx="332843" cy="432431"/>
            <a:chOff x="4657370" y="4209293"/>
            <a:chExt cx="303270" cy="394010"/>
          </a:xfrm>
        </p:grpSpPr>
        <p:sp>
          <p:nvSpPr>
            <p:cNvPr id="44" name="椭圆 43"/>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TextBox 44"/>
            <p:cNvSpPr txBox="1"/>
            <p:nvPr/>
          </p:nvSpPr>
          <p:spPr>
            <a:xfrm>
              <a:off x="4657370" y="4209293"/>
              <a:ext cx="288032" cy="394010"/>
            </a:xfrm>
            <a:prstGeom prst="rect">
              <a:avLst/>
            </a:prstGeom>
            <a:noFill/>
          </p:spPr>
          <p:txBody>
            <a:bodyPr wrap="square" rtlCol="0">
              <a:spAutoFit/>
            </a:bodyPr>
            <a:lstStyle/>
            <a:p>
              <a:r>
                <a:rPr lang="en-US" altLang="zh-CN" sz="2400">
                  <a:solidFill>
                    <a:schemeClr val="bg1"/>
                  </a:solidFill>
                </a:rPr>
                <a:t>9</a:t>
              </a:r>
              <a:endParaRPr lang="zh-CN" altLang="en-US" sz="2400">
                <a:solidFill>
                  <a:schemeClr val="bg1"/>
                </a:solidFill>
              </a:endParaRPr>
            </a:p>
          </p:txBody>
        </p:sp>
      </p:grpSp>
      <p:grpSp>
        <p:nvGrpSpPr>
          <p:cNvPr id="63" name="组合 62"/>
          <p:cNvGrpSpPr/>
          <p:nvPr/>
        </p:nvGrpSpPr>
        <p:grpSpPr>
          <a:xfrm>
            <a:off x="9220564" y="4061434"/>
            <a:ext cx="632238" cy="374774"/>
            <a:chOff x="5248672" y="4256474"/>
            <a:chExt cx="576064" cy="341476"/>
          </a:xfrm>
        </p:grpSpPr>
        <p:sp>
          <p:nvSpPr>
            <p:cNvPr id="64" name="椭圆 63"/>
            <p:cNvSpPr/>
            <p:nvPr/>
          </p:nvSpPr>
          <p:spPr>
            <a:xfrm>
              <a:off x="5335920"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TextBox 64"/>
            <p:cNvSpPr txBox="1"/>
            <p:nvPr/>
          </p:nvSpPr>
          <p:spPr>
            <a:xfrm>
              <a:off x="5248672" y="4256474"/>
              <a:ext cx="576064" cy="341476"/>
            </a:xfrm>
            <a:prstGeom prst="rect">
              <a:avLst/>
            </a:prstGeom>
            <a:noFill/>
          </p:spPr>
          <p:txBody>
            <a:bodyPr wrap="square" rtlCol="0">
              <a:spAutoFit/>
            </a:bodyPr>
            <a:lstStyle/>
            <a:p>
              <a:r>
                <a:rPr lang="en-US" altLang="zh-CN" sz="2000" b="1">
                  <a:solidFill>
                    <a:schemeClr val="bg1"/>
                  </a:solidFill>
                </a:rPr>
                <a:t>12</a:t>
              </a:r>
              <a:endParaRPr lang="zh-CN" altLang="en-US" sz="2000" b="1">
                <a:solidFill>
                  <a:schemeClr val="bg1"/>
                </a:solidFill>
              </a:endParaRPr>
            </a:p>
          </p:txBody>
        </p:sp>
      </p:grpSp>
      <p:grpSp>
        <p:nvGrpSpPr>
          <p:cNvPr id="70" name="组合 69"/>
          <p:cNvGrpSpPr/>
          <p:nvPr/>
        </p:nvGrpSpPr>
        <p:grpSpPr>
          <a:xfrm>
            <a:off x="5864443" y="5111201"/>
            <a:ext cx="632238" cy="400110"/>
            <a:chOff x="5248672" y="4256474"/>
            <a:chExt cx="576064" cy="364561"/>
          </a:xfrm>
        </p:grpSpPr>
        <p:sp>
          <p:nvSpPr>
            <p:cNvPr id="71" name="椭圆 70"/>
            <p:cNvSpPr/>
            <p:nvPr/>
          </p:nvSpPr>
          <p:spPr>
            <a:xfrm>
              <a:off x="5335920"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TextBox 71"/>
            <p:cNvSpPr txBox="1"/>
            <p:nvPr/>
          </p:nvSpPr>
          <p:spPr>
            <a:xfrm>
              <a:off x="5248672" y="4256474"/>
              <a:ext cx="576064" cy="364561"/>
            </a:xfrm>
            <a:prstGeom prst="rect">
              <a:avLst/>
            </a:prstGeom>
            <a:noFill/>
          </p:spPr>
          <p:txBody>
            <a:bodyPr wrap="square" rtlCol="0">
              <a:spAutoFit/>
            </a:bodyPr>
            <a:lstStyle/>
            <a:p>
              <a:r>
                <a:rPr lang="en-US" altLang="zh-CN" sz="2000" b="1">
                  <a:solidFill>
                    <a:schemeClr val="bg1"/>
                  </a:solidFill>
                </a:rPr>
                <a:t>11</a:t>
              </a:r>
              <a:endParaRPr lang="zh-CN" altLang="en-US" sz="2000" b="1">
                <a:solidFill>
                  <a:schemeClr val="bg1"/>
                </a:solidFill>
              </a:endParaRPr>
            </a:p>
          </p:txBody>
        </p:sp>
      </p:grpSp>
      <p:grpSp>
        <p:nvGrpSpPr>
          <p:cNvPr id="73" name="组合 72"/>
          <p:cNvGrpSpPr/>
          <p:nvPr/>
        </p:nvGrpSpPr>
        <p:grpSpPr>
          <a:xfrm>
            <a:off x="8358702" y="3380859"/>
            <a:ext cx="632238" cy="374774"/>
            <a:chOff x="5248672" y="4256474"/>
            <a:chExt cx="576064" cy="341476"/>
          </a:xfrm>
        </p:grpSpPr>
        <p:sp>
          <p:nvSpPr>
            <p:cNvPr id="74" name="椭圆 73"/>
            <p:cNvSpPr/>
            <p:nvPr/>
          </p:nvSpPr>
          <p:spPr>
            <a:xfrm>
              <a:off x="5335920"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TextBox 74"/>
            <p:cNvSpPr txBox="1"/>
            <p:nvPr/>
          </p:nvSpPr>
          <p:spPr>
            <a:xfrm>
              <a:off x="5248672" y="4256474"/>
              <a:ext cx="576064" cy="341476"/>
            </a:xfrm>
            <a:prstGeom prst="rect">
              <a:avLst/>
            </a:prstGeom>
            <a:noFill/>
          </p:spPr>
          <p:txBody>
            <a:bodyPr wrap="square" rtlCol="0">
              <a:spAutoFit/>
            </a:bodyPr>
            <a:lstStyle/>
            <a:p>
              <a:r>
                <a:rPr lang="en-US" altLang="zh-CN" sz="2000" b="1">
                  <a:solidFill>
                    <a:schemeClr val="bg1"/>
                  </a:solidFill>
                </a:rPr>
                <a:t>12</a:t>
              </a:r>
              <a:endParaRPr lang="zh-CN" altLang="en-US" sz="2000" b="1">
                <a:solidFill>
                  <a:schemeClr val="bg1"/>
                </a:solidFill>
              </a:endParaRPr>
            </a:p>
          </p:txBody>
        </p:sp>
      </p:grpSp>
      <p:grpSp>
        <p:nvGrpSpPr>
          <p:cNvPr id="80" name="组合 79"/>
          <p:cNvGrpSpPr/>
          <p:nvPr/>
        </p:nvGrpSpPr>
        <p:grpSpPr>
          <a:xfrm>
            <a:off x="6462267" y="4474078"/>
            <a:ext cx="632238" cy="400110"/>
            <a:chOff x="5248672" y="4256474"/>
            <a:chExt cx="576064" cy="364561"/>
          </a:xfrm>
        </p:grpSpPr>
        <p:sp>
          <p:nvSpPr>
            <p:cNvPr id="81" name="椭圆 80"/>
            <p:cNvSpPr/>
            <p:nvPr/>
          </p:nvSpPr>
          <p:spPr>
            <a:xfrm>
              <a:off x="5335920"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TextBox 81"/>
            <p:cNvSpPr txBox="1"/>
            <p:nvPr/>
          </p:nvSpPr>
          <p:spPr>
            <a:xfrm>
              <a:off x="5248672" y="4256474"/>
              <a:ext cx="576064" cy="364561"/>
            </a:xfrm>
            <a:prstGeom prst="rect">
              <a:avLst/>
            </a:prstGeom>
            <a:noFill/>
          </p:spPr>
          <p:txBody>
            <a:bodyPr wrap="square" rtlCol="0">
              <a:spAutoFit/>
            </a:bodyPr>
            <a:lstStyle/>
            <a:p>
              <a:r>
                <a:rPr lang="en-US" altLang="zh-CN" sz="2000" b="1">
                  <a:solidFill>
                    <a:schemeClr val="bg1"/>
                  </a:solidFill>
                </a:rPr>
                <a:t>10</a:t>
              </a:r>
              <a:endParaRPr lang="zh-CN" altLang="en-US" sz="2000" b="1">
                <a:solidFill>
                  <a:schemeClr val="bg1"/>
                </a:solidFill>
              </a:endParaRPr>
            </a:p>
          </p:txBody>
        </p:sp>
      </p:grpSp>
      <p:grpSp>
        <p:nvGrpSpPr>
          <p:cNvPr id="88" name="组合 87"/>
          <p:cNvGrpSpPr/>
          <p:nvPr/>
        </p:nvGrpSpPr>
        <p:grpSpPr>
          <a:xfrm>
            <a:off x="8070862" y="4007550"/>
            <a:ext cx="332843" cy="461665"/>
            <a:chOff x="4657370" y="4209293"/>
            <a:chExt cx="303270" cy="420647"/>
          </a:xfrm>
        </p:grpSpPr>
        <p:sp>
          <p:nvSpPr>
            <p:cNvPr id="89" name="椭圆 88"/>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TextBox 89"/>
            <p:cNvSpPr txBox="1"/>
            <p:nvPr/>
          </p:nvSpPr>
          <p:spPr>
            <a:xfrm>
              <a:off x="4657370" y="4209293"/>
              <a:ext cx="288032" cy="420647"/>
            </a:xfrm>
            <a:prstGeom prst="rect">
              <a:avLst/>
            </a:prstGeom>
            <a:noFill/>
          </p:spPr>
          <p:txBody>
            <a:bodyPr wrap="square" rtlCol="0">
              <a:spAutoFit/>
            </a:bodyPr>
            <a:lstStyle/>
            <a:p>
              <a:r>
                <a:rPr lang="en-US" altLang="zh-CN" sz="2400">
                  <a:solidFill>
                    <a:schemeClr val="bg1"/>
                  </a:solidFill>
                </a:rPr>
                <a:t>8</a:t>
              </a:r>
              <a:endParaRPr lang="zh-CN" altLang="en-US" sz="2400">
                <a:solidFill>
                  <a:schemeClr val="bg1"/>
                </a:solidFill>
              </a:endParaRPr>
            </a:p>
          </p:txBody>
        </p:sp>
      </p:grpSp>
      <p:sp>
        <p:nvSpPr>
          <p:cNvPr id="3" name="灯片编号占位符 2"/>
          <p:cNvSpPr>
            <a:spLocks noGrp="1"/>
          </p:cNvSpPr>
          <p:nvPr>
            <p:ph type="sldNum" sz="quarter" idx="12"/>
          </p:nvPr>
        </p:nvSpPr>
        <p:spPr/>
        <p:txBody>
          <a:bodyPr/>
          <a:lstStyle/>
          <a:p>
            <a:fld id="{0C913308-F349-4B6D-A68A-DD1791B4A57B}" type="slidenum">
              <a:rPr lang="zh-CN" altLang="en-US" smtClean="0"/>
              <a:t>51</a:t>
            </a:fld>
            <a:endParaRPr lang="zh-CN" altLang="en-US"/>
          </a:p>
        </p:txBody>
      </p:sp>
    </p:spTree>
    <p:extLst>
      <p:ext uri="{BB962C8B-B14F-4D97-AF65-F5344CB8AC3E}">
        <p14:creationId xmlns:p14="http://schemas.microsoft.com/office/powerpoint/2010/main" val="21717389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792511" y="756146"/>
            <a:ext cx="11008890" cy="648072"/>
          </a:xfrm>
        </p:spPr>
        <p:txBody>
          <a:bodyPr>
            <a:normAutofit/>
          </a:bodyPr>
          <a:lstStyle/>
          <a:p>
            <a:pPr algn="l"/>
            <a:r>
              <a:rPr lang="zh-CN" altLang="en-US" sz="3000">
                <a:solidFill>
                  <a:srgbClr val="92D050"/>
                </a:solidFill>
                <a:latin typeface="叶根友毛笔行书" pitchFamily="2" charset="-122"/>
                <a:ea typeface="叶根友毛笔行书" pitchFamily="2" charset="-122"/>
              </a:rPr>
              <a:t>卡通造型</a:t>
            </a:r>
          </a:p>
        </p:txBody>
      </p:sp>
      <p:sp>
        <p:nvSpPr>
          <p:cNvPr id="29" name="TextBox 28"/>
          <p:cNvSpPr txBox="1"/>
          <p:nvPr/>
        </p:nvSpPr>
        <p:spPr>
          <a:xfrm>
            <a:off x="823683" y="1620242"/>
            <a:ext cx="10801200" cy="923330"/>
          </a:xfrm>
          <a:prstGeom prst="rect">
            <a:avLst/>
          </a:prstGeom>
          <a:noFill/>
        </p:spPr>
        <p:txBody>
          <a:bodyPr wrap="square" rtlCol="0">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在红迷林区域内放置</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11</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组卡通人物小品，分别为圣象、维尼熊、企鹅、熊猫、花奶牛、恐龙、麋鹿、长颈鹿、小黄人、机器猫、米老鼠、</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hellokitty</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。其中圣象高度为</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8</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米，其余为</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4</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米。</a:t>
            </a:r>
          </a:p>
        </p:txBody>
      </p:sp>
      <p:grpSp>
        <p:nvGrpSpPr>
          <p:cNvPr id="7" name="组合 6"/>
          <p:cNvGrpSpPr/>
          <p:nvPr/>
        </p:nvGrpSpPr>
        <p:grpSpPr>
          <a:xfrm>
            <a:off x="823683" y="3241070"/>
            <a:ext cx="11265749" cy="4579322"/>
            <a:chOff x="823683" y="3792488"/>
            <a:chExt cx="9211767" cy="3744416"/>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683" y="3792488"/>
              <a:ext cx="5588681" cy="3744416"/>
            </a:xfrm>
            <a:prstGeom prst="rect">
              <a:avLst/>
            </a:prstGeom>
          </p:spPr>
        </p:pic>
        <p:grpSp>
          <p:nvGrpSpPr>
            <p:cNvPr id="31" name="组合 30"/>
            <p:cNvGrpSpPr/>
            <p:nvPr/>
          </p:nvGrpSpPr>
          <p:grpSpPr>
            <a:xfrm>
              <a:off x="4096544" y="3798590"/>
              <a:ext cx="1474410" cy="3701455"/>
              <a:chOff x="86478" y="3144688"/>
              <a:chExt cx="1474410" cy="4298682"/>
            </a:xfrm>
          </p:grpSpPr>
          <p:cxnSp>
            <p:nvCxnSpPr>
              <p:cNvPr id="32" name="直接箭头连接符 31"/>
              <p:cNvCxnSpPr/>
              <p:nvPr/>
            </p:nvCxnSpPr>
            <p:spPr>
              <a:xfrm flipV="1">
                <a:off x="823683" y="3144688"/>
                <a:ext cx="0" cy="172792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p:nvPr/>
            </p:nvCxnSpPr>
            <p:spPr>
              <a:xfrm>
                <a:off x="823683" y="5880720"/>
                <a:ext cx="0" cy="156265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86478" y="5109363"/>
                <a:ext cx="1474410" cy="428923"/>
              </a:xfrm>
              <a:prstGeom prst="rect">
                <a:avLst/>
              </a:prstGeom>
              <a:noFill/>
            </p:spPr>
            <p:txBody>
              <a:bodyPr wrap="square" rtlCol="0">
                <a:spAutoFit/>
              </a:bodyPr>
              <a:lstStyle/>
              <a:p>
                <a:pPr algn="ctr"/>
                <a:r>
                  <a:rPr lang="en-US" altLang="zh-CN" sz="1800">
                    <a:latin typeface="Yu Gothic UI Semilight" panose="020B0400000000000000" pitchFamily="34" charset="-128"/>
                    <a:ea typeface="Yu Gothic UI Semilight" panose="020B0400000000000000" pitchFamily="34" charset="-128"/>
                  </a:rPr>
                  <a:t>8</a:t>
                </a:r>
                <a:r>
                  <a:rPr lang="zh-CN" altLang="en-US" sz="1800">
                    <a:latin typeface="Yu Gothic UI Semilight" panose="020B0400000000000000" pitchFamily="34" charset="-128"/>
                    <a:ea typeface="Yu Gothic UI Semilight" panose="020B0400000000000000" pitchFamily="34" charset="-128"/>
                  </a:rPr>
                  <a:t>米</a:t>
                </a:r>
              </a:p>
            </p:txBody>
          </p:sp>
        </p:grpSp>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8238" t="14881" r="28836" b="38970"/>
            <a:stretch/>
          </p:blipFill>
          <p:spPr>
            <a:xfrm>
              <a:off x="6452939" y="3792488"/>
              <a:ext cx="2612157" cy="3744416"/>
            </a:xfrm>
            <a:prstGeom prst="rect">
              <a:avLst/>
            </a:prstGeom>
          </p:spPr>
        </p:pic>
        <p:grpSp>
          <p:nvGrpSpPr>
            <p:cNvPr id="36" name="组合 35"/>
            <p:cNvGrpSpPr/>
            <p:nvPr/>
          </p:nvGrpSpPr>
          <p:grpSpPr>
            <a:xfrm>
              <a:off x="8561040" y="3835449"/>
              <a:ext cx="1474410" cy="3701455"/>
              <a:chOff x="86478" y="3144688"/>
              <a:chExt cx="1474410" cy="4298682"/>
            </a:xfrm>
          </p:grpSpPr>
          <p:cxnSp>
            <p:nvCxnSpPr>
              <p:cNvPr id="37" name="直接箭头连接符 36"/>
              <p:cNvCxnSpPr/>
              <p:nvPr/>
            </p:nvCxnSpPr>
            <p:spPr>
              <a:xfrm flipV="1">
                <a:off x="823683" y="3144688"/>
                <a:ext cx="0" cy="172792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直接箭头连接符 37"/>
              <p:cNvCxnSpPr/>
              <p:nvPr/>
            </p:nvCxnSpPr>
            <p:spPr>
              <a:xfrm>
                <a:off x="823683" y="5880720"/>
                <a:ext cx="0" cy="156265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86478" y="5109363"/>
                <a:ext cx="1474410" cy="428923"/>
              </a:xfrm>
              <a:prstGeom prst="rect">
                <a:avLst/>
              </a:prstGeom>
              <a:noFill/>
            </p:spPr>
            <p:txBody>
              <a:bodyPr wrap="square" rtlCol="0">
                <a:spAutoFit/>
              </a:bodyPr>
              <a:lstStyle/>
              <a:p>
                <a:pPr algn="ctr"/>
                <a:r>
                  <a:rPr lang="en-US" altLang="zh-CN" sz="1800">
                    <a:latin typeface="Yu Gothic UI Semilight" panose="020B0400000000000000" pitchFamily="34" charset="-128"/>
                    <a:ea typeface="Yu Gothic UI Semilight" panose="020B0400000000000000" pitchFamily="34" charset="-128"/>
                  </a:rPr>
                  <a:t>4</a:t>
                </a:r>
                <a:r>
                  <a:rPr lang="zh-CN" altLang="en-US" sz="1800">
                    <a:latin typeface="Yu Gothic UI Semilight" panose="020B0400000000000000" pitchFamily="34" charset="-128"/>
                    <a:ea typeface="Yu Gothic UI Semilight" panose="020B0400000000000000" pitchFamily="34" charset="-128"/>
                  </a:rPr>
                  <a:t>米</a:t>
                </a:r>
              </a:p>
            </p:txBody>
          </p:sp>
        </p:grpSp>
      </p:grpSp>
      <p:sp>
        <p:nvSpPr>
          <p:cNvPr id="3" name="灯片编号占位符 2"/>
          <p:cNvSpPr>
            <a:spLocks noGrp="1"/>
          </p:cNvSpPr>
          <p:nvPr>
            <p:ph type="sldNum" sz="quarter" idx="12"/>
          </p:nvPr>
        </p:nvSpPr>
        <p:spPr/>
        <p:txBody>
          <a:bodyPr/>
          <a:lstStyle/>
          <a:p>
            <a:fld id="{0C913308-F349-4B6D-A68A-DD1791B4A57B}" type="slidenum">
              <a:rPr lang="zh-CN" altLang="en-US" smtClean="0"/>
              <a:t>52</a:t>
            </a:fld>
            <a:endParaRPr lang="zh-CN" altLang="en-US"/>
          </a:p>
        </p:txBody>
      </p:sp>
    </p:spTree>
    <p:extLst>
      <p:ext uri="{BB962C8B-B14F-4D97-AF65-F5344CB8AC3E}">
        <p14:creationId xmlns:p14="http://schemas.microsoft.com/office/powerpoint/2010/main" val="774158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8169" y="2280320"/>
            <a:ext cx="9681363" cy="6276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标题 1"/>
          <p:cNvSpPr txBox="1">
            <a:spLocks/>
          </p:cNvSpPr>
          <p:nvPr/>
        </p:nvSpPr>
        <p:spPr>
          <a:xfrm>
            <a:off x="792511" y="756146"/>
            <a:ext cx="11008890" cy="648072"/>
          </a:xfrm>
          <a:prstGeom prst="rect">
            <a:avLst/>
          </a:prstGeom>
        </p:spPr>
        <p:txBody>
          <a:bodyPr vert="horz" lIns="128016" tIns="64008" rIns="128016" bIns="64008" rtlCol="0" anchor="ctr">
            <a:normAutofit/>
          </a:bodyPr>
          <a:lstStyle>
            <a:lvl1pPr algn="ctr" defTabSz="1280160" rtl="0" eaLnBrk="1" latinLnBrk="0" hangingPunct="1">
              <a:spcBef>
                <a:spcPct val="0"/>
              </a:spcBef>
              <a:buNone/>
              <a:defRPr sz="6200" kern="1200">
                <a:solidFill>
                  <a:schemeClr val="tx1"/>
                </a:solidFill>
                <a:latin typeface="+mj-lt"/>
                <a:ea typeface="+mj-ea"/>
                <a:cs typeface="+mj-cs"/>
              </a:defRPr>
            </a:lvl1pPr>
          </a:lstStyle>
          <a:p>
            <a:pPr algn="l"/>
            <a:r>
              <a:rPr lang="zh-CN" altLang="en-US" sz="3000">
                <a:solidFill>
                  <a:srgbClr val="92D050"/>
                </a:solidFill>
                <a:latin typeface="叶根友毛笔行书" pitchFamily="2" charset="-122"/>
                <a:ea typeface="叶根友毛笔行书" pitchFamily="2" charset="-122"/>
              </a:rPr>
              <a:t>粉色地</a:t>
            </a:r>
          </a:p>
        </p:txBody>
      </p:sp>
      <p:sp>
        <p:nvSpPr>
          <p:cNvPr id="5" name="矩形 4"/>
          <p:cNvSpPr/>
          <p:nvPr/>
        </p:nvSpPr>
        <p:spPr>
          <a:xfrm>
            <a:off x="245757" y="2220423"/>
            <a:ext cx="2642412" cy="633670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1200"/>
              </a:spcBef>
            </a:pPr>
            <a:endParaRPr lang="en-US" altLang="zh-CN" sz="800">
              <a:latin typeface="Yu Gothic UI Semilight" panose="020B0400000000000000" pitchFamily="34" charset="-128"/>
              <a:ea typeface="Yu Gothic UI Semilight" panose="020B0400000000000000" pitchFamily="34" charset="-128"/>
            </a:endParaRPr>
          </a:p>
          <a:p>
            <a:pPr algn="ctr">
              <a:spcBef>
                <a:spcPts val="1200"/>
              </a:spcBef>
            </a:pPr>
            <a:r>
              <a:rPr lang="zh-CN" altLang="en-US" sz="2000" b="1">
                <a:latin typeface="Yu Gothic UI Semilight" panose="020B0400000000000000" pitchFamily="34" charset="-128"/>
                <a:ea typeface="Yu Gothic UI Semilight" panose="020B0400000000000000" pitchFamily="34" charset="-128"/>
              </a:rPr>
              <a:t>粉色地平面图</a:t>
            </a:r>
            <a:endParaRPr lang="en-US" altLang="zh-CN" sz="2000" b="1">
              <a:latin typeface="Yu Gothic UI Semilight" panose="020B0400000000000000" pitchFamily="34" charset="-128"/>
              <a:ea typeface="Yu Gothic UI Semilight" panose="020B0400000000000000" pitchFamily="34" charset="-128"/>
            </a:endParaRPr>
          </a:p>
          <a:p>
            <a:pPr marL="342900" indent="457200">
              <a:spcBef>
                <a:spcPts val="1200"/>
              </a:spcBef>
              <a:buAutoNum type="arabicPlain"/>
            </a:pPr>
            <a:r>
              <a:rPr lang="zh-CN" altLang="en-US" sz="1600">
                <a:latin typeface="Yu Gothic UI Semilight" panose="020B0400000000000000" pitchFamily="34" charset="-128"/>
                <a:ea typeface="Yu Gothic UI Semilight" panose="020B0400000000000000" pitchFamily="34" charset="-128"/>
              </a:rPr>
              <a:t>粉色地大门</a:t>
            </a:r>
            <a:endParaRPr lang="en-US" altLang="zh-CN" sz="1600">
              <a:latin typeface="Yu Gothic UI Semilight" panose="020B0400000000000000" pitchFamily="34" charset="-128"/>
              <a:ea typeface="Yu Gothic UI Semilight" panose="020B0400000000000000" pitchFamily="34" charset="-128"/>
            </a:endParaRPr>
          </a:p>
          <a:p>
            <a:pPr marL="342900" indent="457200">
              <a:spcBef>
                <a:spcPts val="1200"/>
              </a:spcBef>
              <a:buAutoNum type="arabicPlain"/>
            </a:pPr>
            <a:r>
              <a:rPr lang="zh-CN" altLang="en-US" sz="1600">
                <a:latin typeface="Yu Gothic UI Semilight" panose="020B0400000000000000" pitchFamily="34" charset="-128"/>
                <a:ea typeface="Yu Gothic UI Semilight" panose="020B0400000000000000" pitchFamily="34" charset="-128"/>
              </a:rPr>
              <a:t>卡丁车</a:t>
            </a:r>
            <a:endParaRPr lang="en-US" altLang="zh-CN" sz="1600">
              <a:latin typeface="Yu Gothic UI Semilight" panose="020B0400000000000000" pitchFamily="34" charset="-128"/>
              <a:ea typeface="Yu Gothic UI Semilight" panose="020B0400000000000000" pitchFamily="34" charset="-128"/>
            </a:endParaRPr>
          </a:p>
          <a:p>
            <a:pPr marL="342900" indent="457200">
              <a:spcBef>
                <a:spcPts val="1200"/>
              </a:spcBef>
              <a:buAutoNum type="arabicPlain"/>
            </a:pPr>
            <a:r>
              <a:rPr lang="zh-CN" altLang="en-US" sz="1600">
                <a:latin typeface="Yu Gothic UI Semilight" panose="020B0400000000000000" pitchFamily="34" charset="-128"/>
                <a:ea typeface="Yu Gothic UI Semilight" panose="020B0400000000000000" pitchFamily="34" charset="-128"/>
              </a:rPr>
              <a:t>服务商业</a:t>
            </a:r>
            <a:endParaRPr lang="en-US" altLang="zh-CN" sz="1600">
              <a:latin typeface="Yu Gothic UI Semilight" panose="020B0400000000000000" pitchFamily="34" charset="-128"/>
              <a:ea typeface="Yu Gothic UI Semilight" panose="020B0400000000000000" pitchFamily="34" charset="-128"/>
            </a:endParaRPr>
          </a:p>
          <a:p>
            <a:pPr marL="342900" indent="457200">
              <a:spcBef>
                <a:spcPts val="1200"/>
              </a:spcBef>
              <a:buAutoNum type="arabicPlain"/>
            </a:pPr>
            <a:r>
              <a:rPr lang="zh-CN" altLang="en-US" sz="1600">
                <a:latin typeface="Yu Gothic UI Semilight" panose="020B0400000000000000" pitchFamily="34" charset="-128"/>
                <a:ea typeface="Yu Gothic UI Semilight" panose="020B0400000000000000" pitchFamily="34" charset="-128"/>
              </a:rPr>
              <a:t>亲亲花田</a:t>
            </a:r>
            <a:endParaRPr lang="en-US" altLang="zh-CN" sz="1600">
              <a:latin typeface="Yu Gothic UI Semilight" panose="020B0400000000000000" pitchFamily="34" charset="-128"/>
              <a:ea typeface="Yu Gothic UI Semilight" panose="020B0400000000000000" pitchFamily="34" charset="-128"/>
            </a:endParaRPr>
          </a:p>
          <a:p>
            <a:pPr marL="342900" indent="457200">
              <a:spcBef>
                <a:spcPts val="1200"/>
              </a:spcBef>
              <a:buAutoNum type="arabicPlain"/>
            </a:pPr>
            <a:r>
              <a:rPr lang="zh-CN" altLang="en-US" sz="1600">
                <a:latin typeface="Yu Gothic UI Semilight" panose="020B0400000000000000" pitchFamily="34" charset="-128"/>
                <a:ea typeface="Yu Gothic UI Semilight" panose="020B0400000000000000" pitchFamily="34" charset="-128"/>
              </a:rPr>
              <a:t>天崩地裂</a:t>
            </a:r>
            <a:endParaRPr lang="en-US" altLang="zh-CN" sz="1600">
              <a:latin typeface="Yu Gothic UI Semilight" panose="020B0400000000000000" pitchFamily="34" charset="-128"/>
              <a:ea typeface="Yu Gothic UI Semilight" panose="020B0400000000000000" pitchFamily="34" charset="-128"/>
            </a:endParaRPr>
          </a:p>
          <a:p>
            <a:pPr marL="342900" indent="457200">
              <a:spcBef>
                <a:spcPts val="1200"/>
              </a:spcBef>
              <a:buAutoNum type="arabicPlain"/>
            </a:pPr>
            <a:r>
              <a:rPr lang="zh-CN" altLang="en-US" sz="1600">
                <a:latin typeface="Yu Gothic UI Semilight" panose="020B0400000000000000" pitchFamily="34" charset="-128"/>
                <a:ea typeface="Yu Gothic UI Semilight" panose="020B0400000000000000" pitchFamily="34" charset="-128"/>
              </a:rPr>
              <a:t>丛林飞越</a:t>
            </a:r>
            <a:endParaRPr lang="en-US" altLang="zh-CN" sz="1600">
              <a:latin typeface="Yu Gothic UI Semilight" panose="020B0400000000000000" pitchFamily="34" charset="-128"/>
              <a:ea typeface="Yu Gothic UI Semilight" panose="020B0400000000000000" pitchFamily="34" charset="-128"/>
            </a:endParaRPr>
          </a:p>
          <a:p>
            <a:pPr marL="342900" indent="457200">
              <a:spcBef>
                <a:spcPts val="1200"/>
              </a:spcBef>
              <a:buAutoNum type="arabicPlain"/>
            </a:pPr>
            <a:r>
              <a:rPr lang="zh-CN" altLang="en-US" sz="1600">
                <a:latin typeface="Yu Gothic UI Semilight" panose="020B0400000000000000" pitchFamily="34" charset="-128"/>
                <a:ea typeface="Yu Gothic UI Semilight" panose="020B0400000000000000" pitchFamily="34" charset="-128"/>
              </a:rPr>
              <a:t>彩绳穿越</a:t>
            </a:r>
            <a:endParaRPr lang="en-US" altLang="zh-CN" sz="1600">
              <a:latin typeface="Yu Gothic UI Semilight" panose="020B0400000000000000" pitchFamily="34" charset="-128"/>
              <a:ea typeface="Yu Gothic UI Semilight" panose="020B0400000000000000" pitchFamily="34" charset="-128"/>
            </a:endParaRPr>
          </a:p>
          <a:p>
            <a:pPr marL="342900" indent="457200">
              <a:spcBef>
                <a:spcPts val="1200"/>
              </a:spcBef>
              <a:buAutoNum type="arabicPlain"/>
            </a:pPr>
            <a:r>
              <a:rPr lang="zh-CN" altLang="en-US" sz="1600">
                <a:latin typeface="Yu Gothic UI Semilight" panose="020B0400000000000000" pitchFamily="34" charset="-128"/>
                <a:ea typeface="Yu Gothic UI Semilight" panose="020B0400000000000000" pitchFamily="34" charset="-128"/>
              </a:rPr>
              <a:t>黄金沙滩</a:t>
            </a:r>
            <a:endParaRPr lang="en-US" altLang="zh-CN" sz="1600">
              <a:latin typeface="Yu Gothic UI Semilight" panose="020B0400000000000000" pitchFamily="34" charset="-128"/>
              <a:ea typeface="Yu Gothic UI Semilight" panose="020B0400000000000000" pitchFamily="34" charset="-128"/>
            </a:endParaRPr>
          </a:p>
          <a:p>
            <a:pPr marL="342900" indent="457200">
              <a:spcBef>
                <a:spcPts val="1200"/>
              </a:spcBef>
              <a:buAutoNum type="arabicPlain"/>
            </a:pPr>
            <a:r>
              <a:rPr lang="zh-CN" altLang="en-US" sz="1600">
                <a:latin typeface="Yu Gothic UI Semilight" panose="020B0400000000000000" pitchFamily="34" charset="-128"/>
                <a:ea typeface="Yu Gothic UI Semilight" panose="020B0400000000000000" pitchFamily="34" charset="-128"/>
              </a:rPr>
              <a:t>国王山</a:t>
            </a:r>
            <a:endParaRPr lang="en-US" altLang="zh-CN" sz="1600">
              <a:latin typeface="Yu Gothic UI Semilight" panose="020B0400000000000000" pitchFamily="34" charset="-128"/>
              <a:ea typeface="Yu Gothic UI Semilight" panose="020B0400000000000000" pitchFamily="34" charset="-128"/>
            </a:endParaRPr>
          </a:p>
          <a:p>
            <a:pPr marL="342900" indent="457200">
              <a:spcBef>
                <a:spcPts val="1200"/>
              </a:spcBef>
              <a:buAutoNum type="arabicPlain"/>
            </a:pPr>
            <a:r>
              <a:rPr lang="zh-CN" altLang="en-US" sz="1600">
                <a:latin typeface="Yu Gothic UI Semilight" panose="020B0400000000000000" pitchFamily="34" charset="-128"/>
                <a:ea typeface="Yu Gothic UI Semilight" panose="020B0400000000000000" pitchFamily="34" charset="-128"/>
              </a:rPr>
              <a:t>跷跷板</a:t>
            </a:r>
            <a:endParaRPr lang="en-US" altLang="zh-CN" sz="1600">
              <a:latin typeface="Yu Gothic UI Semilight" panose="020B0400000000000000" pitchFamily="34" charset="-128"/>
              <a:ea typeface="Yu Gothic UI Semilight" panose="020B0400000000000000" pitchFamily="34" charset="-128"/>
            </a:endParaRPr>
          </a:p>
          <a:p>
            <a:pPr marL="342900" indent="457200">
              <a:spcBef>
                <a:spcPts val="1200"/>
              </a:spcBef>
              <a:buAutoNum type="arabicPlain"/>
            </a:pPr>
            <a:r>
              <a:rPr lang="zh-CN" altLang="en-US" sz="1600">
                <a:latin typeface="Yu Gothic UI Semilight" panose="020B0400000000000000" pitchFamily="34" charset="-128"/>
                <a:ea typeface="Yu Gothic UI Semilight" panose="020B0400000000000000" pitchFamily="34" charset="-128"/>
              </a:rPr>
              <a:t>滑索</a:t>
            </a:r>
            <a:endParaRPr lang="en-US" altLang="zh-CN" sz="1600">
              <a:latin typeface="Yu Gothic UI Semilight" panose="020B0400000000000000" pitchFamily="34" charset="-128"/>
              <a:ea typeface="Yu Gothic UI Semilight" panose="020B0400000000000000" pitchFamily="34" charset="-128"/>
            </a:endParaRPr>
          </a:p>
          <a:p>
            <a:pPr marL="342900" indent="457200">
              <a:spcBef>
                <a:spcPts val="1200"/>
              </a:spcBef>
              <a:buAutoNum type="arabicPlain"/>
            </a:pPr>
            <a:endParaRPr lang="en-US" altLang="zh-CN" sz="1600">
              <a:latin typeface="Yu Gothic UI Semilight" panose="020B0400000000000000" pitchFamily="34" charset="-128"/>
              <a:ea typeface="Yu Gothic UI Semilight" panose="020B0400000000000000" pitchFamily="34" charset="-128"/>
            </a:endParaRPr>
          </a:p>
        </p:txBody>
      </p:sp>
      <p:grpSp>
        <p:nvGrpSpPr>
          <p:cNvPr id="7" name="组合 6"/>
          <p:cNvGrpSpPr/>
          <p:nvPr/>
        </p:nvGrpSpPr>
        <p:grpSpPr>
          <a:xfrm>
            <a:off x="8921080" y="4229580"/>
            <a:ext cx="363614" cy="571967"/>
            <a:chOff x="4657364" y="4209296"/>
            <a:chExt cx="303276" cy="477054"/>
          </a:xfrm>
        </p:grpSpPr>
        <p:sp>
          <p:nvSpPr>
            <p:cNvPr id="8" name="椭圆 7"/>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4657364" y="4209296"/>
              <a:ext cx="288032" cy="477054"/>
            </a:xfrm>
            <a:prstGeom prst="rect">
              <a:avLst/>
            </a:prstGeom>
            <a:noFill/>
          </p:spPr>
          <p:txBody>
            <a:bodyPr wrap="square" rtlCol="0">
              <a:spAutoFit/>
            </a:bodyPr>
            <a:lstStyle/>
            <a:p>
              <a:r>
                <a:rPr lang="en-US" altLang="zh-CN" sz="2400">
                  <a:solidFill>
                    <a:schemeClr val="bg1"/>
                  </a:solidFill>
                </a:rPr>
                <a:t>2</a:t>
              </a:r>
              <a:endParaRPr lang="zh-CN" altLang="en-US" sz="2400">
                <a:solidFill>
                  <a:schemeClr val="bg1"/>
                </a:solidFill>
              </a:endParaRPr>
            </a:p>
          </p:txBody>
        </p:sp>
      </p:grpSp>
      <p:grpSp>
        <p:nvGrpSpPr>
          <p:cNvPr id="13" name="组合 12"/>
          <p:cNvGrpSpPr/>
          <p:nvPr/>
        </p:nvGrpSpPr>
        <p:grpSpPr>
          <a:xfrm>
            <a:off x="10281420" y="2856384"/>
            <a:ext cx="363610" cy="571967"/>
            <a:chOff x="4657368" y="4209296"/>
            <a:chExt cx="303272" cy="477054"/>
          </a:xfrm>
        </p:grpSpPr>
        <p:sp>
          <p:nvSpPr>
            <p:cNvPr id="14" name="椭圆 13"/>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4657368" y="4209296"/>
              <a:ext cx="288032" cy="477054"/>
            </a:xfrm>
            <a:prstGeom prst="rect">
              <a:avLst/>
            </a:prstGeom>
            <a:noFill/>
          </p:spPr>
          <p:txBody>
            <a:bodyPr wrap="square" rtlCol="0">
              <a:spAutoFit/>
            </a:bodyPr>
            <a:lstStyle/>
            <a:p>
              <a:r>
                <a:rPr lang="en-US" altLang="zh-CN" sz="2400">
                  <a:solidFill>
                    <a:schemeClr val="bg1"/>
                  </a:solidFill>
                </a:rPr>
                <a:t>3</a:t>
              </a:r>
              <a:endParaRPr lang="zh-CN" altLang="en-US" sz="2400">
                <a:solidFill>
                  <a:schemeClr val="bg1"/>
                </a:solidFill>
              </a:endParaRPr>
            </a:p>
          </p:txBody>
        </p:sp>
      </p:grpSp>
      <p:grpSp>
        <p:nvGrpSpPr>
          <p:cNvPr id="60" name="组合 59"/>
          <p:cNvGrpSpPr/>
          <p:nvPr/>
        </p:nvGrpSpPr>
        <p:grpSpPr>
          <a:xfrm>
            <a:off x="10577264" y="3792488"/>
            <a:ext cx="690676" cy="437092"/>
            <a:chOff x="5298833" y="4256474"/>
            <a:chExt cx="576064" cy="364561"/>
          </a:xfrm>
        </p:grpSpPr>
        <p:sp>
          <p:nvSpPr>
            <p:cNvPr id="61" name="椭圆 60"/>
            <p:cNvSpPr/>
            <p:nvPr/>
          </p:nvSpPr>
          <p:spPr>
            <a:xfrm>
              <a:off x="5335920"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TextBox 61"/>
            <p:cNvSpPr txBox="1"/>
            <p:nvPr/>
          </p:nvSpPr>
          <p:spPr>
            <a:xfrm>
              <a:off x="5298833" y="4256474"/>
              <a:ext cx="576064" cy="364561"/>
            </a:xfrm>
            <a:prstGeom prst="rect">
              <a:avLst/>
            </a:prstGeom>
            <a:noFill/>
          </p:spPr>
          <p:txBody>
            <a:bodyPr wrap="square" rtlCol="0">
              <a:spAutoFit/>
            </a:bodyPr>
            <a:lstStyle/>
            <a:p>
              <a:r>
                <a:rPr lang="en-US" altLang="zh-CN" sz="2000" b="1">
                  <a:solidFill>
                    <a:schemeClr val="bg1"/>
                  </a:solidFill>
                </a:rPr>
                <a:t>1</a:t>
              </a:r>
              <a:endParaRPr lang="zh-CN" altLang="en-US" sz="2000" b="1">
                <a:solidFill>
                  <a:schemeClr val="bg1"/>
                </a:solidFill>
              </a:endParaRPr>
            </a:p>
          </p:txBody>
        </p:sp>
      </p:grpSp>
      <p:sp>
        <p:nvSpPr>
          <p:cNvPr id="4" name="灯片编号占位符 3"/>
          <p:cNvSpPr>
            <a:spLocks noGrp="1"/>
          </p:cNvSpPr>
          <p:nvPr>
            <p:ph type="sldNum" sz="quarter" idx="12"/>
          </p:nvPr>
        </p:nvSpPr>
        <p:spPr/>
        <p:txBody>
          <a:bodyPr/>
          <a:lstStyle/>
          <a:p>
            <a:fld id="{0C913308-F349-4B6D-A68A-DD1791B4A57B}" type="slidenum">
              <a:rPr lang="zh-CN" altLang="en-US" smtClean="0"/>
              <a:t>53</a:t>
            </a:fld>
            <a:endParaRPr lang="zh-CN" altLang="en-US"/>
          </a:p>
        </p:txBody>
      </p:sp>
      <p:grpSp>
        <p:nvGrpSpPr>
          <p:cNvPr id="48" name="组合 47"/>
          <p:cNvGrpSpPr/>
          <p:nvPr/>
        </p:nvGrpSpPr>
        <p:grpSpPr>
          <a:xfrm>
            <a:off x="7356097" y="4541737"/>
            <a:ext cx="363614" cy="461665"/>
            <a:chOff x="4657364" y="4209296"/>
            <a:chExt cx="303276" cy="385056"/>
          </a:xfrm>
        </p:grpSpPr>
        <p:sp>
          <p:nvSpPr>
            <p:cNvPr id="52" name="椭圆 51"/>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TextBox 58"/>
            <p:cNvSpPr txBox="1"/>
            <p:nvPr/>
          </p:nvSpPr>
          <p:spPr>
            <a:xfrm>
              <a:off x="4657364" y="4209296"/>
              <a:ext cx="288032" cy="385056"/>
            </a:xfrm>
            <a:prstGeom prst="rect">
              <a:avLst/>
            </a:prstGeom>
            <a:noFill/>
          </p:spPr>
          <p:txBody>
            <a:bodyPr wrap="square" rtlCol="0">
              <a:spAutoFit/>
            </a:bodyPr>
            <a:lstStyle/>
            <a:p>
              <a:r>
                <a:rPr lang="en-US" altLang="zh-CN" sz="2400">
                  <a:solidFill>
                    <a:schemeClr val="bg1"/>
                  </a:solidFill>
                </a:rPr>
                <a:t>4</a:t>
              </a:r>
              <a:endParaRPr lang="zh-CN" altLang="en-US" sz="2400">
                <a:solidFill>
                  <a:schemeClr val="bg1"/>
                </a:solidFill>
              </a:endParaRPr>
            </a:p>
          </p:txBody>
        </p:sp>
      </p:grpSp>
      <p:grpSp>
        <p:nvGrpSpPr>
          <p:cNvPr id="66" name="组合 65"/>
          <p:cNvGrpSpPr/>
          <p:nvPr/>
        </p:nvGrpSpPr>
        <p:grpSpPr>
          <a:xfrm>
            <a:off x="6760840" y="5187890"/>
            <a:ext cx="363614" cy="461665"/>
            <a:chOff x="4657364" y="4209296"/>
            <a:chExt cx="303276" cy="385056"/>
          </a:xfrm>
        </p:grpSpPr>
        <p:sp>
          <p:nvSpPr>
            <p:cNvPr id="70" name="椭圆 69"/>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TextBox 70"/>
            <p:cNvSpPr txBox="1"/>
            <p:nvPr/>
          </p:nvSpPr>
          <p:spPr>
            <a:xfrm>
              <a:off x="4657364" y="4209296"/>
              <a:ext cx="288032" cy="385056"/>
            </a:xfrm>
            <a:prstGeom prst="rect">
              <a:avLst/>
            </a:prstGeom>
            <a:noFill/>
          </p:spPr>
          <p:txBody>
            <a:bodyPr wrap="square" rtlCol="0">
              <a:spAutoFit/>
            </a:bodyPr>
            <a:lstStyle/>
            <a:p>
              <a:r>
                <a:rPr lang="en-US" altLang="zh-CN" sz="2400">
                  <a:solidFill>
                    <a:schemeClr val="bg1"/>
                  </a:solidFill>
                </a:rPr>
                <a:t>5</a:t>
              </a:r>
              <a:endParaRPr lang="zh-CN" altLang="en-US" sz="2400">
                <a:solidFill>
                  <a:schemeClr val="bg1"/>
                </a:solidFill>
              </a:endParaRPr>
            </a:p>
          </p:txBody>
        </p:sp>
      </p:grpSp>
      <p:grpSp>
        <p:nvGrpSpPr>
          <p:cNvPr id="72" name="组合 71"/>
          <p:cNvGrpSpPr/>
          <p:nvPr/>
        </p:nvGrpSpPr>
        <p:grpSpPr>
          <a:xfrm>
            <a:off x="5266954" y="6312768"/>
            <a:ext cx="355260" cy="461665"/>
            <a:chOff x="4672608" y="4209296"/>
            <a:chExt cx="296308" cy="385056"/>
          </a:xfrm>
        </p:grpSpPr>
        <p:sp>
          <p:nvSpPr>
            <p:cNvPr id="73" name="椭圆 72"/>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TextBox 73"/>
            <p:cNvSpPr txBox="1"/>
            <p:nvPr/>
          </p:nvSpPr>
          <p:spPr>
            <a:xfrm>
              <a:off x="4680884" y="4209296"/>
              <a:ext cx="288032" cy="385056"/>
            </a:xfrm>
            <a:prstGeom prst="rect">
              <a:avLst/>
            </a:prstGeom>
            <a:noFill/>
          </p:spPr>
          <p:txBody>
            <a:bodyPr wrap="square" rtlCol="0">
              <a:spAutoFit/>
            </a:bodyPr>
            <a:lstStyle/>
            <a:p>
              <a:r>
                <a:rPr lang="en-US" altLang="zh-CN" sz="2400">
                  <a:solidFill>
                    <a:schemeClr val="bg1"/>
                  </a:solidFill>
                </a:rPr>
                <a:t>6</a:t>
              </a:r>
              <a:endParaRPr lang="zh-CN" altLang="en-US" sz="2400">
                <a:solidFill>
                  <a:schemeClr val="bg1"/>
                </a:solidFill>
              </a:endParaRPr>
            </a:p>
          </p:txBody>
        </p:sp>
      </p:grpSp>
      <p:grpSp>
        <p:nvGrpSpPr>
          <p:cNvPr id="75" name="组合 74"/>
          <p:cNvGrpSpPr/>
          <p:nvPr/>
        </p:nvGrpSpPr>
        <p:grpSpPr>
          <a:xfrm>
            <a:off x="6423857" y="5649555"/>
            <a:ext cx="355260" cy="461665"/>
            <a:chOff x="4672608" y="4209296"/>
            <a:chExt cx="296308" cy="385056"/>
          </a:xfrm>
        </p:grpSpPr>
        <p:sp>
          <p:nvSpPr>
            <p:cNvPr id="76" name="椭圆 75"/>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TextBox 76"/>
            <p:cNvSpPr txBox="1"/>
            <p:nvPr/>
          </p:nvSpPr>
          <p:spPr>
            <a:xfrm>
              <a:off x="4680884" y="4209296"/>
              <a:ext cx="288032" cy="385056"/>
            </a:xfrm>
            <a:prstGeom prst="rect">
              <a:avLst/>
            </a:prstGeom>
            <a:noFill/>
          </p:spPr>
          <p:txBody>
            <a:bodyPr wrap="square" rtlCol="0">
              <a:spAutoFit/>
            </a:bodyPr>
            <a:lstStyle/>
            <a:p>
              <a:r>
                <a:rPr lang="en-US" altLang="zh-CN" sz="2400">
                  <a:solidFill>
                    <a:schemeClr val="bg1"/>
                  </a:solidFill>
                </a:rPr>
                <a:t>7</a:t>
              </a:r>
              <a:endParaRPr lang="zh-CN" altLang="en-US" sz="2400">
                <a:solidFill>
                  <a:schemeClr val="bg1"/>
                </a:solidFill>
              </a:endParaRPr>
            </a:p>
          </p:txBody>
        </p:sp>
      </p:grpSp>
      <p:grpSp>
        <p:nvGrpSpPr>
          <p:cNvPr id="79" name="组合 78"/>
          <p:cNvGrpSpPr/>
          <p:nvPr/>
        </p:nvGrpSpPr>
        <p:grpSpPr>
          <a:xfrm>
            <a:off x="7393951" y="5695997"/>
            <a:ext cx="363614" cy="461665"/>
            <a:chOff x="4657364" y="4209296"/>
            <a:chExt cx="303276" cy="385056"/>
          </a:xfrm>
        </p:grpSpPr>
        <p:sp>
          <p:nvSpPr>
            <p:cNvPr id="80" name="椭圆 79"/>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TextBox 80"/>
            <p:cNvSpPr txBox="1"/>
            <p:nvPr/>
          </p:nvSpPr>
          <p:spPr>
            <a:xfrm>
              <a:off x="4657364" y="4209296"/>
              <a:ext cx="288032" cy="385056"/>
            </a:xfrm>
            <a:prstGeom prst="rect">
              <a:avLst/>
            </a:prstGeom>
            <a:noFill/>
          </p:spPr>
          <p:txBody>
            <a:bodyPr wrap="square" rtlCol="0">
              <a:spAutoFit/>
            </a:bodyPr>
            <a:lstStyle/>
            <a:p>
              <a:r>
                <a:rPr lang="en-US" altLang="zh-CN" sz="2400">
                  <a:solidFill>
                    <a:schemeClr val="bg1"/>
                  </a:solidFill>
                </a:rPr>
                <a:t>8</a:t>
              </a:r>
              <a:endParaRPr lang="zh-CN" altLang="en-US" sz="2400">
                <a:solidFill>
                  <a:schemeClr val="bg1"/>
                </a:solidFill>
              </a:endParaRPr>
            </a:p>
          </p:txBody>
        </p:sp>
      </p:grpSp>
      <p:grpSp>
        <p:nvGrpSpPr>
          <p:cNvPr id="82" name="组合 81"/>
          <p:cNvGrpSpPr/>
          <p:nvPr/>
        </p:nvGrpSpPr>
        <p:grpSpPr>
          <a:xfrm>
            <a:off x="6924370" y="6186541"/>
            <a:ext cx="363614" cy="461665"/>
            <a:chOff x="4657364" y="4209296"/>
            <a:chExt cx="303276" cy="385056"/>
          </a:xfrm>
        </p:grpSpPr>
        <p:sp>
          <p:nvSpPr>
            <p:cNvPr id="83" name="椭圆 82"/>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TextBox 83"/>
            <p:cNvSpPr txBox="1"/>
            <p:nvPr/>
          </p:nvSpPr>
          <p:spPr>
            <a:xfrm>
              <a:off x="4657364" y="4209296"/>
              <a:ext cx="288032" cy="385056"/>
            </a:xfrm>
            <a:prstGeom prst="rect">
              <a:avLst/>
            </a:prstGeom>
            <a:noFill/>
          </p:spPr>
          <p:txBody>
            <a:bodyPr wrap="square" rtlCol="0">
              <a:spAutoFit/>
            </a:bodyPr>
            <a:lstStyle/>
            <a:p>
              <a:r>
                <a:rPr lang="en-US" altLang="zh-CN" sz="2400">
                  <a:solidFill>
                    <a:schemeClr val="bg1"/>
                  </a:solidFill>
                </a:rPr>
                <a:t>9</a:t>
              </a:r>
              <a:endParaRPr lang="zh-CN" altLang="en-US" sz="2400">
                <a:solidFill>
                  <a:schemeClr val="bg1"/>
                </a:solidFill>
              </a:endParaRPr>
            </a:p>
          </p:txBody>
        </p:sp>
      </p:grpSp>
      <p:grpSp>
        <p:nvGrpSpPr>
          <p:cNvPr id="88" name="组合 87"/>
          <p:cNvGrpSpPr/>
          <p:nvPr/>
        </p:nvGrpSpPr>
        <p:grpSpPr>
          <a:xfrm>
            <a:off x="7334364" y="6286621"/>
            <a:ext cx="632238" cy="400110"/>
            <a:chOff x="5248672" y="4256474"/>
            <a:chExt cx="576064" cy="364561"/>
          </a:xfrm>
        </p:grpSpPr>
        <p:sp>
          <p:nvSpPr>
            <p:cNvPr id="89" name="椭圆 88"/>
            <p:cNvSpPr/>
            <p:nvPr/>
          </p:nvSpPr>
          <p:spPr>
            <a:xfrm>
              <a:off x="5335920"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TextBox 89"/>
            <p:cNvSpPr txBox="1"/>
            <p:nvPr/>
          </p:nvSpPr>
          <p:spPr>
            <a:xfrm>
              <a:off x="5248672" y="4256474"/>
              <a:ext cx="576064" cy="364561"/>
            </a:xfrm>
            <a:prstGeom prst="rect">
              <a:avLst/>
            </a:prstGeom>
            <a:noFill/>
          </p:spPr>
          <p:txBody>
            <a:bodyPr wrap="square" rtlCol="0">
              <a:spAutoFit/>
            </a:bodyPr>
            <a:lstStyle/>
            <a:p>
              <a:r>
                <a:rPr lang="en-US" altLang="zh-CN" sz="2000" b="1">
                  <a:solidFill>
                    <a:schemeClr val="bg1"/>
                  </a:solidFill>
                </a:rPr>
                <a:t>10</a:t>
              </a:r>
              <a:endParaRPr lang="zh-CN" altLang="en-US" sz="2000" b="1">
                <a:solidFill>
                  <a:schemeClr val="bg1"/>
                </a:solidFill>
              </a:endParaRPr>
            </a:p>
          </p:txBody>
        </p:sp>
      </p:grpSp>
      <p:grpSp>
        <p:nvGrpSpPr>
          <p:cNvPr id="91" name="组合 90"/>
          <p:cNvGrpSpPr/>
          <p:nvPr/>
        </p:nvGrpSpPr>
        <p:grpSpPr>
          <a:xfrm>
            <a:off x="3808512" y="6636241"/>
            <a:ext cx="632238" cy="400110"/>
            <a:chOff x="5248672" y="4256474"/>
            <a:chExt cx="576064" cy="364561"/>
          </a:xfrm>
        </p:grpSpPr>
        <p:sp>
          <p:nvSpPr>
            <p:cNvPr id="92" name="椭圆 91"/>
            <p:cNvSpPr/>
            <p:nvPr/>
          </p:nvSpPr>
          <p:spPr>
            <a:xfrm>
              <a:off x="5335920"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TextBox 92"/>
            <p:cNvSpPr txBox="1"/>
            <p:nvPr/>
          </p:nvSpPr>
          <p:spPr>
            <a:xfrm>
              <a:off x="5248672" y="4256474"/>
              <a:ext cx="576064" cy="364561"/>
            </a:xfrm>
            <a:prstGeom prst="rect">
              <a:avLst/>
            </a:prstGeom>
            <a:noFill/>
          </p:spPr>
          <p:txBody>
            <a:bodyPr wrap="square" rtlCol="0">
              <a:spAutoFit/>
            </a:bodyPr>
            <a:lstStyle/>
            <a:p>
              <a:r>
                <a:rPr lang="en-US" altLang="zh-CN" sz="2000" b="1">
                  <a:solidFill>
                    <a:schemeClr val="bg1"/>
                  </a:solidFill>
                </a:rPr>
                <a:t>11</a:t>
              </a:r>
              <a:endParaRPr lang="zh-CN" altLang="en-US" sz="2000" b="1">
                <a:solidFill>
                  <a:schemeClr val="bg1"/>
                </a:solidFill>
              </a:endParaRPr>
            </a:p>
          </p:txBody>
        </p:sp>
      </p:grpSp>
    </p:spTree>
    <p:extLst>
      <p:ext uri="{BB962C8B-B14F-4D97-AF65-F5344CB8AC3E}">
        <p14:creationId xmlns:p14="http://schemas.microsoft.com/office/powerpoint/2010/main" val="7982009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792511" y="756146"/>
            <a:ext cx="11008890" cy="648072"/>
          </a:xfrm>
        </p:spPr>
        <p:txBody>
          <a:bodyPr>
            <a:normAutofit/>
          </a:bodyPr>
          <a:lstStyle/>
          <a:p>
            <a:pPr algn="l"/>
            <a:r>
              <a:rPr lang="zh-CN" altLang="en-US" sz="2400">
                <a:solidFill>
                  <a:srgbClr val="92D050"/>
                </a:solidFill>
                <a:latin typeface="叶根友毛笔行书" pitchFamily="2" charset="-122"/>
                <a:ea typeface="叶根友毛笔行书" pitchFamily="2" charset="-122"/>
              </a:rPr>
              <a:t>粉色地大门</a:t>
            </a:r>
          </a:p>
        </p:txBody>
      </p:sp>
      <p:grpSp>
        <p:nvGrpSpPr>
          <p:cNvPr id="3" name="组合 2"/>
          <p:cNvGrpSpPr/>
          <p:nvPr/>
        </p:nvGrpSpPr>
        <p:grpSpPr>
          <a:xfrm>
            <a:off x="452016" y="2928392"/>
            <a:ext cx="11277376" cy="3744416"/>
            <a:chOff x="1136526" y="1992288"/>
            <a:chExt cx="6339883" cy="2105025"/>
          </a:xfrm>
        </p:grpSpPr>
        <p:pic>
          <p:nvPicPr>
            <p:cNvPr id="368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526" y="1992288"/>
              <a:ext cx="5257800" cy="210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9076" y="1992288"/>
              <a:ext cx="977333" cy="2105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823683" y="1640284"/>
            <a:ext cx="10801200" cy="457369"/>
          </a:xfrm>
          <a:prstGeom prst="rect">
            <a:avLst/>
          </a:prstGeom>
          <a:noFill/>
        </p:spPr>
        <p:txBody>
          <a:bodyPr wrap="square" rtlCol="0">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卡通形象设计</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作为进入粉色地区域的标志</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a:t>
            </a:r>
            <a:endParaRPr lang="zh-CN" altLang="en-US" sz="1800">
              <a:solidFill>
                <a:schemeClr val="tx1">
                  <a:lumMod val="50000"/>
                  <a:lumOff val="50000"/>
                </a:schemeClr>
              </a:solidFill>
              <a:latin typeface="华文细黑" panose="02010600040101010101" pitchFamily="2" charset="-122"/>
              <a:ea typeface="华文细黑" panose="02010600040101010101" pitchFamily="2" charset="-122"/>
            </a:endParaRPr>
          </a:p>
        </p:txBody>
      </p:sp>
      <p:grpSp>
        <p:nvGrpSpPr>
          <p:cNvPr id="7" name="组合 6"/>
          <p:cNvGrpSpPr/>
          <p:nvPr/>
        </p:nvGrpSpPr>
        <p:grpSpPr>
          <a:xfrm>
            <a:off x="-151928" y="3036908"/>
            <a:ext cx="1803165" cy="3563892"/>
            <a:chOff x="10286267" y="3293610"/>
            <a:chExt cx="1803165" cy="4526782"/>
          </a:xfrm>
        </p:grpSpPr>
        <p:cxnSp>
          <p:nvCxnSpPr>
            <p:cNvPr id="8" name="直接箭头连接符 7"/>
            <p:cNvCxnSpPr/>
            <p:nvPr/>
          </p:nvCxnSpPr>
          <p:spPr>
            <a:xfrm flipV="1">
              <a:off x="11187850" y="3293610"/>
              <a:ext cx="0" cy="181960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a:off x="11187850" y="6174823"/>
              <a:ext cx="0" cy="164556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286267" y="5362537"/>
              <a:ext cx="1803165" cy="469118"/>
            </a:xfrm>
            <a:prstGeom prst="rect">
              <a:avLst/>
            </a:prstGeom>
            <a:noFill/>
          </p:spPr>
          <p:txBody>
            <a:bodyPr wrap="square" rtlCol="0">
              <a:spAutoFit/>
            </a:bodyPr>
            <a:lstStyle/>
            <a:p>
              <a:pPr algn="ctr"/>
              <a:r>
                <a:rPr lang="en-US" altLang="zh-CN" sz="1800">
                  <a:latin typeface="Yu Gothic UI Semilight" panose="020B0400000000000000" pitchFamily="34" charset="-128"/>
                  <a:ea typeface="Yu Gothic UI Semilight" panose="020B0400000000000000" pitchFamily="34" charset="-128"/>
                </a:rPr>
                <a:t>6</a:t>
              </a:r>
              <a:r>
                <a:rPr lang="zh-CN" altLang="en-US" sz="1800">
                  <a:latin typeface="Yu Gothic UI Semilight" panose="020B0400000000000000" pitchFamily="34" charset="-128"/>
                  <a:ea typeface="Yu Gothic UI Semilight" panose="020B0400000000000000" pitchFamily="34" charset="-128"/>
                </a:rPr>
                <a:t>米</a:t>
              </a:r>
            </a:p>
          </p:txBody>
        </p:sp>
      </p:grpSp>
      <p:sp>
        <p:nvSpPr>
          <p:cNvPr id="5" name="灯片编号占位符 4"/>
          <p:cNvSpPr>
            <a:spLocks noGrp="1"/>
          </p:cNvSpPr>
          <p:nvPr>
            <p:ph type="sldNum" sz="quarter" idx="12"/>
          </p:nvPr>
        </p:nvSpPr>
        <p:spPr/>
        <p:txBody>
          <a:bodyPr/>
          <a:lstStyle/>
          <a:p>
            <a:fld id="{0C913308-F349-4B6D-A68A-DD1791B4A57B}" type="slidenum">
              <a:rPr lang="zh-CN" altLang="en-US" smtClean="0"/>
              <a:t>54</a:t>
            </a:fld>
            <a:endParaRPr lang="zh-CN" altLang="en-US"/>
          </a:p>
        </p:txBody>
      </p:sp>
    </p:spTree>
    <p:extLst>
      <p:ext uri="{BB962C8B-B14F-4D97-AF65-F5344CB8AC3E}">
        <p14:creationId xmlns:p14="http://schemas.microsoft.com/office/powerpoint/2010/main" val="9316254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792510" y="756146"/>
            <a:ext cx="3088010" cy="588070"/>
          </a:xfrm>
        </p:spPr>
        <p:txBody>
          <a:bodyPr>
            <a:normAutofit/>
          </a:bodyPr>
          <a:lstStyle/>
          <a:p>
            <a:pPr algn="l"/>
            <a:r>
              <a:rPr lang="zh-CN" altLang="en-US" sz="2400">
                <a:solidFill>
                  <a:srgbClr val="92D050"/>
                </a:solidFill>
                <a:latin typeface="叶根友毛笔行书" pitchFamily="2" charset="-122"/>
                <a:ea typeface="叶根友毛笔行书" pitchFamily="2" charset="-122"/>
              </a:rPr>
              <a:t>粉色地服务中心</a:t>
            </a:r>
          </a:p>
        </p:txBody>
      </p:sp>
      <p:sp>
        <p:nvSpPr>
          <p:cNvPr id="8" name="PA_文本框 8"/>
          <p:cNvSpPr txBox="1"/>
          <p:nvPr>
            <p:custDataLst>
              <p:tags r:id="rId1"/>
            </p:custDataLst>
          </p:nvPr>
        </p:nvSpPr>
        <p:spPr>
          <a:xfrm>
            <a:off x="6904856" y="480120"/>
            <a:ext cx="5760640" cy="276999"/>
          </a:xfrm>
          <a:prstGeom prst="rect">
            <a:avLst/>
          </a:prstGeom>
          <a:noFill/>
        </p:spPr>
        <p:txBody>
          <a:bodyPr wrap="square" rtlCol="0">
            <a:spAutoFit/>
          </a:bodyPr>
          <a:lstStyle/>
          <a:p>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  甘肃</a:t>
            </a:r>
            <a:r>
              <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a:t>
            </a:r>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合水子午岭国家森林公园太白川片区曹家寺景点修建性详细规划方案</a:t>
            </a:r>
            <a:endPar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endParaRPr>
          </a:p>
        </p:txBody>
      </p:sp>
      <p:grpSp>
        <p:nvGrpSpPr>
          <p:cNvPr id="11" name="组合 10"/>
          <p:cNvGrpSpPr/>
          <p:nvPr/>
        </p:nvGrpSpPr>
        <p:grpSpPr>
          <a:xfrm>
            <a:off x="6976864" y="734036"/>
            <a:ext cx="5184575" cy="60439"/>
            <a:chOff x="8034637" y="615628"/>
            <a:chExt cx="4022516" cy="42416"/>
          </a:xfrm>
        </p:grpSpPr>
        <p:cxnSp>
          <p:nvCxnSpPr>
            <p:cNvPr id="12" name="直接连接符 11"/>
            <p:cNvCxnSpPr/>
            <p:nvPr/>
          </p:nvCxnSpPr>
          <p:spPr>
            <a:xfrm>
              <a:off x="8034637" y="615628"/>
              <a:ext cx="402251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8034637" y="658044"/>
              <a:ext cx="4022516"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nvPicPr>
        <p:blipFill>
          <a:blip r:embed="rId3" cstate="print">
            <a:grayscl/>
            <a:extLst>
              <a:ext uri="{28A0092B-C50C-407E-A947-70E740481C1C}">
                <a14:useLocalDpi xmlns:a14="http://schemas.microsoft.com/office/drawing/2010/main" val="0"/>
              </a:ext>
            </a:extLst>
          </a:blip>
          <a:stretch>
            <a:fillRect/>
          </a:stretch>
        </p:blipFill>
        <p:spPr>
          <a:xfrm>
            <a:off x="1360240" y="3144416"/>
            <a:ext cx="10536018" cy="5906333"/>
          </a:xfrm>
          <a:prstGeom prst="rect">
            <a:avLst/>
          </a:prstGeom>
          <a:ln>
            <a:solidFill>
              <a:srgbClr val="92D050"/>
            </a:solidFill>
          </a:ln>
        </p:spPr>
      </p:pic>
      <p:grpSp>
        <p:nvGrpSpPr>
          <p:cNvPr id="9" name="组合 8"/>
          <p:cNvGrpSpPr/>
          <p:nvPr/>
        </p:nvGrpSpPr>
        <p:grpSpPr>
          <a:xfrm>
            <a:off x="9045734" y="911012"/>
            <a:ext cx="2850524" cy="2016224"/>
            <a:chOff x="2328262" y="4756436"/>
            <a:chExt cx="5152658" cy="3644563"/>
          </a:xfrm>
        </p:grpSpPr>
        <p:pic>
          <p:nvPicPr>
            <p:cNvPr id="10" name="图片 9"/>
            <p:cNvPicPr>
              <a:picLocks noChangeAspect="1"/>
            </p:cNvPicPr>
            <p:nvPr/>
          </p:nvPicPr>
          <p:blipFill rotWithShape="1">
            <a:blip r:embed="rId4" cstate="screen">
              <a:duotone>
                <a:schemeClr val="bg2">
                  <a:shade val="45000"/>
                  <a:satMod val="135000"/>
                </a:schemeClr>
                <a:prstClr val="white"/>
              </a:duotone>
              <a:extLst>
                <a:ext uri="{28A0092B-C50C-407E-A947-70E740481C1C}">
                  <a14:useLocalDpi xmlns:a14="http://schemas.microsoft.com/office/drawing/2010/main"/>
                </a:ext>
              </a:extLst>
            </a:blip>
            <a:srcRect l="2590" t="3629" r="4228" b="3206"/>
            <a:stretch/>
          </p:blipFill>
          <p:spPr>
            <a:xfrm>
              <a:off x="2328262" y="4756436"/>
              <a:ext cx="5152658" cy="3644563"/>
            </a:xfrm>
            <a:prstGeom prst="rect">
              <a:avLst/>
            </a:prstGeom>
          </p:spPr>
        </p:pic>
        <p:sp>
          <p:nvSpPr>
            <p:cNvPr id="14" name="椭圆 13"/>
            <p:cNvSpPr/>
            <p:nvPr/>
          </p:nvSpPr>
          <p:spPr>
            <a:xfrm>
              <a:off x="3969518" y="7231622"/>
              <a:ext cx="216025" cy="2160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p:cNvSpPr/>
          <p:nvPr/>
        </p:nvSpPr>
        <p:spPr>
          <a:xfrm>
            <a:off x="787557" y="1665208"/>
            <a:ext cx="7632848" cy="457369"/>
          </a:xfrm>
          <a:prstGeom prst="rect">
            <a:avLst/>
          </a:prstGeom>
        </p:spPr>
        <p:txBody>
          <a:bodyPr wrap="square">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为粉色地区域提供餐饮和购物服务。地上一层，建筑面积</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79.1</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㎡。木结构。</a:t>
            </a:r>
          </a:p>
        </p:txBody>
      </p:sp>
      <p:sp>
        <p:nvSpPr>
          <p:cNvPr id="4" name="灯片编号占位符 3"/>
          <p:cNvSpPr>
            <a:spLocks noGrp="1"/>
          </p:cNvSpPr>
          <p:nvPr>
            <p:ph type="sldNum" sz="quarter" idx="12"/>
          </p:nvPr>
        </p:nvSpPr>
        <p:spPr/>
        <p:txBody>
          <a:bodyPr/>
          <a:lstStyle/>
          <a:p>
            <a:fld id="{0C913308-F349-4B6D-A68A-DD1791B4A57B}" type="slidenum">
              <a:rPr lang="zh-CN" altLang="en-US" smtClean="0"/>
              <a:t>55</a:t>
            </a:fld>
            <a:endParaRPr lang="zh-CN" altLang="en-US"/>
          </a:p>
        </p:txBody>
      </p:sp>
    </p:spTree>
    <p:extLst>
      <p:ext uri="{BB962C8B-B14F-4D97-AF65-F5344CB8AC3E}">
        <p14:creationId xmlns:p14="http://schemas.microsoft.com/office/powerpoint/2010/main" val="41778304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0995" y="2133637"/>
            <a:ext cx="9065684" cy="5803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标题 1"/>
          <p:cNvSpPr txBox="1">
            <a:spLocks/>
          </p:cNvSpPr>
          <p:nvPr/>
        </p:nvSpPr>
        <p:spPr>
          <a:xfrm>
            <a:off x="792511" y="756146"/>
            <a:ext cx="11008890" cy="648072"/>
          </a:xfrm>
          <a:prstGeom prst="rect">
            <a:avLst/>
          </a:prstGeom>
        </p:spPr>
        <p:txBody>
          <a:bodyPr vert="horz" lIns="128016" tIns="64008" rIns="128016" bIns="64008" rtlCol="0" anchor="ctr">
            <a:normAutofit/>
          </a:bodyPr>
          <a:lstStyle>
            <a:lvl1pPr algn="ctr" defTabSz="1280160" rtl="0" eaLnBrk="1" latinLnBrk="0" hangingPunct="1">
              <a:spcBef>
                <a:spcPct val="0"/>
              </a:spcBef>
              <a:buNone/>
              <a:defRPr sz="6200" kern="1200">
                <a:solidFill>
                  <a:schemeClr val="tx1"/>
                </a:solidFill>
                <a:latin typeface="+mj-lt"/>
                <a:ea typeface="+mj-ea"/>
                <a:cs typeface="+mj-cs"/>
              </a:defRPr>
            </a:lvl1pPr>
          </a:lstStyle>
          <a:p>
            <a:pPr algn="l"/>
            <a:r>
              <a:rPr lang="zh-CN" altLang="en-US" sz="3000">
                <a:solidFill>
                  <a:srgbClr val="92D050"/>
                </a:solidFill>
                <a:latin typeface="叶根友毛笔行书" pitchFamily="2" charset="-122"/>
                <a:ea typeface="叶根友毛笔行书" pitchFamily="2" charset="-122"/>
              </a:rPr>
              <a:t>玫瑰庄</a:t>
            </a:r>
          </a:p>
        </p:txBody>
      </p:sp>
      <p:sp>
        <p:nvSpPr>
          <p:cNvPr id="5" name="矩形 4"/>
          <p:cNvSpPr/>
          <p:nvPr/>
        </p:nvSpPr>
        <p:spPr>
          <a:xfrm>
            <a:off x="-51241" y="2136305"/>
            <a:ext cx="2418838" cy="580055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1200"/>
              </a:spcBef>
            </a:pPr>
            <a:endParaRPr lang="en-US" altLang="zh-CN" sz="800">
              <a:latin typeface="Yu Gothic UI Semilight" panose="020B0400000000000000" pitchFamily="34" charset="-128"/>
              <a:ea typeface="Yu Gothic UI Semilight" panose="020B0400000000000000" pitchFamily="34" charset="-128"/>
            </a:endParaRPr>
          </a:p>
          <a:p>
            <a:pPr algn="ctr">
              <a:spcBef>
                <a:spcPts val="1200"/>
              </a:spcBef>
            </a:pPr>
            <a:r>
              <a:rPr lang="zh-CN" altLang="en-US" sz="2000" b="1">
                <a:latin typeface="Yu Gothic UI Semilight" panose="020B0400000000000000" pitchFamily="34" charset="-128"/>
                <a:ea typeface="Yu Gothic UI Semilight" panose="020B0400000000000000" pitchFamily="34" charset="-128"/>
              </a:rPr>
              <a:t>玫瑰庄平面图</a:t>
            </a:r>
            <a:endParaRPr lang="en-US" altLang="zh-CN" sz="2000" b="1">
              <a:latin typeface="Yu Gothic UI Semilight" panose="020B0400000000000000" pitchFamily="34" charset="-128"/>
              <a:ea typeface="Yu Gothic UI Semilight" panose="020B0400000000000000" pitchFamily="34" charset="-128"/>
            </a:endParaRPr>
          </a:p>
          <a:p>
            <a:pPr marL="342900" indent="457200">
              <a:spcBef>
                <a:spcPts val="1200"/>
              </a:spcBef>
              <a:buAutoNum type="arabicPlain"/>
            </a:pPr>
            <a:r>
              <a:rPr lang="zh-CN" altLang="en-US" sz="1600">
                <a:latin typeface="Yu Gothic UI Semilight" panose="020B0400000000000000" pitchFamily="34" charset="-128"/>
                <a:ea typeface="Yu Gothic UI Semilight" panose="020B0400000000000000" pitchFamily="34" charset="-128"/>
              </a:rPr>
              <a:t>玫瑰桥</a:t>
            </a:r>
            <a:endParaRPr lang="en-US" altLang="zh-CN" sz="1600">
              <a:latin typeface="Yu Gothic UI Semilight" panose="020B0400000000000000" pitchFamily="34" charset="-128"/>
              <a:ea typeface="Yu Gothic UI Semilight" panose="020B0400000000000000" pitchFamily="34" charset="-128"/>
            </a:endParaRPr>
          </a:p>
          <a:p>
            <a:pPr marL="342900" indent="457200">
              <a:spcBef>
                <a:spcPts val="1200"/>
              </a:spcBef>
              <a:buAutoNum type="arabicPlain"/>
            </a:pPr>
            <a:r>
              <a:rPr lang="zh-CN" altLang="en-US" sz="1600">
                <a:latin typeface="Yu Gothic UI Semilight" panose="020B0400000000000000" pitchFamily="34" charset="-128"/>
                <a:ea typeface="Yu Gothic UI Semilight" panose="020B0400000000000000" pitchFamily="34" charset="-128"/>
              </a:rPr>
              <a:t>风车大门</a:t>
            </a:r>
            <a:endParaRPr lang="en-US" altLang="zh-CN" sz="1600">
              <a:latin typeface="Yu Gothic UI Semilight" panose="020B0400000000000000" pitchFamily="34" charset="-128"/>
              <a:ea typeface="Yu Gothic UI Semilight" panose="020B0400000000000000" pitchFamily="34" charset="-128"/>
            </a:endParaRPr>
          </a:p>
          <a:p>
            <a:pPr marL="342900" indent="457200">
              <a:spcBef>
                <a:spcPts val="1200"/>
              </a:spcBef>
              <a:buAutoNum type="arabicPlain"/>
            </a:pPr>
            <a:r>
              <a:rPr lang="zh-CN" altLang="en-US" sz="1600">
                <a:latin typeface="Yu Gothic UI Semilight" panose="020B0400000000000000" pitchFamily="34" charset="-128"/>
                <a:ea typeface="Yu Gothic UI Semilight" panose="020B0400000000000000" pitchFamily="34" charset="-128"/>
              </a:rPr>
              <a:t>停车场</a:t>
            </a:r>
            <a:endParaRPr lang="en-US" altLang="zh-CN" sz="1600">
              <a:latin typeface="Yu Gothic UI Semilight" panose="020B0400000000000000" pitchFamily="34" charset="-128"/>
              <a:ea typeface="Yu Gothic UI Semilight" panose="020B0400000000000000" pitchFamily="34" charset="-128"/>
            </a:endParaRPr>
          </a:p>
          <a:p>
            <a:pPr marL="342900" indent="457200">
              <a:spcBef>
                <a:spcPts val="1200"/>
              </a:spcBef>
              <a:buAutoNum type="arabicPlain"/>
            </a:pPr>
            <a:r>
              <a:rPr lang="zh-CN" altLang="en-US" sz="1600">
                <a:latin typeface="Yu Gothic UI Semilight" panose="020B0400000000000000" pitchFamily="34" charset="-128"/>
                <a:ea typeface="Yu Gothic UI Semilight" panose="020B0400000000000000" pitchFamily="34" charset="-128"/>
              </a:rPr>
              <a:t>服务中心</a:t>
            </a:r>
            <a:endParaRPr lang="en-US" altLang="zh-CN" sz="1600">
              <a:latin typeface="Yu Gothic UI Semilight" panose="020B0400000000000000" pitchFamily="34" charset="-128"/>
              <a:ea typeface="Yu Gothic UI Semilight" panose="020B0400000000000000" pitchFamily="34" charset="-128"/>
            </a:endParaRPr>
          </a:p>
          <a:p>
            <a:pPr marL="342900" indent="457200">
              <a:spcBef>
                <a:spcPts val="1200"/>
              </a:spcBef>
              <a:buAutoNum type="arabicPlain"/>
            </a:pPr>
            <a:r>
              <a:rPr lang="zh-CN" altLang="en-US" sz="1600">
                <a:latin typeface="Yu Gothic UI Semilight" panose="020B0400000000000000" pitchFamily="34" charset="-128"/>
                <a:ea typeface="Yu Gothic UI Semilight" panose="020B0400000000000000" pitchFamily="34" charset="-128"/>
              </a:rPr>
              <a:t>听雨轩（木屋）</a:t>
            </a:r>
            <a:endParaRPr lang="en-US" altLang="zh-CN" sz="1600">
              <a:latin typeface="Yu Gothic UI Semilight" panose="020B0400000000000000" pitchFamily="34" charset="-128"/>
              <a:ea typeface="Yu Gothic UI Semilight" panose="020B0400000000000000" pitchFamily="34" charset="-128"/>
            </a:endParaRPr>
          </a:p>
          <a:p>
            <a:pPr marL="342900" indent="457200">
              <a:spcBef>
                <a:spcPts val="1200"/>
              </a:spcBef>
              <a:buAutoNum type="arabicPlain"/>
            </a:pPr>
            <a:r>
              <a:rPr lang="zh-CN" altLang="en-US" sz="1600">
                <a:latin typeface="Yu Gothic UI Semilight" panose="020B0400000000000000" pitchFamily="34" charset="-128"/>
                <a:ea typeface="Yu Gothic UI Semilight" panose="020B0400000000000000" pitchFamily="34" charset="-128"/>
              </a:rPr>
              <a:t>拈花屋（木屋）</a:t>
            </a:r>
            <a:endParaRPr lang="en-US" altLang="zh-CN" sz="1600">
              <a:latin typeface="Yu Gothic UI Semilight" panose="020B0400000000000000" pitchFamily="34" charset="-128"/>
              <a:ea typeface="Yu Gothic UI Semilight" panose="020B0400000000000000" pitchFamily="34" charset="-128"/>
            </a:endParaRPr>
          </a:p>
          <a:p>
            <a:pPr marL="342900" indent="457200">
              <a:spcBef>
                <a:spcPts val="1200"/>
              </a:spcBef>
              <a:buAutoNum type="arabicPlain"/>
            </a:pPr>
            <a:r>
              <a:rPr lang="zh-CN" altLang="en-US" sz="1600">
                <a:latin typeface="Yu Gothic UI Semilight" panose="020B0400000000000000" pitchFamily="34" charset="-128"/>
                <a:ea typeface="Yu Gothic UI Semilight" panose="020B0400000000000000" pitchFamily="34" charset="-128"/>
              </a:rPr>
              <a:t>抱朴居（木屋）</a:t>
            </a:r>
            <a:endParaRPr lang="en-US" altLang="zh-CN" sz="1600">
              <a:latin typeface="Yu Gothic UI Semilight" panose="020B0400000000000000" pitchFamily="34" charset="-128"/>
              <a:ea typeface="Yu Gothic UI Semilight" panose="020B0400000000000000" pitchFamily="34" charset="-128"/>
            </a:endParaRPr>
          </a:p>
          <a:p>
            <a:pPr marL="342900" indent="457200">
              <a:spcBef>
                <a:spcPts val="1200"/>
              </a:spcBef>
              <a:buAutoNum type="arabicPlain"/>
            </a:pPr>
            <a:r>
              <a:rPr lang="zh-CN" altLang="en-US" sz="1600">
                <a:latin typeface="Yu Gothic UI Semilight" panose="020B0400000000000000" pitchFamily="34" charset="-128"/>
                <a:ea typeface="Yu Gothic UI Semilight" panose="020B0400000000000000" pitchFamily="34" charset="-128"/>
              </a:rPr>
              <a:t>亲水平台</a:t>
            </a:r>
            <a:endParaRPr lang="en-US" altLang="zh-CN" sz="1600">
              <a:latin typeface="Yu Gothic UI Semilight" panose="020B0400000000000000" pitchFamily="34" charset="-128"/>
              <a:ea typeface="Yu Gothic UI Semilight" panose="020B0400000000000000" pitchFamily="34" charset="-128"/>
            </a:endParaRPr>
          </a:p>
          <a:p>
            <a:pPr marL="342900" indent="457200">
              <a:spcBef>
                <a:spcPts val="1200"/>
              </a:spcBef>
              <a:buAutoNum type="arabicPlain"/>
            </a:pPr>
            <a:r>
              <a:rPr lang="zh-CN" altLang="en-US" sz="1600">
                <a:latin typeface="Yu Gothic UI Semilight" panose="020B0400000000000000" pitchFamily="34" charset="-128"/>
                <a:ea typeface="Yu Gothic UI Semilight" panose="020B0400000000000000" pitchFamily="34" charset="-128"/>
              </a:rPr>
              <a:t>滑索起点</a:t>
            </a:r>
            <a:endParaRPr lang="en-US" altLang="zh-CN" sz="1600">
              <a:latin typeface="Yu Gothic UI Semilight" panose="020B0400000000000000" pitchFamily="34" charset="-128"/>
              <a:ea typeface="Yu Gothic UI Semilight" panose="020B0400000000000000" pitchFamily="34" charset="-128"/>
            </a:endParaRPr>
          </a:p>
          <a:p>
            <a:pPr marL="342900" indent="457200">
              <a:spcBef>
                <a:spcPts val="1200"/>
              </a:spcBef>
              <a:buAutoNum type="arabicPlain"/>
            </a:pPr>
            <a:r>
              <a:rPr lang="zh-CN" altLang="en-US" sz="1600">
                <a:latin typeface="Yu Gothic UI Semilight" panose="020B0400000000000000" pitchFamily="34" charset="-128"/>
                <a:ea typeface="Yu Gothic UI Semilight" panose="020B0400000000000000" pitchFamily="34" charset="-128"/>
              </a:rPr>
              <a:t>斑马</a:t>
            </a:r>
            <a:endParaRPr lang="en-US" altLang="zh-CN" sz="1600">
              <a:latin typeface="Yu Gothic UI Semilight" panose="020B0400000000000000" pitchFamily="34" charset="-128"/>
              <a:ea typeface="Yu Gothic UI Semilight" panose="020B0400000000000000" pitchFamily="34" charset="-128"/>
            </a:endParaRPr>
          </a:p>
        </p:txBody>
      </p:sp>
      <p:grpSp>
        <p:nvGrpSpPr>
          <p:cNvPr id="7" name="组合 6"/>
          <p:cNvGrpSpPr/>
          <p:nvPr/>
        </p:nvGrpSpPr>
        <p:grpSpPr>
          <a:xfrm>
            <a:off x="7130268" y="2999253"/>
            <a:ext cx="332849" cy="523573"/>
            <a:chOff x="4657364" y="4209296"/>
            <a:chExt cx="303276" cy="477054"/>
          </a:xfrm>
        </p:grpSpPr>
        <p:sp>
          <p:nvSpPr>
            <p:cNvPr id="8" name="椭圆 7"/>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4657364" y="4209296"/>
              <a:ext cx="288032" cy="477054"/>
            </a:xfrm>
            <a:prstGeom prst="rect">
              <a:avLst/>
            </a:prstGeom>
            <a:noFill/>
          </p:spPr>
          <p:txBody>
            <a:bodyPr wrap="square" rtlCol="0">
              <a:spAutoFit/>
            </a:bodyPr>
            <a:lstStyle/>
            <a:p>
              <a:r>
                <a:rPr lang="en-US" altLang="zh-CN" sz="2400">
                  <a:solidFill>
                    <a:schemeClr val="bg1"/>
                  </a:solidFill>
                </a:rPr>
                <a:t>2</a:t>
              </a:r>
              <a:endParaRPr lang="zh-CN" altLang="en-US" sz="2400">
                <a:solidFill>
                  <a:schemeClr val="bg1"/>
                </a:solidFill>
              </a:endParaRPr>
            </a:p>
          </p:txBody>
        </p:sp>
      </p:grpSp>
      <p:grpSp>
        <p:nvGrpSpPr>
          <p:cNvPr id="10" name="组合 9"/>
          <p:cNvGrpSpPr/>
          <p:nvPr/>
        </p:nvGrpSpPr>
        <p:grpSpPr>
          <a:xfrm>
            <a:off x="7108606" y="2712368"/>
            <a:ext cx="332845" cy="523573"/>
            <a:chOff x="4657368" y="4209296"/>
            <a:chExt cx="303272" cy="477054"/>
          </a:xfrm>
        </p:grpSpPr>
        <p:sp>
          <p:nvSpPr>
            <p:cNvPr id="11" name="椭圆 10"/>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4657368" y="4209296"/>
              <a:ext cx="288032" cy="477054"/>
            </a:xfrm>
            <a:prstGeom prst="rect">
              <a:avLst/>
            </a:prstGeom>
            <a:noFill/>
          </p:spPr>
          <p:txBody>
            <a:bodyPr wrap="square" rtlCol="0">
              <a:spAutoFit/>
            </a:bodyPr>
            <a:lstStyle/>
            <a:p>
              <a:r>
                <a:rPr lang="en-US" altLang="zh-CN" sz="2400">
                  <a:solidFill>
                    <a:schemeClr val="bg1"/>
                  </a:solidFill>
                </a:rPr>
                <a:t>1</a:t>
              </a:r>
              <a:endParaRPr lang="zh-CN" altLang="en-US" sz="2400">
                <a:solidFill>
                  <a:schemeClr val="bg1"/>
                </a:solidFill>
              </a:endParaRPr>
            </a:p>
          </p:txBody>
        </p:sp>
      </p:grpSp>
      <p:grpSp>
        <p:nvGrpSpPr>
          <p:cNvPr id="13" name="组合 12"/>
          <p:cNvGrpSpPr/>
          <p:nvPr/>
        </p:nvGrpSpPr>
        <p:grpSpPr>
          <a:xfrm>
            <a:off x="6669723" y="3046605"/>
            <a:ext cx="332850" cy="523573"/>
            <a:chOff x="4657364" y="4209297"/>
            <a:chExt cx="303276" cy="477054"/>
          </a:xfrm>
        </p:grpSpPr>
        <p:sp>
          <p:nvSpPr>
            <p:cNvPr id="14" name="椭圆 13"/>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4657364" y="4209297"/>
              <a:ext cx="288032" cy="477054"/>
            </a:xfrm>
            <a:prstGeom prst="rect">
              <a:avLst/>
            </a:prstGeom>
            <a:noFill/>
          </p:spPr>
          <p:txBody>
            <a:bodyPr wrap="square" rtlCol="0">
              <a:spAutoFit/>
            </a:bodyPr>
            <a:lstStyle/>
            <a:p>
              <a:r>
                <a:rPr lang="en-US" altLang="zh-CN" sz="2400">
                  <a:solidFill>
                    <a:schemeClr val="bg1"/>
                  </a:solidFill>
                </a:rPr>
                <a:t>3</a:t>
              </a:r>
              <a:endParaRPr lang="zh-CN" altLang="en-US" sz="2400">
                <a:solidFill>
                  <a:schemeClr val="bg1"/>
                </a:solidFill>
              </a:endParaRPr>
            </a:p>
          </p:txBody>
        </p:sp>
      </p:grpSp>
      <p:grpSp>
        <p:nvGrpSpPr>
          <p:cNvPr id="30" name="组合 29"/>
          <p:cNvGrpSpPr/>
          <p:nvPr/>
        </p:nvGrpSpPr>
        <p:grpSpPr>
          <a:xfrm>
            <a:off x="7091875" y="3936499"/>
            <a:ext cx="332850" cy="461664"/>
            <a:chOff x="4657364" y="4209297"/>
            <a:chExt cx="303276" cy="420646"/>
          </a:xfrm>
        </p:grpSpPr>
        <p:sp>
          <p:nvSpPr>
            <p:cNvPr id="31" name="椭圆 30"/>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31"/>
            <p:cNvSpPr txBox="1"/>
            <p:nvPr/>
          </p:nvSpPr>
          <p:spPr>
            <a:xfrm>
              <a:off x="4657364" y="4209297"/>
              <a:ext cx="288032" cy="420646"/>
            </a:xfrm>
            <a:prstGeom prst="rect">
              <a:avLst/>
            </a:prstGeom>
            <a:noFill/>
          </p:spPr>
          <p:txBody>
            <a:bodyPr wrap="square" rtlCol="0">
              <a:spAutoFit/>
            </a:bodyPr>
            <a:lstStyle/>
            <a:p>
              <a:r>
                <a:rPr lang="en-US" altLang="zh-CN" sz="2400">
                  <a:solidFill>
                    <a:schemeClr val="bg1"/>
                  </a:solidFill>
                </a:rPr>
                <a:t>4</a:t>
              </a:r>
              <a:endParaRPr lang="zh-CN" altLang="en-US" sz="2400">
                <a:solidFill>
                  <a:schemeClr val="bg1"/>
                </a:solidFill>
              </a:endParaRPr>
            </a:p>
          </p:txBody>
        </p:sp>
      </p:grpSp>
      <p:grpSp>
        <p:nvGrpSpPr>
          <p:cNvPr id="33" name="组合 32"/>
          <p:cNvGrpSpPr/>
          <p:nvPr/>
        </p:nvGrpSpPr>
        <p:grpSpPr>
          <a:xfrm>
            <a:off x="8561040" y="3570173"/>
            <a:ext cx="332850" cy="461664"/>
            <a:chOff x="4657364" y="4209297"/>
            <a:chExt cx="303276" cy="420646"/>
          </a:xfrm>
        </p:grpSpPr>
        <p:sp>
          <p:nvSpPr>
            <p:cNvPr id="34" name="椭圆 33"/>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TextBox 34"/>
            <p:cNvSpPr txBox="1"/>
            <p:nvPr/>
          </p:nvSpPr>
          <p:spPr>
            <a:xfrm>
              <a:off x="4657364" y="4209297"/>
              <a:ext cx="288032" cy="420646"/>
            </a:xfrm>
            <a:prstGeom prst="rect">
              <a:avLst/>
            </a:prstGeom>
            <a:noFill/>
          </p:spPr>
          <p:txBody>
            <a:bodyPr wrap="square" rtlCol="0">
              <a:spAutoFit/>
            </a:bodyPr>
            <a:lstStyle/>
            <a:p>
              <a:r>
                <a:rPr lang="en-US" altLang="zh-CN" sz="2400">
                  <a:solidFill>
                    <a:schemeClr val="bg1"/>
                  </a:solidFill>
                </a:rPr>
                <a:t>5</a:t>
              </a:r>
              <a:endParaRPr lang="zh-CN" altLang="en-US" sz="2400">
                <a:solidFill>
                  <a:schemeClr val="bg1"/>
                </a:solidFill>
              </a:endParaRPr>
            </a:p>
          </p:txBody>
        </p:sp>
      </p:grpSp>
      <p:grpSp>
        <p:nvGrpSpPr>
          <p:cNvPr id="36" name="组合 35"/>
          <p:cNvGrpSpPr/>
          <p:nvPr/>
        </p:nvGrpSpPr>
        <p:grpSpPr>
          <a:xfrm>
            <a:off x="7912968" y="4513005"/>
            <a:ext cx="332850" cy="461664"/>
            <a:chOff x="4657364" y="4209297"/>
            <a:chExt cx="303276" cy="420646"/>
          </a:xfrm>
        </p:grpSpPr>
        <p:sp>
          <p:nvSpPr>
            <p:cNvPr id="37" name="椭圆 36"/>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TextBox 37"/>
            <p:cNvSpPr txBox="1"/>
            <p:nvPr/>
          </p:nvSpPr>
          <p:spPr>
            <a:xfrm>
              <a:off x="4657364" y="4209297"/>
              <a:ext cx="288032" cy="420646"/>
            </a:xfrm>
            <a:prstGeom prst="rect">
              <a:avLst/>
            </a:prstGeom>
            <a:noFill/>
          </p:spPr>
          <p:txBody>
            <a:bodyPr wrap="square" rtlCol="0">
              <a:spAutoFit/>
            </a:bodyPr>
            <a:lstStyle/>
            <a:p>
              <a:r>
                <a:rPr lang="en-US" altLang="zh-CN" sz="2400">
                  <a:solidFill>
                    <a:schemeClr val="bg1"/>
                  </a:solidFill>
                </a:rPr>
                <a:t>5</a:t>
              </a:r>
              <a:endParaRPr lang="zh-CN" altLang="en-US" sz="2400">
                <a:solidFill>
                  <a:schemeClr val="bg1"/>
                </a:solidFill>
              </a:endParaRPr>
            </a:p>
          </p:txBody>
        </p:sp>
      </p:grpSp>
      <p:grpSp>
        <p:nvGrpSpPr>
          <p:cNvPr id="39" name="组合 38"/>
          <p:cNvGrpSpPr/>
          <p:nvPr/>
        </p:nvGrpSpPr>
        <p:grpSpPr>
          <a:xfrm>
            <a:off x="6520029" y="4972963"/>
            <a:ext cx="332850" cy="461664"/>
            <a:chOff x="4657364" y="4209297"/>
            <a:chExt cx="303276" cy="420646"/>
          </a:xfrm>
        </p:grpSpPr>
        <p:sp>
          <p:nvSpPr>
            <p:cNvPr id="40" name="椭圆 39"/>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TextBox 40"/>
            <p:cNvSpPr txBox="1"/>
            <p:nvPr/>
          </p:nvSpPr>
          <p:spPr>
            <a:xfrm>
              <a:off x="4657364" y="4209297"/>
              <a:ext cx="288032" cy="420646"/>
            </a:xfrm>
            <a:prstGeom prst="rect">
              <a:avLst/>
            </a:prstGeom>
            <a:noFill/>
          </p:spPr>
          <p:txBody>
            <a:bodyPr wrap="square" rtlCol="0">
              <a:spAutoFit/>
            </a:bodyPr>
            <a:lstStyle/>
            <a:p>
              <a:r>
                <a:rPr lang="en-US" altLang="zh-CN" sz="2400">
                  <a:solidFill>
                    <a:schemeClr val="bg1"/>
                  </a:solidFill>
                </a:rPr>
                <a:t>6</a:t>
              </a:r>
              <a:endParaRPr lang="zh-CN" altLang="en-US" sz="2400">
                <a:solidFill>
                  <a:schemeClr val="bg1"/>
                </a:solidFill>
              </a:endParaRPr>
            </a:p>
          </p:txBody>
        </p:sp>
      </p:grpSp>
      <p:grpSp>
        <p:nvGrpSpPr>
          <p:cNvPr id="42" name="组合 41"/>
          <p:cNvGrpSpPr/>
          <p:nvPr/>
        </p:nvGrpSpPr>
        <p:grpSpPr>
          <a:xfrm>
            <a:off x="5104656" y="5123050"/>
            <a:ext cx="332850" cy="461664"/>
            <a:chOff x="4657364" y="4209297"/>
            <a:chExt cx="303276" cy="420646"/>
          </a:xfrm>
        </p:grpSpPr>
        <p:sp>
          <p:nvSpPr>
            <p:cNvPr id="43" name="椭圆 42"/>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TextBox 43"/>
            <p:cNvSpPr txBox="1"/>
            <p:nvPr/>
          </p:nvSpPr>
          <p:spPr>
            <a:xfrm>
              <a:off x="4657364" y="4209297"/>
              <a:ext cx="288032" cy="420646"/>
            </a:xfrm>
            <a:prstGeom prst="rect">
              <a:avLst/>
            </a:prstGeom>
            <a:noFill/>
          </p:spPr>
          <p:txBody>
            <a:bodyPr wrap="square" rtlCol="0">
              <a:spAutoFit/>
            </a:bodyPr>
            <a:lstStyle/>
            <a:p>
              <a:r>
                <a:rPr lang="en-US" altLang="zh-CN" sz="2400">
                  <a:solidFill>
                    <a:schemeClr val="bg1"/>
                  </a:solidFill>
                </a:rPr>
                <a:t>7</a:t>
              </a:r>
              <a:endParaRPr lang="zh-CN" altLang="en-US" sz="2400">
                <a:solidFill>
                  <a:schemeClr val="bg1"/>
                </a:solidFill>
              </a:endParaRPr>
            </a:p>
          </p:txBody>
        </p:sp>
      </p:grpSp>
      <p:grpSp>
        <p:nvGrpSpPr>
          <p:cNvPr id="45" name="组合 44"/>
          <p:cNvGrpSpPr/>
          <p:nvPr/>
        </p:nvGrpSpPr>
        <p:grpSpPr>
          <a:xfrm>
            <a:off x="5964106" y="3142355"/>
            <a:ext cx="332850" cy="461664"/>
            <a:chOff x="4657364" y="4209297"/>
            <a:chExt cx="303276" cy="420646"/>
          </a:xfrm>
        </p:grpSpPr>
        <p:sp>
          <p:nvSpPr>
            <p:cNvPr id="46" name="椭圆 45"/>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TextBox 46"/>
            <p:cNvSpPr txBox="1"/>
            <p:nvPr/>
          </p:nvSpPr>
          <p:spPr>
            <a:xfrm>
              <a:off x="4657364" y="4209297"/>
              <a:ext cx="288032" cy="420646"/>
            </a:xfrm>
            <a:prstGeom prst="rect">
              <a:avLst/>
            </a:prstGeom>
            <a:noFill/>
          </p:spPr>
          <p:txBody>
            <a:bodyPr wrap="square" rtlCol="0">
              <a:spAutoFit/>
            </a:bodyPr>
            <a:lstStyle/>
            <a:p>
              <a:r>
                <a:rPr lang="en-US" altLang="zh-CN" sz="2400">
                  <a:solidFill>
                    <a:schemeClr val="bg1"/>
                  </a:solidFill>
                </a:rPr>
                <a:t>8</a:t>
              </a:r>
              <a:endParaRPr lang="zh-CN" altLang="en-US" sz="2400">
                <a:solidFill>
                  <a:schemeClr val="bg1"/>
                </a:solidFill>
              </a:endParaRPr>
            </a:p>
          </p:txBody>
        </p:sp>
      </p:grpSp>
      <p:grpSp>
        <p:nvGrpSpPr>
          <p:cNvPr id="48" name="组合 47"/>
          <p:cNvGrpSpPr/>
          <p:nvPr/>
        </p:nvGrpSpPr>
        <p:grpSpPr>
          <a:xfrm>
            <a:off x="9641160" y="3692338"/>
            <a:ext cx="332850" cy="461664"/>
            <a:chOff x="4657364" y="4209297"/>
            <a:chExt cx="303276" cy="420646"/>
          </a:xfrm>
        </p:grpSpPr>
        <p:sp>
          <p:nvSpPr>
            <p:cNvPr id="49" name="椭圆 48"/>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TextBox 49"/>
            <p:cNvSpPr txBox="1"/>
            <p:nvPr/>
          </p:nvSpPr>
          <p:spPr>
            <a:xfrm>
              <a:off x="4657364" y="4209297"/>
              <a:ext cx="288032" cy="420646"/>
            </a:xfrm>
            <a:prstGeom prst="rect">
              <a:avLst/>
            </a:prstGeom>
            <a:noFill/>
          </p:spPr>
          <p:txBody>
            <a:bodyPr wrap="square" rtlCol="0">
              <a:spAutoFit/>
            </a:bodyPr>
            <a:lstStyle/>
            <a:p>
              <a:r>
                <a:rPr lang="en-US" altLang="zh-CN" sz="2400">
                  <a:solidFill>
                    <a:schemeClr val="bg1"/>
                  </a:solidFill>
                </a:rPr>
                <a:t>9</a:t>
              </a:r>
              <a:endParaRPr lang="zh-CN" altLang="en-US" sz="2400">
                <a:solidFill>
                  <a:schemeClr val="bg1"/>
                </a:solidFill>
              </a:endParaRPr>
            </a:p>
          </p:txBody>
        </p:sp>
      </p:grpSp>
      <p:grpSp>
        <p:nvGrpSpPr>
          <p:cNvPr id="51" name="组合 50"/>
          <p:cNvGrpSpPr/>
          <p:nvPr/>
        </p:nvGrpSpPr>
        <p:grpSpPr>
          <a:xfrm>
            <a:off x="9930042" y="4093745"/>
            <a:ext cx="590075" cy="461665"/>
            <a:chOff x="4605292" y="4209297"/>
            <a:chExt cx="537646" cy="420647"/>
          </a:xfrm>
        </p:grpSpPr>
        <p:sp>
          <p:nvSpPr>
            <p:cNvPr id="53" name="椭圆 52"/>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TextBox 53"/>
            <p:cNvSpPr txBox="1"/>
            <p:nvPr/>
          </p:nvSpPr>
          <p:spPr>
            <a:xfrm>
              <a:off x="4605292" y="4209297"/>
              <a:ext cx="537646" cy="420647"/>
            </a:xfrm>
            <a:prstGeom prst="rect">
              <a:avLst/>
            </a:prstGeom>
            <a:noFill/>
          </p:spPr>
          <p:txBody>
            <a:bodyPr wrap="square" rtlCol="0">
              <a:spAutoFit/>
            </a:bodyPr>
            <a:lstStyle/>
            <a:p>
              <a:r>
                <a:rPr lang="en-US" altLang="zh-CN" sz="2400">
                  <a:solidFill>
                    <a:schemeClr val="bg1"/>
                  </a:solidFill>
                </a:rPr>
                <a:t>10</a:t>
              </a:r>
              <a:endParaRPr lang="zh-CN" altLang="en-US" sz="2400">
                <a:solidFill>
                  <a:schemeClr val="bg1"/>
                </a:solidFill>
              </a:endParaRPr>
            </a:p>
          </p:txBody>
        </p:sp>
      </p:grpSp>
      <p:grpSp>
        <p:nvGrpSpPr>
          <p:cNvPr id="60" name="组合 59"/>
          <p:cNvGrpSpPr/>
          <p:nvPr/>
        </p:nvGrpSpPr>
        <p:grpSpPr>
          <a:xfrm>
            <a:off x="5696288" y="3862919"/>
            <a:ext cx="332850" cy="461664"/>
            <a:chOff x="4657364" y="4209297"/>
            <a:chExt cx="303276" cy="420646"/>
          </a:xfrm>
        </p:grpSpPr>
        <p:sp>
          <p:nvSpPr>
            <p:cNvPr id="61" name="椭圆 60"/>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TextBox 61"/>
            <p:cNvSpPr txBox="1"/>
            <p:nvPr/>
          </p:nvSpPr>
          <p:spPr>
            <a:xfrm>
              <a:off x="4657364" y="4209297"/>
              <a:ext cx="288032" cy="420646"/>
            </a:xfrm>
            <a:prstGeom prst="rect">
              <a:avLst/>
            </a:prstGeom>
            <a:noFill/>
          </p:spPr>
          <p:txBody>
            <a:bodyPr wrap="square" rtlCol="0">
              <a:spAutoFit/>
            </a:bodyPr>
            <a:lstStyle/>
            <a:p>
              <a:r>
                <a:rPr lang="en-US" altLang="zh-CN" sz="2400">
                  <a:solidFill>
                    <a:schemeClr val="bg1"/>
                  </a:solidFill>
                </a:rPr>
                <a:t>6</a:t>
              </a:r>
              <a:endParaRPr lang="zh-CN" altLang="en-US" sz="2400">
                <a:solidFill>
                  <a:schemeClr val="bg1"/>
                </a:solidFill>
              </a:endParaRPr>
            </a:p>
          </p:txBody>
        </p:sp>
      </p:grpSp>
      <p:sp>
        <p:nvSpPr>
          <p:cNvPr id="3" name="灯片编号占位符 2"/>
          <p:cNvSpPr>
            <a:spLocks noGrp="1"/>
          </p:cNvSpPr>
          <p:nvPr>
            <p:ph type="sldNum" sz="quarter" idx="12"/>
          </p:nvPr>
        </p:nvSpPr>
        <p:spPr/>
        <p:txBody>
          <a:bodyPr/>
          <a:lstStyle/>
          <a:p>
            <a:fld id="{0C913308-F349-4B6D-A68A-DD1791B4A57B}" type="slidenum">
              <a:rPr lang="zh-CN" altLang="en-US" smtClean="0"/>
              <a:t>56</a:t>
            </a:fld>
            <a:endParaRPr lang="zh-CN" altLang="en-US"/>
          </a:p>
        </p:txBody>
      </p:sp>
    </p:spTree>
    <p:extLst>
      <p:ext uri="{BB962C8B-B14F-4D97-AF65-F5344CB8AC3E}">
        <p14:creationId xmlns:p14="http://schemas.microsoft.com/office/powerpoint/2010/main" val="9810540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70880" y="806556"/>
            <a:ext cx="11521440" cy="1305745"/>
          </a:xfrm>
        </p:spPr>
        <p:txBody>
          <a:bodyPr>
            <a:normAutofit fontScale="90000"/>
          </a:bodyPr>
          <a:lstStyle/>
          <a:p>
            <a:pPr algn="l">
              <a:lnSpc>
                <a:spcPct val="150000"/>
              </a:lnSpc>
            </a:pPr>
            <a:r>
              <a:rPr lang="zh-CN" altLang="en-US" sz="3000">
                <a:solidFill>
                  <a:srgbClr val="92D050"/>
                </a:solidFill>
                <a:latin typeface="叶根友毛笔行书" pitchFamily="2" charset="-122"/>
                <a:ea typeface="叶根友毛笔行书" pitchFamily="2" charset="-122"/>
              </a:rPr>
              <a:t>玫瑰庄大门</a:t>
            </a:r>
            <a:br>
              <a:rPr lang="en-US" altLang="zh-CN" sz="3000">
                <a:solidFill>
                  <a:srgbClr val="92D050"/>
                </a:solidFill>
                <a:latin typeface="叶根友毛笔行书" pitchFamily="2" charset="-122"/>
                <a:ea typeface="叶根友毛笔行书" pitchFamily="2" charset="-122"/>
              </a:rPr>
            </a:br>
            <a:endParaRPr lang="zh-CN" altLang="en-US" sz="3000">
              <a:solidFill>
                <a:schemeClr val="tx1">
                  <a:lumMod val="50000"/>
                  <a:lumOff val="50000"/>
                </a:schemeClr>
              </a:solidFill>
              <a:latin typeface="方正大标宋简体" panose="02010601030101010101" pitchFamily="2" charset="-122"/>
              <a:ea typeface="方正大标宋简体" panose="02010601030101010101" pitchFamily="2" charset="-122"/>
            </a:endParaRP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200" y="2369046"/>
            <a:ext cx="3990975"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737" y="2369046"/>
            <a:ext cx="6896715"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23683" y="1620242"/>
            <a:ext cx="10801200" cy="457369"/>
          </a:xfrm>
          <a:prstGeom prst="rect">
            <a:avLst/>
          </a:prstGeom>
          <a:noFill/>
        </p:spPr>
        <p:txBody>
          <a:bodyPr wrap="square" rtlCol="0">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进入玫瑰庄的标志</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采用风车造型</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与景区欧式风情相吻合。</a:t>
            </a:r>
          </a:p>
        </p:txBody>
      </p:sp>
      <p:grpSp>
        <p:nvGrpSpPr>
          <p:cNvPr id="3" name="组合 2"/>
          <p:cNvGrpSpPr/>
          <p:nvPr/>
        </p:nvGrpSpPr>
        <p:grpSpPr>
          <a:xfrm>
            <a:off x="496144" y="2377008"/>
            <a:ext cx="1803165" cy="4906938"/>
            <a:chOff x="10286267" y="3293610"/>
            <a:chExt cx="1803165" cy="4526782"/>
          </a:xfrm>
        </p:grpSpPr>
        <p:cxnSp>
          <p:nvCxnSpPr>
            <p:cNvPr id="6" name="直接箭头连接符 5"/>
            <p:cNvCxnSpPr/>
            <p:nvPr/>
          </p:nvCxnSpPr>
          <p:spPr>
            <a:xfrm flipV="1">
              <a:off x="11187850" y="3293610"/>
              <a:ext cx="0" cy="181960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a:off x="11187850" y="6174823"/>
              <a:ext cx="0" cy="164556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0286267" y="5362536"/>
              <a:ext cx="1803165" cy="340719"/>
            </a:xfrm>
            <a:prstGeom prst="rect">
              <a:avLst/>
            </a:prstGeom>
            <a:noFill/>
          </p:spPr>
          <p:txBody>
            <a:bodyPr wrap="square" rtlCol="0">
              <a:spAutoFit/>
            </a:bodyPr>
            <a:lstStyle/>
            <a:p>
              <a:pPr algn="ctr"/>
              <a:r>
                <a:rPr lang="en-US" altLang="zh-CN" sz="1800">
                  <a:latin typeface="Yu Gothic UI Semilight" panose="020B0400000000000000" pitchFamily="34" charset="-128"/>
                  <a:ea typeface="Yu Gothic UI Semilight" panose="020B0400000000000000" pitchFamily="34" charset="-128"/>
                </a:rPr>
                <a:t>12</a:t>
              </a:r>
              <a:r>
                <a:rPr lang="zh-CN" altLang="en-US" sz="1800">
                  <a:latin typeface="Yu Gothic UI Semilight" panose="020B0400000000000000" pitchFamily="34" charset="-128"/>
                  <a:ea typeface="Yu Gothic UI Semilight" panose="020B0400000000000000" pitchFamily="34" charset="-128"/>
                </a:rPr>
                <a:t>米</a:t>
              </a:r>
            </a:p>
          </p:txBody>
        </p:sp>
      </p:grpSp>
      <p:sp>
        <p:nvSpPr>
          <p:cNvPr id="9" name="灯片编号占位符 8"/>
          <p:cNvSpPr>
            <a:spLocks noGrp="1"/>
          </p:cNvSpPr>
          <p:nvPr>
            <p:ph type="sldNum" sz="quarter" idx="12"/>
          </p:nvPr>
        </p:nvSpPr>
        <p:spPr/>
        <p:txBody>
          <a:bodyPr/>
          <a:lstStyle/>
          <a:p>
            <a:fld id="{0C913308-F349-4B6D-A68A-DD1791B4A57B}" type="slidenum">
              <a:rPr lang="zh-CN" altLang="en-US" smtClean="0"/>
              <a:t>57</a:t>
            </a:fld>
            <a:endParaRPr lang="zh-CN" altLang="en-US"/>
          </a:p>
        </p:txBody>
      </p:sp>
    </p:spTree>
    <p:extLst>
      <p:ext uri="{BB962C8B-B14F-4D97-AF65-F5344CB8AC3E}">
        <p14:creationId xmlns:p14="http://schemas.microsoft.com/office/powerpoint/2010/main" val="20002139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792510" y="756146"/>
            <a:ext cx="3088010" cy="588070"/>
          </a:xfrm>
        </p:spPr>
        <p:txBody>
          <a:bodyPr>
            <a:normAutofit/>
          </a:bodyPr>
          <a:lstStyle/>
          <a:p>
            <a:pPr algn="l"/>
            <a:r>
              <a:rPr lang="zh-CN" altLang="en-US" sz="2400">
                <a:solidFill>
                  <a:srgbClr val="92D050"/>
                </a:solidFill>
                <a:latin typeface="叶根友毛笔行书" pitchFamily="2" charset="-122"/>
                <a:ea typeface="叶根友毛笔行书" pitchFamily="2" charset="-122"/>
              </a:rPr>
              <a:t>玫瑰庄</a:t>
            </a:r>
          </a:p>
        </p:txBody>
      </p:sp>
      <p:sp>
        <p:nvSpPr>
          <p:cNvPr id="8" name="PA_文本框 8"/>
          <p:cNvSpPr txBox="1"/>
          <p:nvPr>
            <p:custDataLst>
              <p:tags r:id="rId1"/>
            </p:custDataLst>
          </p:nvPr>
        </p:nvSpPr>
        <p:spPr>
          <a:xfrm>
            <a:off x="6904856" y="480120"/>
            <a:ext cx="5760640" cy="276999"/>
          </a:xfrm>
          <a:prstGeom prst="rect">
            <a:avLst/>
          </a:prstGeom>
          <a:noFill/>
        </p:spPr>
        <p:txBody>
          <a:bodyPr wrap="square" rtlCol="0">
            <a:spAutoFit/>
          </a:bodyPr>
          <a:lstStyle/>
          <a:p>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  甘肃</a:t>
            </a:r>
            <a:r>
              <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a:t>
            </a:r>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合水子午岭国家森林公园太白川片区曹家寺景点修建性详细规划方案</a:t>
            </a:r>
            <a:endPar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endParaRPr>
          </a:p>
        </p:txBody>
      </p:sp>
      <p:grpSp>
        <p:nvGrpSpPr>
          <p:cNvPr id="11" name="组合 10"/>
          <p:cNvGrpSpPr/>
          <p:nvPr/>
        </p:nvGrpSpPr>
        <p:grpSpPr>
          <a:xfrm>
            <a:off x="6976864" y="734036"/>
            <a:ext cx="5184575" cy="60439"/>
            <a:chOff x="8034637" y="615628"/>
            <a:chExt cx="4022516" cy="42416"/>
          </a:xfrm>
        </p:grpSpPr>
        <p:cxnSp>
          <p:nvCxnSpPr>
            <p:cNvPr id="12" name="直接连接符 11"/>
            <p:cNvCxnSpPr/>
            <p:nvPr/>
          </p:nvCxnSpPr>
          <p:spPr>
            <a:xfrm>
              <a:off x="8034637" y="615628"/>
              <a:ext cx="402251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8034637" y="658044"/>
              <a:ext cx="4022516"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标题 1"/>
          <p:cNvSpPr txBox="1">
            <a:spLocks/>
          </p:cNvSpPr>
          <p:nvPr/>
        </p:nvSpPr>
        <p:spPr>
          <a:xfrm>
            <a:off x="784176" y="1332210"/>
            <a:ext cx="2225199" cy="516062"/>
          </a:xfrm>
          <a:prstGeom prst="rect">
            <a:avLst/>
          </a:prstGeom>
        </p:spPr>
        <p:txBody>
          <a:bodyPr vert="horz" lIns="128016" tIns="64008" rIns="128016" bIns="64008" rtlCol="0" anchor="ctr">
            <a:normAutofit/>
          </a:bodyPr>
          <a:lstStyle>
            <a:lvl1pPr algn="ctr" defTabSz="1280160" rtl="0" eaLnBrk="1" latinLnBrk="0" hangingPunct="1">
              <a:spcBef>
                <a:spcPct val="0"/>
              </a:spcBef>
              <a:buNone/>
              <a:defRPr sz="6200" kern="1200">
                <a:solidFill>
                  <a:schemeClr val="tx1"/>
                </a:solidFill>
                <a:latin typeface="+mj-lt"/>
                <a:ea typeface="+mj-ea"/>
                <a:cs typeface="+mj-cs"/>
              </a:defRPr>
            </a:lvl1pPr>
          </a:lstStyle>
          <a:p>
            <a:pPr algn="l"/>
            <a:r>
              <a:rPr lang="zh-CN" altLang="en-US" sz="1800" b="1">
                <a:solidFill>
                  <a:schemeClr val="accent4"/>
                </a:solidFill>
                <a:latin typeface="华文细黑" panose="02010600040101010101" pitchFamily="2" charset="-122"/>
                <a:ea typeface="华文细黑" panose="02010600040101010101" pitchFamily="2" charset="-122"/>
              </a:rPr>
              <a:t>服务中心</a:t>
            </a:r>
          </a:p>
        </p:txBody>
      </p:sp>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4592" t="3089" r="28741" b="3061"/>
          <a:stretch/>
        </p:blipFill>
        <p:spPr>
          <a:xfrm rot="16200000">
            <a:off x="3778845" y="581796"/>
            <a:ext cx="5387928" cy="11377264"/>
          </a:xfrm>
          <a:prstGeom prst="rect">
            <a:avLst/>
          </a:prstGeom>
          <a:ln>
            <a:solidFill>
              <a:srgbClr val="92D050"/>
            </a:solidFill>
          </a:ln>
        </p:spPr>
      </p:pic>
      <p:grpSp>
        <p:nvGrpSpPr>
          <p:cNvPr id="15" name="组合 14"/>
          <p:cNvGrpSpPr/>
          <p:nvPr/>
        </p:nvGrpSpPr>
        <p:grpSpPr>
          <a:xfrm>
            <a:off x="9051253" y="1200201"/>
            <a:ext cx="3183384" cy="2251662"/>
            <a:chOff x="2446739" y="4756436"/>
            <a:chExt cx="5152658" cy="3644563"/>
          </a:xfrm>
        </p:grpSpPr>
        <p:pic>
          <p:nvPicPr>
            <p:cNvPr id="16" name="图片 15"/>
            <p:cNvPicPr>
              <a:picLocks noChangeAspect="1"/>
            </p:cNvPicPr>
            <p:nvPr/>
          </p:nvPicPr>
          <p:blipFill rotWithShape="1">
            <a:blip r:embed="rId4" cstate="screen">
              <a:duotone>
                <a:schemeClr val="bg2">
                  <a:shade val="45000"/>
                  <a:satMod val="135000"/>
                </a:schemeClr>
                <a:prstClr val="white"/>
              </a:duotone>
              <a:extLst>
                <a:ext uri="{28A0092B-C50C-407E-A947-70E740481C1C}">
                  <a14:useLocalDpi xmlns:a14="http://schemas.microsoft.com/office/drawing/2010/main"/>
                </a:ext>
              </a:extLst>
            </a:blip>
            <a:srcRect l="2590" t="3629" r="4228" b="3206"/>
            <a:stretch/>
          </p:blipFill>
          <p:spPr>
            <a:xfrm>
              <a:off x="2446739" y="4756436"/>
              <a:ext cx="5152658" cy="3644563"/>
            </a:xfrm>
            <a:prstGeom prst="rect">
              <a:avLst/>
            </a:prstGeom>
          </p:spPr>
        </p:pic>
        <p:sp>
          <p:nvSpPr>
            <p:cNvPr id="17" name="椭圆 16"/>
            <p:cNvSpPr/>
            <p:nvPr/>
          </p:nvSpPr>
          <p:spPr>
            <a:xfrm>
              <a:off x="2935357" y="7687338"/>
              <a:ext cx="216025" cy="2160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矩形 17"/>
          <p:cNvSpPr/>
          <p:nvPr/>
        </p:nvSpPr>
        <p:spPr>
          <a:xfrm>
            <a:off x="784176" y="2064296"/>
            <a:ext cx="7992888" cy="457369"/>
          </a:xfrm>
          <a:prstGeom prst="rect">
            <a:avLst/>
          </a:prstGeom>
        </p:spPr>
        <p:txBody>
          <a:bodyPr wrap="square">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包含服务中心和玫瑰工坊，地上一层，建筑面积</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408.4</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㎡。木结构。</a:t>
            </a:r>
          </a:p>
        </p:txBody>
      </p:sp>
      <p:sp>
        <p:nvSpPr>
          <p:cNvPr id="3" name="灯片编号占位符 2"/>
          <p:cNvSpPr>
            <a:spLocks noGrp="1"/>
          </p:cNvSpPr>
          <p:nvPr>
            <p:ph type="sldNum" sz="quarter" idx="12"/>
          </p:nvPr>
        </p:nvSpPr>
        <p:spPr/>
        <p:txBody>
          <a:bodyPr/>
          <a:lstStyle/>
          <a:p>
            <a:fld id="{0C913308-F349-4B6D-A68A-DD1791B4A57B}" type="slidenum">
              <a:rPr lang="zh-CN" altLang="en-US" smtClean="0"/>
              <a:t>58</a:t>
            </a:fld>
            <a:endParaRPr lang="zh-CN" altLang="en-US"/>
          </a:p>
        </p:txBody>
      </p:sp>
    </p:spTree>
    <p:extLst>
      <p:ext uri="{BB962C8B-B14F-4D97-AF65-F5344CB8AC3E}">
        <p14:creationId xmlns:p14="http://schemas.microsoft.com/office/powerpoint/2010/main" val="26665264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792510" y="756146"/>
            <a:ext cx="3088010" cy="588070"/>
          </a:xfrm>
        </p:spPr>
        <p:txBody>
          <a:bodyPr>
            <a:normAutofit/>
          </a:bodyPr>
          <a:lstStyle/>
          <a:p>
            <a:pPr algn="l"/>
            <a:r>
              <a:rPr lang="zh-CN" altLang="en-US" sz="2400">
                <a:solidFill>
                  <a:srgbClr val="92D050"/>
                </a:solidFill>
                <a:latin typeface="叶根友毛笔行书" pitchFamily="2" charset="-122"/>
                <a:ea typeface="叶根友毛笔行书" pitchFamily="2" charset="-122"/>
              </a:rPr>
              <a:t>玫瑰庄</a:t>
            </a:r>
          </a:p>
        </p:txBody>
      </p:sp>
      <p:sp>
        <p:nvSpPr>
          <p:cNvPr id="8" name="PA_文本框 8"/>
          <p:cNvSpPr txBox="1"/>
          <p:nvPr>
            <p:custDataLst>
              <p:tags r:id="rId1"/>
            </p:custDataLst>
          </p:nvPr>
        </p:nvSpPr>
        <p:spPr>
          <a:xfrm>
            <a:off x="6904856" y="480120"/>
            <a:ext cx="5760640" cy="276999"/>
          </a:xfrm>
          <a:prstGeom prst="rect">
            <a:avLst/>
          </a:prstGeom>
          <a:noFill/>
        </p:spPr>
        <p:txBody>
          <a:bodyPr wrap="square" rtlCol="0">
            <a:spAutoFit/>
          </a:bodyPr>
          <a:lstStyle/>
          <a:p>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  甘肃</a:t>
            </a:r>
            <a:r>
              <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a:t>
            </a:r>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合水子午岭国家森林公园太白川片区曹家寺景点修建性详细规划方案</a:t>
            </a:r>
            <a:endPar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endParaRPr>
          </a:p>
        </p:txBody>
      </p:sp>
      <p:grpSp>
        <p:nvGrpSpPr>
          <p:cNvPr id="11" name="组合 10"/>
          <p:cNvGrpSpPr/>
          <p:nvPr/>
        </p:nvGrpSpPr>
        <p:grpSpPr>
          <a:xfrm>
            <a:off x="6976864" y="734036"/>
            <a:ext cx="5184575" cy="60439"/>
            <a:chOff x="8034637" y="615628"/>
            <a:chExt cx="4022516" cy="42416"/>
          </a:xfrm>
        </p:grpSpPr>
        <p:cxnSp>
          <p:nvCxnSpPr>
            <p:cNvPr id="12" name="直接连接符 11"/>
            <p:cNvCxnSpPr/>
            <p:nvPr/>
          </p:nvCxnSpPr>
          <p:spPr>
            <a:xfrm>
              <a:off x="8034637" y="615628"/>
              <a:ext cx="402251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8034637" y="658044"/>
              <a:ext cx="4022516"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标题 1"/>
          <p:cNvSpPr txBox="1">
            <a:spLocks/>
          </p:cNvSpPr>
          <p:nvPr/>
        </p:nvSpPr>
        <p:spPr>
          <a:xfrm>
            <a:off x="784176" y="1332210"/>
            <a:ext cx="3135369" cy="516062"/>
          </a:xfrm>
          <a:prstGeom prst="rect">
            <a:avLst/>
          </a:prstGeom>
        </p:spPr>
        <p:txBody>
          <a:bodyPr vert="horz" lIns="128016" tIns="64008" rIns="128016" bIns="64008" rtlCol="0" anchor="ctr">
            <a:normAutofit/>
          </a:bodyPr>
          <a:lstStyle>
            <a:lvl1pPr algn="ctr" defTabSz="1280160" rtl="0" eaLnBrk="1" latinLnBrk="0" hangingPunct="1">
              <a:spcBef>
                <a:spcPct val="0"/>
              </a:spcBef>
              <a:buNone/>
              <a:defRPr sz="6200" kern="1200">
                <a:solidFill>
                  <a:schemeClr val="tx1"/>
                </a:solidFill>
                <a:latin typeface="+mj-lt"/>
                <a:ea typeface="+mj-ea"/>
                <a:cs typeface="+mj-cs"/>
              </a:defRPr>
            </a:lvl1pPr>
          </a:lstStyle>
          <a:p>
            <a:pPr algn="l"/>
            <a:r>
              <a:rPr lang="zh-CN" altLang="en-US" sz="1800" b="1">
                <a:solidFill>
                  <a:schemeClr val="accent4"/>
                </a:solidFill>
                <a:latin typeface="华文细黑" panose="02010600040101010101" pitchFamily="2" charset="-122"/>
                <a:ea typeface="华文细黑" panose="02010600040101010101" pitchFamily="2" charset="-122"/>
              </a:rPr>
              <a:t>听雨轩（小木屋）</a:t>
            </a:r>
          </a:p>
        </p:txBody>
      </p:sp>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3912" t="6689" r="13435" b="2381"/>
          <a:stretch/>
        </p:blipFill>
        <p:spPr>
          <a:xfrm rot="16200000">
            <a:off x="7776721" y="-160342"/>
            <a:ext cx="3308964" cy="5460471"/>
          </a:xfrm>
          <a:prstGeom prst="rect">
            <a:avLst/>
          </a:prstGeom>
          <a:ln>
            <a:solidFill>
              <a:srgbClr val="92D050"/>
            </a:solidFill>
          </a:ln>
        </p:spPr>
      </p:pic>
      <p:grpSp>
        <p:nvGrpSpPr>
          <p:cNvPr id="15" name="组合 14"/>
          <p:cNvGrpSpPr/>
          <p:nvPr/>
        </p:nvGrpSpPr>
        <p:grpSpPr>
          <a:xfrm>
            <a:off x="1437978" y="5322539"/>
            <a:ext cx="4963134" cy="3510509"/>
            <a:chOff x="2328262" y="4756436"/>
            <a:chExt cx="5152658" cy="3644563"/>
          </a:xfrm>
        </p:grpSpPr>
        <p:pic>
          <p:nvPicPr>
            <p:cNvPr id="16" name="图片 15"/>
            <p:cNvPicPr>
              <a:picLocks noChangeAspect="1"/>
            </p:cNvPicPr>
            <p:nvPr/>
          </p:nvPicPr>
          <p:blipFill rotWithShape="1">
            <a:blip r:embed="rId4" cstate="screen">
              <a:duotone>
                <a:schemeClr val="bg2">
                  <a:shade val="45000"/>
                  <a:satMod val="135000"/>
                </a:schemeClr>
                <a:prstClr val="white"/>
              </a:duotone>
              <a:extLst>
                <a:ext uri="{28A0092B-C50C-407E-A947-70E740481C1C}">
                  <a14:useLocalDpi xmlns:a14="http://schemas.microsoft.com/office/drawing/2010/main"/>
                </a:ext>
              </a:extLst>
            </a:blip>
            <a:srcRect l="2590" t="3629" r="4228" b="3206"/>
            <a:stretch/>
          </p:blipFill>
          <p:spPr>
            <a:xfrm>
              <a:off x="2328262" y="4756436"/>
              <a:ext cx="5152658" cy="3644563"/>
            </a:xfrm>
            <a:prstGeom prst="rect">
              <a:avLst/>
            </a:prstGeom>
          </p:spPr>
        </p:pic>
        <p:sp>
          <p:nvSpPr>
            <p:cNvPr id="17" name="椭圆 16"/>
            <p:cNvSpPr/>
            <p:nvPr/>
          </p:nvSpPr>
          <p:spPr>
            <a:xfrm>
              <a:off x="3078140" y="7736429"/>
              <a:ext cx="216024" cy="2160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矩形 17"/>
          <p:cNvSpPr/>
          <p:nvPr/>
        </p:nvSpPr>
        <p:spPr>
          <a:xfrm>
            <a:off x="784176" y="2064296"/>
            <a:ext cx="4968552" cy="923330"/>
          </a:xfrm>
          <a:prstGeom prst="rect">
            <a:avLst/>
          </a:prstGeom>
        </p:spPr>
        <p:txBody>
          <a:bodyPr wrap="square">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地上一层，建筑面积</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26.47</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㎡，木结构。配备独立卫生间。</a:t>
            </a:r>
          </a:p>
        </p:txBody>
      </p:sp>
      <p:sp>
        <p:nvSpPr>
          <p:cNvPr id="6" name="灯片编号占位符 5"/>
          <p:cNvSpPr>
            <a:spLocks noGrp="1"/>
          </p:cNvSpPr>
          <p:nvPr>
            <p:ph type="sldNum" sz="quarter" idx="12"/>
          </p:nvPr>
        </p:nvSpPr>
        <p:spPr/>
        <p:txBody>
          <a:bodyPr/>
          <a:lstStyle/>
          <a:p>
            <a:fld id="{0C913308-F349-4B6D-A68A-DD1791B4A57B}" type="slidenum">
              <a:rPr lang="zh-CN" altLang="en-US" smtClean="0"/>
              <a:t>59</a:t>
            </a:fld>
            <a:endParaRPr lang="zh-CN" altLang="en-US"/>
          </a:p>
        </p:txBody>
      </p:sp>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6009" t="10090" r="5418" b="9864"/>
          <a:stretch/>
        </p:blipFill>
        <p:spPr>
          <a:xfrm rot="16200000">
            <a:off x="7166817" y="3902703"/>
            <a:ext cx="4545910" cy="5477608"/>
          </a:xfrm>
          <a:prstGeom prst="rect">
            <a:avLst/>
          </a:prstGeom>
          <a:ln>
            <a:solidFill>
              <a:srgbClr val="92D050"/>
            </a:solidFill>
          </a:ln>
        </p:spPr>
      </p:pic>
    </p:spTree>
    <p:extLst>
      <p:ext uri="{BB962C8B-B14F-4D97-AF65-F5344CB8AC3E}">
        <p14:creationId xmlns:p14="http://schemas.microsoft.com/office/powerpoint/2010/main" val="960891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792510" y="756146"/>
            <a:ext cx="2727969" cy="588070"/>
          </a:xfrm>
        </p:spPr>
        <p:txBody>
          <a:bodyPr>
            <a:normAutofit/>
          </a:bodyPr>
          <a:lstStyle/>
          <a:p>
            <a:pPr algn="l"/>
            <a:r>
              <a:rPr lang="zh-CN" altLang="en-US" sz="2400">
                <a:solidFill>
                  <a:srgbClr val="92D050"/>
                </a:solidFill>
                <a:latin typeface="叶根友毛笔行书" pitchFamily="2" charset="-122"/>
                <a:ea typeface="叶根友毛笔行书" pitchFamily="2" charset="-122"/>
              </a:rPr>
              <a:t>上位规划</a:t>
            </a:r>
          </a:p>
        </p:txBody>
      </p:sp>
      <p:sp>
        <p:nvSpPr>
          <p:cNvPr id="7" name="PA_文本框 8"/>
          <p:cNvSpPr txBox="1"/>
          <p:nvPr>
            <p:custDataLst>
              <p:tags r:id="rId1"/>
            </p:custDataLst>
          </p:nvPr>
        </p:nvSpPr>
        <p:spPr>
          <a:xfrm>
            <a:off x="6904856" y="480120"/>
            <a:ext cx="5760640" cy="276999"/>
          </a:xfrm>
          <a:prstGeom prst="rect">
            <a:avLst/>
          </a:prstGeom>
          <a:noFill/>
        </p:spPr>
        <p:txBody>
          <a:bodyPr wrap="square" rtlCol="0">
            <a:spAutoFit/>
          </a:bodyPr>
          <a:lstStyle/>
          <a:p>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  甘肃</a:t>
            </a:r>
            <a:r>
              <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a:t>
            </a:r>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合水子午岭国家森林公园太白川片区曹家寺景点修建性详细规划方案</a:t>
            </a:r>
            <a:endPar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endParaRPr>
          </a:p>
        </p:txBody>
      </p:sp>
      <p:grpSp>
        <p:nvGrpSpPr>
          <p:cNvPr id="2" name="组合 1"/>
          <p:cNvGrpSpPr/>
          <p:nvPr/>
        </p:nvGrpSpPr>
        <p:grpSpPr>
          <a:xfrm>
            <a:off x="6976864" y="734036"/>
            <a:ext cx="5184575" cy="60439"/>
            <a:chOff x="8034637" y="615628"/>
            <a:chExt cx="4022516" cy="42416"/>
          </a:xfrm>
        </p:grpSpPr>
        <p:cxnSp>
          <p:nvCxnSpPr>
            <p:cNvPr id="9" name="直接连接符 8"/>
            <p:cNvCxnSpPr/>
            <p:nvPr/>
          </p:nvCxnSpPr>
          <p:spPr>
            <a:xfrm>
              <a:off x="8034637" y="615628"/>
              <a:ext cx="402251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8034637" y="658044"/>
              <a:ext cx="4022516"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2" name="矩形 11"/>
          <p:cNvSpPr/>
          <p:nvPr/>
        </p:nvSpPr>
        <p:spPr>
          <a:xfrm>
            <a:off x="851183" y="1272208"/>
            <a:ext cx="11454273" cy="3416320"/>
          </a:xfrm>
          <a:prstGeom prst="rect">
            <a:avLst/>
          </a:prstGeom>
        </p:spPr>
        <p:txBody>
          <a:bodyPr wrap="square">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根据</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甘肃子午岭国家森林公园总体规划</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 </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2016 </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年～</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2025 </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年），</a:t>
            </a:r>
            <a:r>
              <a:rPr lang="zh-CN" altLang="zh-CN" sz="1800">
                <a:solidFill>
                  <a:schemeClr val="tx1">
                    <a:lumMod val="50000"/>
                    <a:lumOff val="50000"/>
                  </a:schemeClr>
                </a:solidFill>
                <a:latin typeface="华文细黑" panose="02010600040101010101" pitchFamily="2" charset="-122"/>
                <a:ea typeface="华文细黑" panose="02010600040101010101" pitchFamily="2" charset="-122"/>
              </a:rPr>
              <a:t>甘肃子午岭国家森林公园是以保护黄土高原森林生态系统和生物多样性为</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目的，以所处子午岭地区“黄土高原绿肺”的生态环境地位和特征为基础，紧紧抓住“秦直道文化”和“红色文化”两个抓手，深度挖掘区域特色森林资源和景观资源，积极开展森林生态旅游，积极响应“国家公园”的重要改革举措，将甘肃子午岭国家森林公园规划建设成为</a:t>
            </a:r>
            <a:r>
              <a:rPr lang="zh-CN" altLang="en-US" sz="1800" b="1">
                <a:solidFill>
                  <a:srgbClr val="00B0F0"/>
                </a:solidFill>
                <a:latin typeface="华文细黑" panose="02010600040101010101" pitchFamily="2" charset="-122"/>
                <a:ea typeface="华文细黑" panose="02010600040101010101" pitchFamily="2" charset="-122"/>
              </a:rPr>
              <a:t>集“生态观光、文化体验、亲子科普、养生避暑、时尚运动”五大功能于一体的大型国家级综合观光体验型森林公园。</a:t>
            </a:r>
            <a:endParaRPr lang="en-US" altLang="zh-CN" sz="1800" b="1">
              <a:solidFill>
                <a:srgbClr val="00B0F0"/>
              </a:solidFill>
              <a:latin typeface="华文细黑" panose="02010600040101010101" pitchFamily="2" charset="-122"/>
              <a:ea typeface="华文细黑" panose="02010600040101010101" pitchFamily="2" charset="-122"/>
            </a:endParaRPr>
          </a:p>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公园</a:t>
            </a:r>
            <a:r>
              <a:rPr lang="zh-CN" altLang="zh-CN" sz="1800">
                <a:solidFill>
                  <a:schemeClr val="tx1">
                    <a:lumMod val="50000"/>
                    <a:lumOff val="50000"/>
                  </a:schemeClr>
                </a:solidFill>
                <a:latin typeface="华文细黑" panose="02010600040101010101" pitchFamily="2" charset="-122"/>
                <a:ea typeface="华文细黑" panose="02010600040101010101" pitchFamily="2" charset="-122"/>
              </a:rPr>
              <a:t>规划结构为“一线四片多组团”，“一线”即为贯穿园区的以秦直道为主题特色及内涵的“公园道（</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parkway</a:t>
            </a:r>
            <a:r>
              <a:rPr lang="zh-CN" altLang="zh-CN" sz="1800">
                <a:solidFill>
                  <a:schemeClr val="tx1">
                    <a:lumMod val="50000"/>
                    <a:lumOff val="50000"/>
                  </a:schemeClr>
                </a:solidFill>
                <a:latin typeface="华文细黑" panose="02010600040101010101" pitchFamily="2" charset="-122"/>
                <a:ea typeface="华文细黑" panose="02010600040101010101" pitchFamily="2" charset="-122"/>
              </a:rPr>
              <a:t>）”；“四区”为重新根据公园风景资源特性及地理位置，将公园划分为四个各具特色的片区，分别为调令关片区、九龙川片区、太白川片区、大凤川片区。</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 </a:t>
            </a:r>
          </a:p>
        </p:txBody>
      </p:sp>
      <p:sp>
        <p:nvSpPr>
          <p:cNvPr id="6" name="灯片编号占位符 5"/>
          <p:cNvSpPr>
            <a:spLocks noGrp="1"/>
          </p:cNvSpPr>
          <p:nvPr>
            <p:ph type="sldNum" sz="quarter" idx="12"/>
          </p:nvPr>
        </p:nvSpPr>
        <p:spPr/>
        <p:txBody>
          <a:bodyPr/>
          <a:lstStyle/>
          <a:p>
            <a:fld id="{0C913308-F349-4B6D-A68A-DD1791B4A57B}" type="slidenum">
              <a:rPr lang="zh-CN" altLang="en-US" smtClean="0"/>
              <a:t>6</a:t>
            </a:fld>
            <a:endParaRPr lang="zh-CN" altLang="en-US"/>
          </a:p>
        </p:txBody>
      </p:sp>
      <p:pic>
        <p:nvPicPr>
          <p:cNvPr id="3" name="图片 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1705" t="24748" r="2716" b="27525"/>
          <a:stretch/>
        </p:blipFill>
        <p:spPr>
          <a:xfrm>
            <a:off x="1000199" y="4800600"/>
            <a:ext cx="11161239" cy="4180011"/>
          </a:xfrm>
          <a:prstGeom prst="rect">
            <a:avLst/>
          </a:prstGeom>
        </p:spPr>
      </p:pic>
    </p:spTree>
    <p:extLst>
      <p:ext uri="{BB962C8B-B14F-4D97-AF65-F5344CB8AC3E}">
        <p14:creationId xmlns:p14="http://schemas.microsoft.com/office/powerpoint/2010/main" val="22326051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792510" y="756146"/>
            <a:ext cx="3088010" cy="588070"/>
          </a:xfrm>
        </p:spPr>
        <p:txBody>
          <a:bodyPr>
            <a:normAutofit/>
          </a:bodyPr>
          <a:lstStyle/>
          <a:p>
            <a:pPr algn="l"/>
            <a:r>
              <a:rPr lang="zh-CN" altLang="en-US" sz="2400">
                <a:solidFill>
                  <a:srgbClr val="92D050"/>
                </a:solidFill>
                <a:latin typeface="叶根友毛笔行书" pitchFamily="2" charset="-122"/>
                <a:ea typeface="叶根友毛笔行书" pitchFamily="2" charset="-122"/>
              </a:rPr>
              <a:t>玫瑰庄</a:t>
            </a:r>
          </a:p>
        </p:txBody>
      </p:sp>
      <p:sp>
        <p:nvSpPr>
          <p:cNvPr id="8" name="PA_文本框 8"/>
          <p:cNvSpPr txBox="1"/>
          <p:nvPr>
            <p:custDataLst>
              <p:tags r:id="rId1"/>
            </p:custDataLst>
          </p:nvPr>
        </p:nvSpPr>
        <p:spPr>
          <a:xfrm>
            <a:off x="6904856" y="480120"/>
            <a:ext cx="5760640" cy="276999"/>
          </a:xfrm>
          <a:prstGeom prst="rect">
            <a:avLst/>
          </a:prstGeom>
          <a:noFill/>
        </p:spPr>
        <p:txBody>
          <a:bodyPr wrap="square" rtlCol="0">
            <a:spAutoFit/>
          </a:bodyPr>
          <a:lstStyle/>
          <a:p>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  甘肃</a:t>
            </a:r>
            <a:r>
              <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a:t>
            </a:r>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合水子午岭国家森林公园太白川片区曹家寺景点修建性详细规划方案</a:t>
            </a:r>
            <a:endPar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endParaRPr>
          </a:p>
        </p:txBody>
      </p:sp>
      <p:grpSp>
        <p:nvGrpSpPr>
          <p:cNvPr id="11" name="组合 10"/>
          <p:cNvGrpSpPr/>
          <p:nvPr/>
        </p:nvGrpSpPr>
        <p:grpSpPr>
          <a:xfrm>
            <a:off x="6976864" y="734036"/>
            <a:ext cx="5184575" cy="60439"/>
            <a:chOff x="8034637" y="615628"/>
            <a:chExt cx="4022516" cy="42416"/>
          </a:xfrm>
        </p:grpSpPr>
        <p:cxnSp>
          <p:nvCxnSpPr>
            <p:cNvPr id="12" name="直接连接符 11"/>
            <p:cNvCxnSpPr/>
            <p:nvPr/>
          </p:nvCxnSpPr>
          <p:spPr>
            <a:xfrm>
              <a:off x="8034637" y="615628"/>
              <a:ext cx="402251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8034637" y="658044"/>
              <a:ext cx="4022516"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标题 1"/>
          <p:cNvSpPr txBox="1">
            <a:spLocks/>
          </p:cNvSpPr>
          <p:nvPr/>
        </p:nvSpPr>
        <p:spPr>
          <a:xfrm>
            <a:off x="784176" y="1332210"/>
            <a:ext cx="3128151" cy="516062"/>
          </a:xfrm>
          <a:prstGeom prst="rect">
            <a:avLst/>
          </a:prstGeom>
        </p:spPr>
        <p:txBody>
          <a:bodyPr vert="horz" lIns="128016" tIns="64008" rIns="128016" bIns="64008" rtlCol="0" anchor="ctr">
            <a:normAutofit/>
          </a:bodyPr>
          <a:lstStyle>
            <a:lvl1pPr algn="ctr" defTabSz="1280160" rtl="0" eaLnBrk="1" latinLnBrk="0" hangingPunct="1">
              <a:spcBef>
                <a:spcPct val="0"/>
              </a:spcBef>
              <a:buNone/>
              <a:defRPr sz="6200" kern="1200">
                <a:solidFill>
                  <a:schemeClr val="tx1"/>
                </a:solidFill>
                <a:latin typeface="+mj-lt"/>
                <a:ea typeface="+mj-ea"/>
                <a:cs typeface="+mj-cs"/>
              </a:defRPr>
            </a:lvl1pPr>
          </a:lstStyle>
          <a:p>
            <a:pPr algn="l"/>
            <a:r>
              <a:rPr lang="zh-CN" altLang="en-US" sz="1800" b="1">
                <a:solidFill>
                  <a:schemeClr val="accent4"/>
                </a:solidFill>
                <a:latin typeface="华文细黑" panose="02010600040101010101" pitchFamily="2" charset="-122"/>
                <a:ea typeface="华文细黑" panose="02010600040101010101" pitchFamily="2" charset="-122"/>
              </a:rPr>
              <a:t>拈花屋（中型木屋）</a:t>
            </a: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5613" t="3089" r="21939" b="5101"/>
          <a:stretch/>
        </p:blipFill>
        <p:spPr>
          <a:xfrm rot="16200000">
            <a:off x="7976082" y="-464929"/>
            <a:ext cx="3057380" cy="5811574"/>
          </a:xfrm>
          <a:prstGeom prst="rect">
            <a:avLst/>
          </a:prstGeom>
          <a:ln>
            <a:solidFill>
              <a:srgbClr val="92D050"/>
            </a:solidFill>
          </a:ln>
        </p:spPr>
      </p:pic>
      <p:grpSp>
        <p:nvGrpSpPr>
          <p:cNvPr id="15" name="组合 14"/>
          <p:cNvGrpSpPr/>
          <p:nvPr/>
        </p:nvGrpSpPr>
        <p:grpSpPr>
          <a:xfrm>
            <a:off x="1430760" y="5818774"/>
            <a:ext cx="4963134" cy="3510509"/>
            <a:chOff x="2328262" y="4756436"/>
            <a:chExt cx="5152658" cy="3644563"/>
          </a:xfrm>
        </p:grpSpPr>
        <p:pic>
          <p:nvPicPr>
            <p:cNvPr id="16" name="图片 15"/>
            <p:cNvPicPr>
              <a:picLocks noChangeAspect="1"/>
            </p:cNvPicPr>
            <p:nvPr/>
          </p:nvPicPr>
          <p:blipFill rotWithShape="1">
            <a:blip r:embed="rId4" cstate="screen">
              <a:duotone>
                <a:schemeClr val="bg2">
                  <a:shade val="45000"/>
                  <a:satMod val="135000"/>
                </a:schemeClr>
                <a:prstClr val="white"/>
              </a:duotone>
              <a:extLst>
                <a:ext uri="{28A0092B-C50C-407E-A947-70E740481C1C}">
                  <a14:useLocalDpi xmlns:a14="http://schemas.microsoft.com/office/drawing/2010/main"/>
                </a:ext>
              </a:extLst>
            </a:blip>
            <a:srcRect l="2590" t="3629" r="4228" b="3206"/>
            <a:stretch/>
          </p:blipFill>
          <p:spPr>
            <a:xfrm>
              <a:off x="2328262" y="4756436"/>
              <a:ext cx="5152658" cy="3644563"/>
            </a:xfrm>
            <a:prstGeom prst="rect">
              <a:avLst/>
            </a:prstGeom>
          </p:spPr>
        </p:pic>
        <p:sp>
          <p:nvSpPr>
            <p:cNvPr id="17" name="椭圆 16"/>
            <p:cNvSpPr/>
            <p:nvPr/>
          </p:nvSpPr>
          <p:spPr>
            <a:xfrm>
              <a:off x="2778353" y="7819306"/>
              <a:ext cx="216024" cy="2160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矩形 18"/>
          <p:cNvSpPr/>
          <p:nvPr/>
        </p:nvSpPr>
        <p:spPr>
          <a:xfrm>
            <a:off x="784176" y="2064296"/>
            <a:ext cx="4968552" cy="923330"/>
          </a:xfrm>
          <a:prstGeom prst="rect">
            <a:avLst/>
          </a:prstGeom>
        </p:spPr>
        <p:txBody>
          <a:bodyPr wrap="square">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地上一层，建筑面积</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38.80</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㎡，木结构。配备独立卫生间和厨房。</a:t>
            </a:r>
          </a:p>
        </p:txBody>
      </p:sp>
      <p:sp>
        <p:nvSpPr>
          <p:cNvPr id="7" name="灯片编号占位符 6"/>
          <p:cNvSpPr>
            <a:spLocks noGrp="1"/>
          </p:cNvSpPr>
          <p:nvPr>
            <p:ph type="sldNum" sz="quarter" idx="12"/>
          </p:nvPr>
        </p:nvSpPr>
        <p:spPr/>
        <p:txBody>
          <a:bodyPr/>
          <a:lstStyle/>
          <a:p>
            <a:fld id="{0C913308-F349-4B6D-A68A-DD1791B4A57B}" type="slidenum">
              <a:rPr lang="zh-CN" altLang="en-US" smtClean="0"/>
              <a:t>60</a:t>
            </a:fld>
            <a:endParaRPr lang="zh-CN" altLang="en-US"/>
          </a:p>
        </p:txBody>
      </p:sp>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5706" t="13266" r="1834" b="9636"/>
          <a:stretch/>
        </p:blipFill>
        <p:spPr>
          <a:xfrm rot="16200000">
            <a:off x="6891859" y="3826487"/>
            <a:ext cx="5239016" cy="5824759"/>
          </a:xfrm>
          <a:prstGeom prst="rect">
            <a:avLst/>
          </a:prstGeom>
          <a:ln>
            <a:solidFill>
              <a:srgbClr val="92D050"/>
            </a:solidFill>
          </a:ln>
        </p:spPr>
      </p:pic>
    </p:spTree>
    <p:extLst>
      <p:ext uri="{BB962C8B-B14F-4D97-AF65-F5344CB8AC3E}">
        <p14:creationId xmlns:p14="http://schemas.microsoft.com/office/powerpoint/2010/main" val="5517041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792510" y="756146"/>
            <a:ext cx="3088010" cy="588070"/>
          </a:xfrm>
        </p:spPr>
        <p:txBody>
          <a:bodyPr>
            <a:normAutofit/>
          </a:bodyPr>
          <a:lstStyle/>
          <a:p>
            <a:pPr algn="l"/>
            <a:r>
              <a:rPr lang="zh-CN" altLang="en-US" sz="2400">
                <a:solidFill>
                  <a:srgbClr val="92D050"/>
                </a:solidFill>
                <a:latin typeface="叶根友毛笔行书" pitchFamily="2" charset="-122"/>
                <a:ea typeface="叶根友毛笔行书" pitchFamily="2" charset="-122"/>
              </a:rPr>
              <a:t>玫瑰庄</a:t>
            </a:r>
          </a:p>
        </p:txBody>
      </p:sp>
      <p:sp>
        <p:nvSpPr>
          <p:cNvPr id="8" name="PA_文本框 8"/>
          <p:cNvSpPr txBox="1"/>
          <p:nvPr>
            <p:custDataLst>
              <p:tags r:id="rId1"/>
            </p:custDataLst>
          </p:nvPr>
        </p:nvSpPr>
        <p:spPr>
          <a:xfrm>
            <a:off x="6904856" y="480120"/>
            <a:ext cx="5760640" cy="276999"/>
          </a:xfrm>
          <a:prstGeom prst="rect">
            <a:avLst/>
          </a:prstGeom>
          <a:noFill/>
        </p:spPr>
        <p:txBody>
          <a:bodyPr wrap="square" rtlCol="0">
            <a:spAutoFit/>
          </a:bodyPr>
          <a:lstStyle/>
          <a:p>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  甘肃</a:t>
            </a:r>
            <a:r>
              <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a:t>
            </a:r>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合水子午岭国家森林公园太白川片区曹家寺景点修建性详细规划方案</a:t>
            </a:r>
            <a:endPar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endParaRPr>
          </a:p>
        </p:txBody>
      </p:sp>
      <p:grpSp>
        <p:nvGrpSpPr>
          <p:cNvPr id="11" name="组合 10"/>
          <p:cNvGrpSpPr/>
          <p:nvPr/>
        </p:nvGrpSpPr>
        <p:grpSpPr>
          <a:xfrm>
            <a:off x="6976864" y="734036"/>
            <a:ext cx="5184575" cy="60439"/>
            <a:chOff x="8034637" y="615628"/>
            <a:chExt cx="4022516" cy="42416"/>
          </a:xfrm>
        </p:grpSpPr>
        <p:cxnSp>
          <p:nvCxnSpPr>
            <p:cNvPr id="12" name="直接连接符 11"/>
            <p:cNvCxnSpPr/>
            <p:nvPr/>
          </p:nvCxnSpPr>
          <p:spPr>
            <a:xfrm>
              <a:off x="8034637" y="615628"/>
              <a:ext cx="402251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8034637" y="658044"/>
              <a:ext cx="4022516"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标题 1"/>
          <p:cNvSpPr txBox="1">
            <a:spLocks/>
          </p:cNvSpPr>
          <p:nvPr/>
        </p:nvSpPr>
        <p:spPr>
          <a:xfrm>
            <a:off x="784176" y="1332210"/>
            <a:ext cx="2225199" cy="516062"/>
          </a:xfrm>
          <a:prstGeom prst="rect">
            <a:avLst/>
          </a:prstGeom>
        </p:spPr>
        <p:txBody>
          <a:bodyPr vert="horz" lIns="128016" tIns="64008" rIns="128016" bIns="64008" rtlCol="0" anchor="ctr">
            <a:normAutofit/>
          </a:bodyPr>
          <a:lstStyle>
            <a:lvl1pPr algn="ctr" defTabSz="1280160" rtl="0" eaLnBrk="1" latinLnBrk="0" hangingPunct="1">
              <a:spcBef>
                <a:spcPct val="0"/>
              </a:spcBef>
              <a:buNone/>
              <a:defRPr sz="6200" kern="1200">
                <a:solidFill>
                  <a:schemeClr val="tx1"/>
                </a:solidFill>
                <a:latin typeface="+mj-lt"/>
                <a:ea typeface="+mj-ea"/>
                <a:cs typeface="+mj-cs"/>
              </a:defRPr>
            </a:lvl1pPr>
          </a:lstStyle>
          <a:p>
            <a:pPr algn="l"/>
            <a:r>
              <a:rPr lang="zh-CN" altLang="en-US" sz="1800" b="1">
                <a:solidFill>
                  <a:schemeClr val="accent4"/>
                </a:solidFill>
                <a:latin typeface="华文细黑" panose="02010600040101010101" pitchFamily="2" charset="-122"/>
                <a:ea typeface="华文细黑" panose="02010600040101010101" pitchFamily="2" charset="-122"/>
              </a:rPr>
              <a:t>抱朴居（大型木屋）</a:t>
            </a:r>
          </a:p>
        </p:txBody>
      </p:sp>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11055" t="6236" r="12414" b="5101"/>
          <a:stretch/>
        </p:blipFill>
        <p:spPr>
          <a:xfrm rot="16200000">
            <a:off x="2217804" y="2648623"/>
            <a:ext cx="4662460" cy="8102318"/>
          </a:xfrm>
          <a:prstGeom prst="rect">
            <a:avLst/>
          </a:prstGeom>
          <a:ln>
            <a:solidFill>
              <a:srgbClr val="92D050"/>
            </a:solidFill>
          </a:ln>
        </p:spPr>
      </p:pic>
      <p:grpSp>
        <p:nvGrpSpPr>
          <p:cNvPr id="15" name="组合 14"/>
          <p:cNvGrpSpPr/>
          <p:nvPr/>
        </p:nvGrpSpPr>
        <p:grpSpPr>
          <a:xfrm>
            <a:off x="8459828" y="1332210"/>
            <a:ext cx="4190437" cy="2963967"/>
            <a:chOff x="2328262" y="4756436"/>
            <a:chExt cx="5152658" cy="3644563"/>
          </a:xfrm>
        </p:grpSpPr>
        <p:pic>
          <p:nvPicPr>
            <p:cNvPr id="16" name="图片 15"/>
            <p:cNvPicPr>
              <a:picLocks noChangeAspect="1"/>
            </p:cNvPicPr>
            <p:nvPr/>
          </p:nvPicPr>
          <p:blipFill rotWithShape="1">
            <a:blip r:embed="rId4" cstate="screen">
              <a:duotone>
                <a:schemeClr val="bg2">
                  <a:shade val="45000"/>
                  <a:satMod val="135000"/>
                </a:schemeClr>
                <a:prstClr val="white"/>
              </a:duotone>
              <a:extLst>
                <a:ext uri="{28A0092B-C50C-407E-A947-70E740481C1C}">
                  <a14:useLocalDpi xmlns:a14="http://schemas.microsoft.com/office/drawing/2010/main"/>
                </a:ext>
              </a:extLst>
            </a:blip>
            <a:srcRect l="2590" t="3629" r="4228" b="3206"/>
            <a:stretch/>
          </p:blipFill>
          <p:spPr>
            <a:xfrm>
              <a:off x="2328262" y="4756436"/>
              <a:ext cx="5152658" cy="3644563"/>
            </a:xfrm>
            <a:prstGeom prst="rect">
              <a:avLst/>
            </a:prstGeom>
          </p:spPr>
        </p:pic>
        <p:sp>
          <p:nvSpPr>
            <p:cNvPr id="17" name="椭圆 16"/>
            <p:cNvSpPr/>
            <p:nvPr/>
          </p:nvSpPr>
          <p:spPr>
            <a:xfrm>
              <a:off x="2541257" y="8008341"/>
              <a:ext cx="216024" cy="2160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矩形 17"/>
          <p:cNvSpPr/>
          <p:nvPr/>
        </p:nvSpPr>
        <p:spPr>
          <a:xfrm>
            <a:off x="784176" y="2064296"/>
            <a:ext cx="4968552" cy="923330"/>
          </a:xfrm>
          <a:prstGeom prst="rect">
            <a:avLst/>
          </a:prstGeom>
        </p:spPr>
        <p:txBody>
          <a:bodyPr wrap="square">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地上两层，一层建筑面积</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45.25</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㎡，二层建筑面积</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12.25</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㎡。木结构。配备独立卫生间和厨房。</a:t>
            </a:r>
          </a:p>
        </p:txBody>
      </p:sp>
      <p:sp>
        <p:nvSpPr>
          <p:cNvPr id="7" name="灯片编号占位符 6"/>
          <p:cNvSpPr>
            <a:spLocks noGrp="1"/>
          </p:cNvSpPr>
          <p:nvPr>
            <p:ph type="sldNum" sz="quarter" idx="12"/>
          </p:nvPr>
        </p:nvSpPr>
        <p:spPr/>
        <p:txBody>
          <a:bodyPr/>
          <a:lstStyle/>
          <a:p>
            <a:fld id="{0C913308-F349-4B6D-A68A-DD1791B4A57B}" type="slidenum">
              <a:rPr lang="zh-CN" altLang="en-US" smtClean="0"/>
              <a:t>61</a:t>
            </a:fld>
            <a:endParaRPr lang="zh-CN" altLang="en-US"/>
          </a:p>
        </p:txBody>
      </p:sp>
      <p:pic>
        <p:nvPicPr>
          <p:cNvPr id="9" name="图片 8"/>
          <p:cNvPicPr>
            <a:picLocks noChangeAspect="1"/>
          </p:cNvPicPr>
          <p:nvPr/>
        </p:nvPicPr>
        <p:blipFill rotWithShape="1">
          <a:blip r:embed="rId5" cstate="print">
            <a:extLst>
              <a:ext uri="{28A0092B-C50C-407E-A947-70E740481C1C}">
                <a14:useLocalDpi xmlns:a14="http://schemas.microsoft.com/office/drawing/2010/main" val="0"/>
              </a:ext>
            </a:extLst>
          </a:blip>
          <a:srcRect l="5405" t="20068" r="1833" b="22109"/>
          <a:stretch/>
        </p:blipFill>
        <p:spPr>
          <a:xfrm rot="16200000">
            <a:off x="8270199" y="4761286"/>
            <a:ext cx="4651511" cy="3866035"/>
          </a:xfrm>
          <a:prstGeom prst="rect">
            <a:avLst/>
          </a:prstGeom>
          <a:ln>
            <a:solidFill>
              <a:srgbClr val="92D050"/>
            </a:solidFill>
          </a:ln>
        </p:spPr>
      </p:pic>
    </p:spTree>
    <p:extLst>
      <p:ext uri="{BB962C8B-B14F-4D97-AF65-F5344CB8AC3E}">
        <p14:creationId xmlns:p14="http://schemas.microsoft.com/office/powerpoint/2010/main" val="11576540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70880" y="806556"/>
            <a:ext cx="11521440" cy="1305745"/>
          </a:xfrm>
        </p:spPr>
        <p:txBody>
          <a:bodyPr>
            <a:normAutofit/>
          </a:bodyPr>
          <a:lstStyle/>
          <a:p>
            <a:pPr algn="l">
              <a:lnSpc>
                <a:spcPct val="150000"/>
              </a:lnSpc>
            </a:pPr>
            <a:r>
              <a:rPr lang="zh-CN" altLang="en-US" sz="3000">
                <a:solidFill>
                  <a:srgbClr val="92D050"/>
                </a:solidFill>
                <a:latin typeface="叶根友毛笔行书" pitchFamily="2" charset="-122"/>
                <a:ea typeface="叶根友毛笔行书" pitchFamily="2" charset="-122"/>
              </a:rPr>
              <a:t>玫瑰庄装修参考</a:t>
            </a:r>
            <a:br>
              <a:rPr lang="en-US" altLang="zh-CN" sz="3000">
                <a:solidFill>
                  <a:srgbClr val="92D050"/>
                </a:solidFill>
                <a:latin typeface="叶根友毛笔行书" pitchFamily="2" charset="-122"/>
                <a:ea typeface="叶根友毛笔行书" pitchFamily="2" charset="-122"/>
              </a:rPr>
            </a:br>
            <a:endParaRPr lang="zh-CN" altLang="en-US" sz="2000" b="1">
              <a:solidFill>
                <a:schemeClr val="accent4"/>
              </a:solidFill>
              <a:latin typeface="华文细黑" panose="02010600040101010101" pitchFamily="2" charset="-122"/>
              <a:ea typeface="华文细黑" panose="02010600040101010101" pitchFamily="2" charset="-122"/>
            </a:endParaRPr>
          </a:p>
        </p:txBody>
      </p:sp>
      <p:grpSp>
        <p:nvGrpSpPr>
          <p:cNvPr id="4" name="组合 3"/>
          <p:cNvGrpSpPr/>
          <p:nvPr/>
        </p:nvGrpSpPr>
        <p:grpSpPr>
          <a:xfrm>
            <a:off x="5669584" y="1128192"/>
            <a:ext cx="6923726" cy="8145970"/>
            <a:chOff x="4259430" y="1335032"/>
            <a:chExt cx="8489032" cy="9987599"/>
          </a:xfrm>
        </p:grpSpPr>
        <p:grpSp>
          <p:nvGrpSpPr>
            <p:cNvPr id="3" name="组合 2"/>
            <p:cNvGrpSpPr/>
            <p:nvPr/>
          </p:nvGrpSpPr>
          <p:grpSpPr>
            <a:xfrm>
              <a:off x="4259430" y="1335032"/>
              <a:ext cx="8489032" cy="3566109"/>
              <a:chOff x="66043" y="3118087"/>
              <a:chExt cx="12735557" cy="5350007"/>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2811" y="3118087"/>
                <a:ext cx="6368789" cy="5350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3" y="3137402"/>
                <a:ext cx="6288059" cy="5330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6" name="组合 5"/>
            <p:cNvGrpSpPr/>
            <p:nvPr/>
          </p:nvGrpSpPr>
          <p:grpSpPr>
            <a:xfrm>
              <a:off x="4259430" y="4933883"/>
              <a:ext cx="8489032" cy="3281899"/>
              <a:chOff x="792510" y="2196306"/>
              <a:chExt cx="14785736" cy="4536504"/>
            </a:xfrm>
          </p:grpSpPr>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3870" y="2196306"/>
                <a:ext cx="7624376" cy="4536504"/>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510" y="2196306"/>
                <a:ext cx="7061539" cy="4536504"/>
              </a:xfrm>
              <a:prstGeom prst="rect">
                <a:avLst/>
              </a:prstGeom>
            </p:spPr>
          </p:pic>
        </p:grpSp>
        <p:grpSp>
          <p:nvGrpSpPr>
            <p:cNvPr id="9" name="组合 8"/>
            <p:cNvGrpSpPr/>
            <p:nvPr/>
          </p:nvGrpSpPr>
          <p:grpSpPr>
            <a:xfrm>
              <a:off x="4259430" y="8256984"/>
              <a:ext cx="8489032" cy="3065647"/>
              <a:chOff x="0" y="3420442"/>
              <a:chExt cx="17858406" cy="5118208"/>
            </a:xfrm>
          </p:grpSpPr>
          <p:pic>
            <p:nvPicPr>
              <p:cNvPr id="10" name="图片 9"/>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3420442"/>
                <a:ext cx="8156508" cy="5118208"/>
              </a:xfrm>
              <a:prstGeom prst="rect">
                <a:avLst/>
              </a:prstGeom>
            </p:spPr>
          </p:pic>
          <p:pic>
            <p:nvPicPr>
              <p:cNvPr id="11" name="图片 10"/>
              <p:cNvPicPr>
                <a:picLocks noChangeAspect="1"/>
              </p:cNvPicPr>
              <p:nvPr/>
            </p:nvPicPr>
            <p:blipFill rotWithShape="1">
              <a:blip r:embed="rId8">
                <a:extLst>
                  <a:ext uri="{28A0092B-C50C-407E-A947-70E740481C1C}">
                    <a14:useLocalDpi xmlns:a14="http://schemas.microsoft.com/office/drawing/2010/main" val="0"/>
                  </a:ext>
                </a:extLst>
              </a:blip>
              <a:srcRect l="4611" t="5301" r="2965" b="3742"/>
              <a:stretch/>
            </p:blipFill>
            <p:spPr>
              <a:xfrm>
                <a:off x="8231531" y="3420442"/>
                <a:ext cx="9626875" cy="5118208"/>
              </a:xfrm>
              <a:prstGeom prst="rect">
                <a:avLst/>
              </a:prstGeom>
            </p:spPr>
          </p:pic>
        </p:grpSp>
      </p:grpSp>
      <p:sp>
        <p:nvSpPr>
          <p:cNvPr id="5" name="矩形 4"/>
          <p:cNvSpPr/>
          <p:nvPr/>
        </p:nvSpPr>
        <p:spPr>
          <a:xfrm>
            <a:off x="4217378" y="2326107"/>
            <a:ext cx="1107996" cy="369332"/>
          </a:xfrm>
          <a:prstGeom prst="rect">
            <a:avLst/>
          </a:prstGeom>
        </p:spPr>
        <p:txBody>
          <a:bodyPr wrap="none">
            <a:spAutoFit/>
          </a:bodyPr>
          <a:lstStyle/>
          <a:p>
            <a:r>
              <a:rPr lang="zh-CN" altLang="en-US" sz="1800" b="1">
                <a:solidFill>
                  <a:schemeClr val="accent4"/>
                </a:solidFill>
                <a:latin typeface="华文细黑" panose="02010600040101010101" pitchFamily="2" charset="-122"/>
                <a:ea typeface="华文细黑" panose="02010600040101010101" pitchFamily="2" charset="-122"/>
              </a:rPr>
              <a:t>儿童主题</a:t>
            </a:r>
            <a:endParaRPr lang="zh-CN" altLang="en-US" sz="1800"/>
          </a:p>
        </p:txBody>
      </p:sp>
      <p:sp>
        <p:nvSpPr>
          <p:cNvPr id="14" name="矩形 13"/>
          <p:cNvSpPr/>
          <p:nvPr/>
        </p:nvSpPr>
        <p:spPr>
          <a:xfrm>
            <a:off x="4217378" y="5217151"/>
            <a:ext cx="1107996" cy="369332"/>
          </a:xfrm>
          <a:prstGeom prst="rect">
            <a:avLst/>
          </a:prstGeom>
        </p:spPr>
        <p:txBody>
          <a:bodyPr wrap="none">
            <a:spAutoFit/>
          </a:bodyPr>
          <a:lstStyle/>
          <a:p>
            <a:r>
              <a:rPr lang="zh-CN" altLang="en-US" sz="1800" b="1">
                <a:solidFill>
                  <a:schemeClr val="accent4"/>
                </a:solidFill>
                <a:latin typeface="华文细黑" panose="02010600040101010101" pitchFamily="2" charset="-122"/>
                <a:ea typeface="华文细黑" panose="02010600040101010101" pitchFamily="2" charset="-122"/>
              </a:rPr>
              <a:t>乡村主题</a:t>
            </a:r>
            <a:endParaRPr lang="zh-CN" altLang="en-US" sz="1800"/>
          </a:p>
        </p:txBody>
      </p:sp>
      <p:sp>
        <p:nvSpPr>
          <p:cNvPr id="15" name="矩形 14"/>
          <p:cNvSpPr/>
          <p:nvPr/>
        </p:nvSpPr>
        <p:spPr>
          <a:xfrm>
            <a:off x="4217378" y="7839312"/>
            <a:ext cx="1107996" cy="369332"/>
          </a:xfrm>
          <a:prstGeom prst="rect">
            <a:avLst/>
          </a:prstGeom>
        </p:spPr>
        <p:txBody>
          <a:bodyPr wrap="none">
            <a:spAutoFit/>
          </a:bodyPr>
          <a:lstStyle/>
          <a:p>
            <a:r>
              <a:rPr lang="zh-CN" altLang="en-US" sz="1800" b="1">
                <a:solidFill>
                  <a:schemeClr val="accent4"/>
                </a:solidFill>
                <a:latin typeface="华文细黑" panose="02010600040101010101" pitchFamily="2" charset="-122"/>
                <a:ea typeface="华文细黑" panose="02010600040101010101" pitchFamily="2" charset="-122"/>
              </a:rPr>
              <a:t>轻奢主题</a:t>
            </a:r>
            <a:endParaRPr lang="zh-CN" altLang="en-US" sz="1800"/>
          </a:p>
        </p:txBody>
      </p:sp>
      <p:sp>
        <p:nvSpPr>
          <p:cNvPr id="13" name="灯片编号占位符 12"/>
          <p:cNvSpPr>
            <a:spLocks noGrp="1"/>
          </p:cNvSpPr>
          <p:nvPr>
            <p:ph type="sldNum" sz="quarter" idx="12"/>
          </p:nvPr>
        </p:nvSpPr>
        <p:spPr/>
        <p:txBody>
          <a:bodyPr/>
          <a:lstStyle/>
          <a:p>
            <a:fld id="{0C913308-F349-4B6D-A68A-DD1791B4A57B}" type="slidenum">
              <a:rPr lang="zh-CN" altLang="en-US" smtClean="0"/>
              <a:t>62</a:t>
            </a:fld>
            <a:endParaRPr lang="zh-CN" altLang="en-US"/>
          </a:p>
        </p:txBody>
      </p:sp>
    </p:spTree>
    <p:extLst>
      <p:ext uri="{BB962C8B-B14F-4D97-AF65-F5344CB8AC3E}">
        <p14:creationId xmlns:p14="http://schemas.microsoft.com/office/powerpoint/2010/main" val="11157182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792510" y="756146"/>
            <a:ext cx="3088010" cy="588070"/>
          </a:xfrm>
        </p:spPr>
        <p:txBody>
          <a:bodyPr>
            <a:normAutofit/>
          </a:bodyPr>
          <a:lstStyle/>
          <a:p>
            <a:pPr algn="l"/>
            <a:r>
              <a:rPr lang="zh-CN" altLang="en-US" sz="2400">
                <a:solidFill>
                  <a:srgbClr val="92D050"/>
                </a:solidFill>
                <a:latin typeface="叶根友毛笔行书" pitchFamily="2" charset="-122"/>
                <a:ea typeface="叶根友毛笔行书" pitchFamily="2" charset="-122"/>
              </a:rPr>
              <a:t>玫瑰庄</a:t>
            </a:r>
          </a:p>
        </p:txBody>
      </p:sp>
      <p:sp>
        <p:nvSpPr>
          <p:cNvPr id="8" name="PA_文本框 8"/>
          <p:cNvSpPr txBox="1"/>
          <p:nvPr>
            <p:custDataLst>
              <p:tags r:id="rId1"/>
            </p:custDataLst>
          </p:nvPr>
        </p:nvSpPr>
        <p:spPr>
          <a:xfrm>
            <a:off x="6904856" y="480120"/>
            <a:ext cx="5760640" cy="276999"/>
          </a:xfrm>
          <a:prstGeom prst="rect">
            <a:avLst/>
          </a:prstGeom>
          <a:noFill/>
        </p:spPr>
        <p:txBody>
          <a:bodyPr wrap="square" rtlCol="0">
            <a:spAutoFit/>
          </a:bodyPr>
          <a:lstStyle/>
          <a:p>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  甘肃</a:t>
            </a:r>
            <a:r>
              <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a:t>
            </a:r>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合水子午岭国家森林公园太白川片区曹家寺景点修建性详细规划方案</a:t>
            </a:r>
            <a:endPar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endParaRPr>
          </a:p>
        </p:txBody>
      </p:sp>
      <p:grpSp>
        <p:nvGrpSpPr>
          <p:cNvPr id="11" name="组合 10"/>
          <p:cNvGrpSpPr/>
          <p:nvPr/>
        </p:nvGrpSpPr>
        <p:grpSpPr>
          <a:xfrm>
            <a:off x="6976864" y="734036"/>
            <a:ext cx="5184575" cy="60439"/>
            <a:chOff x="8034637" y="615628"/>
            <a:chExt cx="4022516" cy="42416"/>
          </a:xfrm>
        </p:grpSpPr>
        <p:cxnSp>
          <p:nvCxnSpPr>
            <p:cNvPr id="12" name="直接连接符 11"/>
            <p:cNvCxnSpPr/>
            <p:nvPr/>
          </p:nvCxnSpPr>
          <p:spPr>
            <a:xfrm>
              <a:off x="8034637" y="615628"/>
              <a:ext cx="402251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8034637" y="658044"/>
              <a:ext cx="4022516"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标题 1"/>
          <p:cNvSpPr txBox="1">
            <a:spLocks/>
          </p:cNvSpPr>
          <p:nvPr/>
        </p:nvSpPr>
        <p:spPr>
          <a:xfrm>
            <a:off x="784176" y="1332210"/>
            <a:ext cx="2225199" cy="516062"/>
          </a:xfrm>
          <a:prstGeom prst="rect">
            <a:avLst/>
          </a:prstGeom>
        </p:spPr>
        <p:txBody>
          <a:bodyPr vert="horz" lIns="128016" tIns="64008" rIns="128016" bIns="64008" rtlCol="0" anchor="ctr">
            <a:normAutofit/>
          </a:bodyPr>
          <a:lstStyle>
            <a:lvl1pPr algn="ctr" defTabSz="1280160" rtl="0" eaLnBrk="1" latinLnBrk="0" hangingPunct="1">
              <a:spcBef>
                <a:spcPct val="0"/>
              </a:spcBef>
              <a:buNone/>
              <a:defRPr sz="6200" kern="1200">
                <a:solidFill>
                  <a:schemeClr val="tx1"/>
                </a:solidFill>
                <a:latin typeface="+mj-lt"/>
                <a:ea typeface="+mj-ea"/>
                <a:cs typeface="+mj-cs"/>
              </a:defRPr>
            </a:lvl1pPr>
          </a:lstStyle>
          <a:p>
            <a:pPr algn="l"/>
            <a:r>
              <a:rPr lang="zh-CN" altLang="en-US" sz="1800" b="1">
                <a:solidFill>
                  <a:schemeClr val="accent4"/>
                </a:solidFill>
                <a:latin typeface="华文细黑" panose="02010600040101010101" pitchFamily="2" charset="-122"/>
                <a:ea typeface="华文细黑" panose="02010600040101010101" pitchFamily="2" charset="-122"/>
              </a:rPr>
              <a:t>入口喷泉</a:t>
            </a:r>
          </a:p>
        </p:txBody>
      </p:sp>
      <p:grpSp>
        <p:nvGrpSpPr>
          <p:cNvPr id="4" name="组合 3"/>
          <p:cNvGrpSpPr/>
          <p:nvPr/>
        </p:nvGrpSpPr>
        <p:grpSpPr>
          <a:xfrm>
            <a:off x="2607562" y="1193531"/>
            <a:ext cx="9532123" cy="7918402"/>
            <a:chOff x="745095" y="1798547"/>
            <a:chExt cx="9532123" cy="7918402"/>
          </a:xfrm>
        </p:grpSpPr>
        <p:grpSp>
          <p:nvGrpSpPr>
            <p:cNvPr id="15" name="组合 14"/>
            <p:cNvGrpSpPr/>
            <p:nvPr/>
          </p:nvGrpSpPr>
          <p:grpSpPr>
            <a:xfrm>
              <a:off x="745095" y="6062465"/>
              <a:ext cx="5166682" cy="3654483"/>
              <a:chOff x="2446739" y="4756436"/>
              <a:chExt cx="5152658" cy="3644563"/>
            </a:xfrm>
          </p:grpSpPr>
          <p:pic>
            <p:nvPicPr>
              <p:cNvPr id="16" name="图片 15"/>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l="2590" t="3629" r="4228" b="3206"/>
              <a:stretch/>
            </p:blipFill>
            <p:spPr>
              <a:xfrm>
                <a:off x="2446739" y="4756436"/>
                <a:ext cx="5152658" cy="3644563"/>
              </a:xfrm>
              <a:prstGeom prst="rect">
                <a:avLst/>
              </a:prstGeom>
            </p:spPr>
          </p:pic>
          <p:sp>
            <p:nvSpPr>
              <p:cNvPr id="17" name="椭圆 16"/>
              <p:cNvSpPr/>
              <p:nvPr/>
            </p:nvSpPr>
            <p:spPr>
              <a:xfrm>
                <a:off x="2935357" y="7687338"/>
                <a:ext cx="216025" cy="2160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 name="图片 1"/>
            <p:cNvPicPr>
              <a:picLocks noChangeAspect="1"/>
            </p:cNvPicPr>
            <p:nvPr/>
          </p:nvPicPr>
          <p:blipFill rotWithShape="1">
            <a:blip r:embed="rId4" cstate="print">
              <a:extLst>
                <a:ext uri="{28A0092B-C50C-407E-A947-70E740481C1C}">
                  <a14:useLocalDpi xmlns:a14="http://schemas.microsoft.com/office/drawing/2010/main" val="0"/>
                </a:ext>
              </a:extLst>
            </a:blip>
            <a:srcRect l="4762" t="3089" r="43915" b="7540"/>
            <a:stretch/>
          </p:blipFill>
          <p:spPr>
            <a:xfrm rot="16200000">
              <a:off x="3458424" y="-914781"/>
              <a:ext cx="4105465" cy="9532122"/>
            </a:xfrm>
            <a:prstGeom prst="rect">
              <a:avLst/>
            </a:prstGeom>
            <a:ln>
              <a:solidFill>
                <a:srgbClr val="92D050"/>
              </a:solidFill>
            </a:ln>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l="6879" t="6746" r="5417" b="17000"/>
            <a:stretch/>
          </p:blipFill>
          <p:spPr>
            <a:xfrm rot="16200000">
              <a:off x="6331747" y="5771479"/>
              <a:ext cx="3654483" cy="4236457"/>
            </a:xfrm>
            <a:prstGeom prst="rect">
              <a:avLst/>
            </a:prstGeom>
            <a:ln>
              <a:solidFill>
                <a:srgbClr val="92D050"/>
              </a:solidFill>
            </a:ln>
          </p:spPr>
        </p:pic>
      </p:grpSp>
      <p:sp>
        <p:nvSpPr>
          <p:cNvPr id="7" name="灯片编号占位符 6"/>
          <p:cNvSpPr>
            <a:spLocks noGrp="1"/>
          </p:cNvSpPr>
          <p:nvPr>
            <p:ph type="sldNum" sz="quarter" idx="12"/>
          </p:nvPr>
        </p:nvSpPr>
        <p:spPr/>
        <p:txBody>
          <a:bodyPr/>
          <a:lstStyle/>
          <a:p>
            <a:fld id="{0C913308-F349-4B6D-A68A-DD1791B4A57B}" type="slidenum">
              <a:rPr lang="zh-CN" altLang="en-US" smtClean="0"/>
              <a:t>63</a:t>
            </a:fld>
            <a:endParaRPr lang="zh-CN" altLang="en-US"/>
          </a:p>
        </p:txBody>
      </p:sp>
    </p:spTree>
    <p:extLst>
      <p:ext uri="{BB962C8B-B14F-4D97-AF65-F5344CB8AC3E}">
        <p14:creationId xmlns:p14="http://schemas.microsoft.com/office/powerpoint/2010/main" val="26175576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a:xfrm>
            <a:off x="792511" y="756146"/>
            <a:ext cx="11008890" cy="648072"/>
          </a:xfrm>
          <a:prstGeom prst="rect">
            <a:avLst/>
          </a:prstGeom>
        </p:spPr>
        <p:txBody>
          <a:bodyPr vert="horz" lIns="128016" tIns="64008" rIns="128016" bIns="64008" rtlCol="0" anchor="ctr">
            <a:normAutofit/>
          </a:bodyPr>
          <a:lstStyle>
            <a:lvl1pPr algn="ctr" defTabSz="1280160" rtl="0" eaLnBrk="1" latinLnBrk="0" hangingPunct="1">
              <a:spcBef>
                <a:spcPct val="0"/>
              </a:spcBef>
              <a:buNone/>
              <a:defRPr sz="6200" kern="1200">
                <a:solidFill>
                  <a:schemeClr val="tx1"/>
                </a:solidFill>
                <a:latin typeface="+mj-lt"/>
                <a:ea typeface="+mj-ea"/>
                <a:cs typeface="+mj-cs"/>
              </a:defRPr>
            </a:lvl1pPr>
          </a:lstStyle>
          <a:p>
            <a:pPr algn="l"/>
            <a:r>
              <a:rPr lang="zh-CN" altLang="en-US" sz="3000">
                <a:solidFill>
                  <a:srgbClr val="92D050"/>
                </a:solidFill>
                <a:latin typeface="叶根友毛笔行书" pitchFamily="2" charset="-122"/>
                <a:ea typeface="叶根友毛笔行书" pitchFamily="2" charset="-122"/>
              </a:rPr>
              <a:t>花涧溪</a:t>
            </a:r>
          </a:p>
        </p:txBody>
      </p:sp>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65" t="2871" r="3350" b="3366"/>
          <a:stretch/>
        </p:blipFill>
        <p:spPr bwMode="auto">
          <a:xfrm>
            <a:off x="2988655" y="1732649"/>
            <a:ext cx="9823795" cy="6970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7912" y="1732648"/>
            <a:ext cx="2940865" cy="697041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1200"/>
              </a:spcBef>
            </a:pPr>
            <a:endParaRPr lang="en-US" altLang="zh-CN" sz="800">
              <a:latin typeface="华文细黑" panose="02010600040101010101" pitchFamily="2" charset="-122"/>
              <a:ea typeface="华文细黑" panose="02010600040101010101" pitchFamily="2" charset="-122"/>
            </a:endParaRPr>
          </a:p>
          <a:p>
            <a:pPr algn="ctr">
              <a:spcBef>
                <a:spcPts val="1200"/>
              </a:spcBef>
            </a:pPr>
            <a:r>
              <a:rPr lang="zh-CN" altLang="en-US" sz="2000" b="1">
                <a:latin typeface="华文细黑" panose="02010600040101010101" pitchFamily="2" charset="-122"/>
                <a:ea typeface="华文细黑" panose="02010600040101010101" pitchFamily="2" charset="-122"/>
              </a:rPr>
              <a:t>花涧溪平面图</a:t>
            </a:r>
            <a:endParaRPr lang="en-US" altLang="zh-CN" sz="2000" b="1">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600">
                <a:latin typeface="华文细黑" panose="02010600040101010101" pitchFamily="2" charset="-122"/>
                <a:ea typeface="华文细黑" panose="02010600040101010101" pitchFamily="2" charset="-122"/>
              </a:rPr>
              <a:t>亲水平台</a:t>
            </a:r>
            <a:endParaRPr lang="en-US" altLang="zh-CN" sz="16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600">
                <a:latin typeface="华文细黑" panose="02010600040101010101" pitchFamily="2" charset="-122"/>
                <a:ea typeface="华文细黑" panose="02010600040101010101" pitchFamily="2" charset="-122"/>
              </a:rPr>
              <a:t>溪畔餐厅</a:t>
            </a:r>
            <a:endParaRPr lang="en-US" altLang="zh-CN" sz="1600">
              <a:latin typeface="华文细黑" panose="02010600040101010101" pitchFamily="2" charset="-122"/>
              <a:ea typeface="华文细黑" panose="02010600040101010101" pitchFamily="2" charset="-122"/>
            </a:endParaRPr>
          </a:p>
          <a:p>
            <a:pPr marL="342900" indent="457200">
              <a:spcBef>
                <a:spcPts val="1200"/>
              </a:spcBef>
              <a:buAutoNum type="arabicPlain"/>
            </a:pPr>
            <a:r>
              <a:rPr lang="zh-CN" altLang="en-US" sz="1600">
                <a:latin typeface="华文细黑" panose="02010600040101010101" pitchFamily="2" charset="-122"/>
                <a:ea typeface="华文细黑" panose="02010600040101010101" pitchFamily="2" charset="-122"/>
              </a:rPr>
              <a:t>落花瀑</a:t>
            </a:r>
            <a:endParaRPr lang="en-US" altLang="zh-CN" sz="1600">
              <a:latin typeface="华文细黑" panose="02010600040101010101" pitchFamily="2" charset="-122"/>
              <a:ea typeface="华文细黑" panose="02010600040101010101" pitchFamily="2" charset="-122"/>
            </a:endParaRPr>
          </a:p>
        </p:txBody>
      </p:sp>
      <p:grpSp>
        <p:nvGrpSpPr>
          <p:cNvPr id="10" name="组合 9"/>
          <p:cNvGrpSpPr/>
          <p:nvPr/>
        </p:nvGrpSpPr>
        <p:grpSpPr>
          <a:xfrm>
            <a:off x="10237552" y="3774505"/>
            <a:ext cx="411712" cy="636569"/>
            <a:chOff x="4672608" y="4271880"/>
            <a:chExt cx="308543" cy="477054"/>
          </a:xfrm>
        </p:grpSpPr>
        <p:sp>
          <p:nvSpPr>
            <p:cNvPr id="11" name="椭圆 10"/>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4693119" y="4271880"/>
              <a:ext cx="288032" cy="477054"/>
            </a:xfrm>
            <a:prstGeom prst="rect">
              <a:avLst/>
            </a:prstGeom>
            <a:noFill/>
          </p:spPr>
          <p:txBody>
            <a:bodyPr wrap="square" rtlCol="0">
              <a:spAutoFit/>
            </a:bodyPr>
            <a:lstStyle/>
            <a:p>
              <a:r>
                <a:rPr lang="en-US" altLang="zh-CN" sz="2400">
                  <a:solidFill>
                    <a:schemeClr val="bg1"/>
                  </a:solidFill>
                </a:rPr>
                <a:t>1</a:t>
              </a:r>
              <a:endParaRPr lang="zh-CN" altLang="en-US" sz="2400">
                <a:solidFill>
                  <a:schemeClr val="bg1"/>
                </a:solidFill>
              </a:endParaRPr>
            </a:p>
          </p:txBody>
        </p:sp>
      </p:grpSp>
      <p:grpSp>
        <p:nvGrpSpPr>
          <p:cNvPr id="52" name="组合 51"/>
          <p:cNvGrpSpPr/>
          <p:nvPr/>
        </p:nvGrpSpPr>
        <p:grpSpPr>
          <a:xfrm>
            <a:off x="9713168" y="4191759"/>
            <a:ext cx="411712" cy="636569"/>
            <a:chOff x="4672608" y="4271880"/>
            <a:chExt cx="308543" cy="477054"/>
          </a:xfrm>
        </p:grpSpPr>
        <p:sp>
          <p:nvSpPr>
            <p:cNvPr id="55" name="椭圆 54"/>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TextBox 55"/>
            <p:cNvSpPr txBox="1"/>
            <p:nvPr/>
          </p:nvSpPr>
          <p:spPr>
            <a:xfrm>
              <a:off x="4693119" y="4271880"/>
              <a:ext cx="288032" cy="477054"/>
            </a:xfrm>
            <a:prstGeom prst="rect">
              <a:avLst/>
            </a:prstGeom>
            <a:noFill/>
          </p:spPr>
          <p:txBody>
            <a:bodyPr wrap="square" rtlCol="0">
              <a:spAutoFit/>
            </a:bodyPr>
            <a:lstStyle/>
            <a:p>
              <a:r>
                <a:rPr lang="en-US" altLang="zh-CN" sz="2400">
                  <a:solidFill>
                    <a:schemeClr val="bg1"/>
                  </a:solidFill>
                </a:rPr>
                <a:t>1</a:t>
              </a:r>
              <a:endParaRPr lang="zh-CN" altLang="en-US" sz="2400">
                <a:solidFill>
                  <a:schemeClr val="bg1"/>
                </a:solidFill>
              </a:endParaRPr>
            </a:p>
          </p:txBody>
        </p:sp>
      </p:grpSp>
      <p:grpSp>
        <p:nvGrpSpPr>
          <p:cNvPr id="57" name="组合 56"/>
          <p:cNvGrpSpPr/>
          <p:nvPr/>
        </p:nvGrpSpPr>
        <p:grpSpPr>
          <a:xfrm>
            <a:off x="9065096" y="4609013"/>
            <a:ext cx="411712" cy="636569"/>
            <a:chOff x="4672608" y="4271880"/>
            <a:chExt cx="308543" cy="477054"/>
          </a:xfrm>
        </p:grpSpPr>
        <p:sp>
          <p:nvSpPr>
            <p:cNvPr id="58" name="椭圆 57"/>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TextBox 58"/>
            <p:cNvSpPr txBox="1"/>
            <p:nvPr/>
          </p:nvSpPr>
          <p:spPr>
            <a:xfrm>
              <a:off x="4693119" y="4271880"/>
              <a:ext cx="288032" cy="477054"/>
            </a:xfrm>
            <a:prstGeom prst="rect">
              <a:avLst/>
            </a:prstGeom>
            <a:noFill/>
          </p:spPr>
          <p:txBody>
            <a:bodyPr wrap="square" rtlCol="0">
              <a:spAutoFit/>
            </a:bodyPr>
            <a:lstStyle/>
            <a:p>
              <a:r>
                <a:rPr lang="en-US" altLang="zh-CN" sz="2400">
                  <a:solidFill>
                    <a:schemeClr val="bg1"/>
                  </a:solidFill>
                </a:rPr>
                <a:t>1</a:t>
              </a:r>
              <a:endParaRPr lang="zh-CN" altLang="en-US" sz="2400">
                <a:solidFill>
                  <a:schemeClr val="bg1"/>
                </a:solidFill>
              </a:endParaRPr>
            </a:p>
          </p:txBody>
        </p:sp>
      </p:grpSp>
      <p:grpSp>
        <p:nvGrpSpPr>
          <p:cNvPr id="63" name="组合 62"/>
          <p:cNvGrpSpPr/>
          <p:nvPr/>
        </p:nvGrpSpPr>
        <p:grpSpPr>
          <a:xfrm>
            <a:off x="8795691" y="4811151"/>
            <a:ext cx="411712" cy="636569"/>
            <a:chOff x="4672608" y="4271880"/>
            <a:chExt cx="308543" cy="477054"/>
          </a:xfrm>
        </p:grpSpPr>
        <p:sp>
          <p:nvSpPr>
            <p:cNvPr id="64" name="椭圆 63"/>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TextBox 64"/>
            <p:cNvSpPr txBox="1"/>
            <p:nvPr/>
          </p:nvSpPr>
          <p:spPr>
            <a:xfrm>
              <a:off x="4693119" y="4271880"/>
              <a:ext cx="288032" cy="477054"/>
            </a:xfrm>
            <a:prstGeom prst="rect">
              <a:avLst/>
            </a:prstGeom>
            <a:noFill/>
          </p:spPr>
          <p:txBody>
            <a:bodyPr wrap="square" rtlCol="0">
              <a:spAutoFit/>
            </a:bodyPr>
            <a:lstStyle/>
            <a:p>
              <a:r>
                <a:rPr lang="en-US" altLang="zh-CN" sz="2400">
                  <a:solidFill>
                    <a:schemeClr val="bg1"/>
                  </a:solidFill>
                </a:rPr>
                <a:t>1</a:t>
              </a:r>
              <a:endParaRPr lang="zh-CN" altLang="en-US" sz="2400">
                <a:solidFill>
                  <a:schemeClr val="bg1"/>
                </a:solidFill>
              </a:endParaRPr>
            </a:p>
          </p:txBody>
        </p:sp>
      </p:grpSp>
      <p:grpSp>
        <p:nvGrpSpPr>
          <p:cNvPr id="66" name="组合 65"/>
          <p:cNvGrpSpPr/>
          <p:nvPr/>
        </p:nvGrpSpPr>
        <p:grpSpPr>
          <a:xfrm>
            <a:off x="4024536" y="6931354"/>
            <a:ext cx="411712" cy="636569"/>
            <a:chOff x="4672608" y="4271880"/>
            <a:chExt cx="308543" cy="477054"/>
          </a:xfrm>
        </p:grpSpPr>
        <p:sp>
          <p:nvSpPr>
            <p:cNvPr id="67" name="椭圆 66"/>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TextBox 67"/>
            <p:cNvSpPr txBox="1"/>
            <p:nvPr/>
          </p:nvSpPr>
          <p:spPr>
            <a:xfrm>
              <a:off x="4693119" y="4271880"/>
              <a:ext cx="288032" cy="477054"/>
            </a:xfrm>
            <a:prstGeom prst="rect">
              <a:avLst/>
            </a:prstGeom>
            <a:noFill/>
          </p:spPr>
          <p:txBody>
            <a:bodyPr wrap="square" rtlCol="0">
              <a:spAutoFit/>
            </a:bodyPr>
            <a:lstStyle/>
            <a:p>
              <a:r>
                <a:rPr lang="en-US" altLang="zh-CN" sz="2400">
                  <a:solidFill>
                    <a:schemeClr val="bg1"/>
                  </a:solidFill>
                </a:rPr>
                <a:t>1</a:t>
              </a:r>
              <a:endParaRPr lang="zh-CN" altLang="en-US" sz="2400">
                <a:solidFill>
                  <a:schemeClr val="bg1"/>
                </a:solidFill>
              </a:endParaRPr>
            </a:p>
          </p:txBody>
        </p:sp>
      </p:grpSp>
      <p:grpSp>
        <p:nvGrpSpPr>
          <p:cNvPr id="72" name="组合 71"/>
          <p:cNvGrpSpPr/>
          <p:nvPr/>
        </p:nvGrpSpPr>
        <p:grpSpPr>
          <a:xfrm>
            <a:off x="8128992" y="4927292"/>
            <a:ext cx="411712" cy="461664"/>
            <a:chOff x="4672608" y="4271880"/>
            <a:chExt cx="308543" cy="345978"/>
          </a:xfrm>
        </p:grpSpPr>
        <p:sp>
          <p:nvSpPr>
            <p:cNvPr id="73" name="椭圆 72"/>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TextBox 73"/>
            <p:cNvSpPr txBox="1"/>
            <p:nvPr/>
          </p:nvSpPr>
          <p:spPr>
            <a:xfrm>
              <a:off x="4693119" y="4271880"/>
              <a:ext cx="288032" cy="345978"/>
            </a:xfrm>
            <a:prstGeom prst="rect">
              <a:avLst/>
            </a:prstGeom>
            <a:noFill/>
          </p:spPr>
          <p:txBody>
            <a:bodyPr wrap="square" rtlCol="0">
              <a:spAutoFit/>
            </a:bodyPr>
            <a:lstStyle/>
            <a:p>
              <a:r>
                <a:rPr lang="en-US" altLang="zh-CN" sz="2400">
                  <a:solidFill>
                    <a:schemeClr val="bg1"/>
                  </a:solidFill>
                </a:rPr>
                <a:t>2</a:t>
              </a:r>
              <a:endParaRPr lang="zh-CN" altLang="en-US" sz="2400">
                <a:solidFill>
                  <a:schemeClr val="bg1"/>
                </a:solidFill>
              </a:endParaRPr>
            </a:p>
          </p:txBody>
        </p:sp>
      </p:grpSp>
      <p:grpSp>
        <p:nvGrpSpPr>
          <p:cNvPr id="75" name="组合 74"/>
          <p:cNvGrpSpPr/>
          <p:nvPr/>
        </p:nvGrpSpPr>
        <p:grpSpPr>
          <a:xfrm>
            <a:off x="8420013" y="4707982"/>
            <a:ext cx="411712" cy="636569"/>
            <a:chOff x="4672608" y="4271880"/>
            <a:chExt cx="308543" cy="477054"/>
          </a:xfrm>
        </p:grpSpPr>
        <p:sp>
          <p:nvSpPr>
            <p:cNvPr id="76" name="椭圆 75"/>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TextBox 76"/>
            <p:cNvSpPr txBox="1"/>
            <p:nvPr/>
          </p:nvSpPr>
          <p:spPr>
            <a:xfrm>
              <a:off x="4693119" y="4271880"/>
              <a:ext cx="288032" cy="477054"/>
            </a:xfrm>
            <a:prstGeom prst="rect">
              <a:avLst/>
            </a:prstGeom>
            <a:noFill/>
          </p:spPr>
          <p:txBody>
            <a:bodyPr wrap="square" rtlCol="0">
              <a:spAutoFit/>
            </a:bodyPr>
            <a:lstStyle/>
            <a:p>
              <a:r>
                <a:rPr lang="en-US" altLang="zh-CN" sz="2400">
                  <a:solidFill>
                    <a:schemeClr val="bg1"/>
                  </a:solidFill>
                </a:rPr>
                <a:t>1</a:t>
              </a:r>
              <a:endParaRPr lang="zh-CN" altLang="en-US" sz="2400">
                <a:solidFill>
                  <a:schemeClr val="bg1"/>
                </a:solidFill>
              </a:endParaRPr>
            </a:p>
          </p:txBody>
        </p:sp>
      </p:grpSp>
      <p:grpSp>
        <p:nvGrpSpPr>
          <p:cNvPr id="78" name="组合 77"/>
          <p:cNvGrpSpPr/>
          <p:nvPr/>
        </p:nvGrpSpPr>
        <p:grpSpPr>
          <a:xfrm>
            <a:off x="9685799" y="4844057"/>
            <a:ext cx="411712" cy="461664"/>
            <a:chOff x="4672608" y="4271880"/>
            <a:chExt cx="308543" cy="345978"/>
          </a:xfrm>
        </p:grpSpPr>
        <p:sp>
          <p:nvSpPr>
            <p:cNvPr id="79" name="椭圆 78"/>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TextBox 79"/>
            <p:cNvSpPr txBox="1"/>
            <p:nvPr/>
          </p:nvSpPr>
          <p:spPr>
            <a:xfrm>
              <a:off x="4693119" y="4271880"/>
              <a:ext cx="288032" cy="345978"/>
            </a:xfrm>
            <a:prstGeom prst="rect">
              <a:avLst/>
            </a:prstGeom>
            <a:noFill/>
          </p:spPr>
          <p:txBody>
            <a:bodyPr wrap="square" rtlCol="0">
              <a:spAutoFit/>
            </a:bodyPr>
            <a:lstStyle/>
            <a:p>
              <a:r>
                <a:rPr lang="en-US" altLang="zh-CN" sz="2400">
                  <a:solidFill>
                    <a:schemeClr val="bg1"/>
                  </a:solidFill>
                </a:rPr>
                <a:t>3</a:t>
              </a:r>
              <a:endParaRPr lang="zh-CN" altLang="en-US" sz="2400">
                <a:solidFill>
                  <a:schemeClr val="bg1"/>
                </a:solidFill>
              </a:endParaRPr>
            </a:p>
          </p:txBody>
        </p:sp>
      </p:grpSp>
      <p:sp>
        <p:nvSpPr>
          <p:cNvPr id="3" name="灯片编号占位符 2"/>
          <p:cNvSpPr>
            <a:spLocks noGrp="1"/>
          </p:cNvSpPr>
          <p:nvPr>
            <p:ph type="sldNum" sz="quarter" idx="12"/>
          </p:nvPr>
        </p:nvSpPr>
        <p:spPr/>
        <p:txBody>
          <a:bodyPr/>
          <a:lstStyle/>
          <a:p>
            <a:fld id="{0C913308-F349-4B6D-A68A-DD1791B4A57B}" type="slidenum">
              <a:rPr lang="zh-CN" altLang="en-US" smtClean="0"/>
              <a:t>64</a:t>
            </a:fld>
            <a:endParaRPr lang="zh-CN" altLang="en-US"/>
          </a:p>
        </p:txBody>
      </p:sp>
    </p:spTree>
    <p:extLst>
      <p:ext uri="{BB962C8B-B14F-4D97-AF65-F5344CB8AC3E}">
        <p14:creationId xmlns:p14="http://schemas.microsoft.com/office/powerpoint/2010/main" val="2863122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792510" y="756146"/>
            <a:ext cx="3088010" cy="588070"/>
          </a:xfrm>
        </p:spPr>
        <p:txBody>
          <a:bodyPr>
            <a:normAutofit/>
          </a:bodyPr>
          <a:lstStyle/>
          <a:p>
            <a:pPr algn="l"/>
            <a:r>
              <a:rPr lang="zh-CN" altLang="en-US" sz="2400">
                <a:solidFill>
                  <a:srgbClr val="92D050"/>
                </a:solidFill>
                <a:latin typeface="叶根友毛笔行书" pitchFamily="2" charset="-122"/>
                <a:ea typeface="叶根友毛笔行书" pitchFamily="2" charset="-122"/>
              </a:rPr>
              <a:t>溪畔餐厅</a:t>
            </a:r>
          </a:p>
        </p:txBody>
      </p:sp>
      <p:sp>
        <p:nvSpPr>
          <p:cNvPr id="8" name="PA_文本框 8"/>
          <p:cNvSpPr txBox="1"/>
          <p:nvPr>
            <p:custDataLst>
              <p:tags r:id="rId1"/>
            </p:custDataLst>
          </p:nvPr>
        </p:nvSpPr>
        <p:spPr>
          <a:xfrm>
            <a:off x="6904856" y="480120"/>
            <a:ext cx="5760640" cy="276999"/>
          </a:xfrm>
          <a:prstGeom prst="rect">
            <a:avLst/>
          </a:prstGeom>
          <a:noFill/>
        </p:spPr>
        <p:txBody>
          <a:bodyPr wrap="square" rtlCol="0">
            <a:spAutoFit/>
          </a:bodyPr>
          <a:lstStyle/>
          <a:p>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  甘肃</a:t>
            </a:r>
            <a:r>
              <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a:t>
            </a:r>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合水子午岭国家森林公园太白川片区曹家寺景点修建性详细规划方案</a:t>
            </a:r>
            <a:endPar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endParaRPr>
          </a:p>
        </p:txBody>
      </p:sp>
      <p:grpSp>
        <p:nvGrpSpPr>
          <p:cNvPr id="11" name="组合 10"/>
          <p:cNvGrpSpPr/>
          <p:nvPr/>
        </p:nvGrpSpPr>
        <p:grpSpPr>
          <a:xfrm>
            <a:off x="6976864" y="734036"/>
            <a:ext cx="5184575" cy="60439"/>
            <a:chOff x="8034637" y="615628"/>
            <a:chExt cx="4022516" cy="42416"/>
          </a:xfrm>
        </p:grpSpPr>
        <p:cxnSp>
          <p:nvCxnSpPr>
            <p:cNvPr id="12" name="直接连接符 11"/>
            <p:cNvCxnSpPr/>
            <p:nvPr/>
          </p:nvCxnSpPr>
          <p:spPr>
            <a:xfrm>
              <a:off x="8034637" y="615628"/>
              <a:ext cx="402251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8034637" y="658044"/>
              <a:ext cx="4022516"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644" t="6161" r="3798" b="37150"/>
          <a:stretch/>
        </p:blipFill>
        <p:spPr>
          <a:xfrm rot="16200000">
            <a:off x="4101151" y="1411616"/>
            <a:ext cx="8487729" cy="7632847"/>
          </a:xfrm>
          <a:prstGeom prst="rect">
            <a:avLst/>
          </a:prstGeom>
          <a:ln>
            <a:solidFill>
              <a:srgbClr val="92D050"/>
            </a:solidFill>
          </a:ln>
        </p:spPr>
      </p:pic>
      <p:grpSp>
        <p:nvGrpSpPr>
          <p:cNvPr id="9" name="组合 8"/>
          <p:cNvGrpSpPr/>
          <p:nvPr/>
        </p:nvGrpSpPr>
        <p:grpSpPr>
          <a:xfrm>
            <a:off x="826616" y="6888832"/>
            <a:ext cx="3651930" cy="2583072"/>
            <a:chOff x="2925050" y="4756436"/>
            <a:chExt cx="5152658" cy="3644563"/>
          </a:xfrm>
        </p:grpSpPr>
        <p:pic>
          <p:nvPicPr>
            <p:cNvPr id="10" name="图片 9"/>
            <p:cNvPicPr>
              <a:picLocks noChangeAspect="1"/>
            </p:cNvPicPr>
            <p:nvPr/>
          </p:nvPicPr>
          <p:blipFill rotWithShape="1">
            <a:blip r:embed="rId4" cstate="screen">
              <a:duotone>
                <a:schemeClr val="bg2">
                  <a:shade val="45000"/>
                  <a:satMod val="135000"/>
                </a:schemeClr>
                <a:prstClr val="white"/>
              </a:duotone>
              <a:extLst>
                <a:ext uri="{28A0092B-C50C-407E-A947-70E740481C1C}">
                  <a14:useLocalDpi xmlns:a14="http://schemas.microsoft.com/office/drawing/2010/main"/>
                </a:ext>
              </a:extLst>
            </a:blip>
            <a:srcRect l="2590" t="3629" r="4228" b="3206"/>
            <a:stretch/>
          </p:blipFill>
          <p:spPr>
            <a:xfrm>
              <a:off x="2925050" y="4756436"/>
              <a:ext cx="5152658" cy="3644563"/>
            </a:xfrm>
            <a:prstGeom prst="rect">
              <a:avLst/>
            </a:prstGeom>
          </p:spPr>
        </p:pic>
        <p:sp>
          <p:nvSpPr>
            <p:cNvPr id="14" name="椭圆 13"/>
            <p:cNvSpPr/>
            <p:nvPr/>
          </p:nvSpPr>
          <p:spPr>
            <a:xfrm>
              <a:off x="5392320" y="6483620"/>
              <a:ext cx="216024" cy="2160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p:cNvSpPr/>
          <p:nvPr/>
        </p:nvSpPr>
        <p:spPr>
          <a:xfrm>
            <a:off x="850280" y="1632248"/>
            <a:ext cx="3240360" cy="1338828"/>
          </a:xfrm>
          <a:prstGeom prst="rect">
            <a:avLst/>
          </a:prstGeom>
        </p:spPr>
        <p:txBody>
          <a:bodyPr wrap="square">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满足游客餐饮需求。地上一层，建筑面积</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275.8</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㎡。木结构。</a:t>
            </a:r>
          </a:p>
        </p:txBody>
      </p:sp>
      <p:sp>
        <p:nvSpPr>
          <p:cNvPr id="4" name="灯片编号占位符 3"/>
          <p:cNvSpPr>
            <a:spLocks noGrp="1"/>
          </p:cNvSpPr>
          <p:nvPr>
            <p:ph type="sldNum" sz="quarter" idx="12"/>
          </p:nvPr>
        </p:nvSpPr>
        <p:spPr/>
        <p:txBody>
          <a:bodyPr/>
          <a:lstStyle/>
          <a:p>
            <a:fld id="{0C913308-F349-4B6D-A68A-DD1791B4A57B}" type="slidenum">
              <a:rPr lang="zh-CN" altLang="en-US" smtClean="0"/>
              <a:t>65</a:t>
            </a:fld>
            <a:endParaRPr lang="zh-CN" altLang="en-US"/>
          </a:p>
        </p:txBody>
      </p:sp>
    </p:spTree>
    <p:extLst>
      <p:ext uri="{BB962C8B-B14F-4D97-AF65-F5344CB8AC3E}">
        <p14:creationId xmlns:p14="http://schemas.microsoft.com/office/powerpoint/2010/main" val="9733067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792510" y="756146"/>
            <a:ext cx="3088010" cy="588070"/>
          </a:xfrm>
        </p:spPr>
        <p:txBody>
          <a:bodyPr>
            <a:normAutofit/>
          </a:bodyPr>
          <a:lstStyle/>
          <a:p>
            <a:pPr algn="l"/>
            <a:r>
              <a:rPr lang="zh-CN" altLang="en-US" sz="2400">
                <a:solidFill>
                  <a:srgbClr val="92D050"/>
                </a:solidFill>
                <a:latin typeface="叶根友毛笔行书" pitchFamily="2" charset="-122"/>
                <a:ea typeface="叶根友毛笔行书" pitchFamily="2" charset="-122"/>
              </a:rPr>
              <a:t>亲水平台（码头形）</a:t>
            </a:r>
          </a:p>
        </p:txBody>
      </p:sp>
      <p:sp>
        <p:nvSpPr>
          <p:cNvPr id="8" name="PA_文本框 8"/>
          <p:cNvSpPr txBox="1"/>
          <p:nvPr>
            <p:custDataLst>
              <p:tags r:id="rId1"/>
            </p:custDataLst>
          </p:nvPr>
        </p:nvSpPr>
        <p:spPr>
          <a:xfrm>
            <a:off x="6904856" y="480120"/>
            <a:ext cx="5760640" cy="276999"/>
          </a:xfrm>
          <a:prstGeom prst="rect">
            <a:avLst/>
          </a:prstGeom>
          <a:noFill/>
        </p:spPr>
        <p:txBody>
          <a:bodyPr wrap="square" rtlCol="0">
            <a:spAutoFit/>
          </a:bodyPr>
          <a:lstStyle/>
          <a:p>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  甘肃</a:t>
            </a:r>
            <a:r>
              <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a:t>
            </a:r>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合水子午岭国家森林公园太白川片区曹家寺景点修建性详细规划方案</a:t>
            </a:r>
            <a:endPar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endParaRPr>
          </a:p>
        </p:txBody>
      </p:sp>
      <p:grpSp>
        <p:nvGrpSpPr>
          <p:cNvPr id="11" name="组合 10"/>
          <p:cNvGrpSpPr/>
          <p:nvPr/>
        </p:nvGrpSpPr>
        <p:grpSpPr>
          <a:xfrm>
            <a:off x="6976864" y="734036"/>
            <a:ext cx="5184575" cy="60439"/>
            <a:chOff x="8034637" y="615628"/>
            <a:chExt cx="4022516" cy="42416"/>
          </a:xfrm>
        </p:grpSpPr>
        <p:cxnSp>
          <p:nvCxnSpPr>
            <p:cNvPr id="12" name="直接连接符 11"/>
            <p:cNvCxnSpPr/>
            <p:nvPr/>
          </p:nvCxnSpPr>
          <p:spPr>
            <a:xfrm>
              <a:off x="8034637" y="615628"/>
              <a:ext cx="402251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8034637" y="658044"/>
              <a:ext cx="4022516"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8509509" y="1569763"/>
            <a:ext cx="3651930" cy="2583072"/>
            <a:chOff x="2925050" y="4756436"/>
            <a:chExt cx="5152658" cy="3644563"/>
          </a:xfrm>
        </p:grpSpPr>
        <p:pic>
          <p:nvPicPr>
            <p:cNvPr id="10" name="图片 9"/>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l="2590" t="3629" r="4228" b="3206"/>
            <a:stretch/>
          </p:blipFill>
          <p:spPr>
            <a:xfrm>
              <a:off x="2925050" y="4756436"/>
              <a:ext cx="5152658" cy="3644563"/>
            </a:xfrm>
            <a:prstGeom prst="rect">
              <a:avLst/>
            </a:prstGeom>
          </p:spPr>
        </p:pic>
        <p:sp>
          <p:nvSpPr>
            <p:cNvPr id="14" name="椭圆 13"/>
            <p:cNvSpPr/>
            <p:nvPr/>
          </p:nvSpPr>
          <p:spPr>
            <a:xfrm>
              <a:off x="5829705" y="6368585"/>
              <a:ext cx="216024" cy="2160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p:cNvSpPr/>
          <p:nvPr/>
        </p:nvSpPr>
        <p:spPr>
          <a:xfrm>
            <a:off x="850279" y="1632248"/>
            <a:ext cx="5301627" cy="507831"/>
          </a:xfrm>
          <a:prstGeom prst="rect">
            <a:avLst/>
          </a:prstGeom>
        </p:spPr>
        <p:txBody>
          <a:bodyPr wrap="square">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设置亲水平台，供玫瑰庄住宿客人休憩。</a:t>
            </a: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280" y="4158582"/>
            <a:ext cx="11850960" cy="4981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灯片编号占位符 2"/>
          <p:cNvSpPr>
            <a:spLocks noGrp="1"/>
          </p:cNvSpPr>
          <p:nvPr>
            <p:ph type="sldNum" sz="quarter" idx="12"/>
          </p:nvPr>
        </p:nvSpPr>
        <p:spPr/>
        <p:txBody>
          <a:bodyPr/>
          <a:lstStyle/>
          <a:p>
            <a:fld id="{0C913308-F349-4B6D-A68A-DD1791B4A57B}" type="slidenum">
              <a:rPr lang="zh-CN" altLang="en-US" smtClean="0"/>
              <a:t>66</a:t>
            </a:fld>
            <a:endParaRPr lang="zh-CN" altLang="en-US"/>
          </a:p>
        </p:txBody>
      </p:sp>
    </p:spTree>
    <p:extLst>
      <p:ext uri="{BB962C8B-B14F-4D97-AF65-F5344CB8AC3E}">
        <p14:creationId xmlns:p14="http://schemas.microsoft.com/office/powerpoint/2010/main" val="15513850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792510" y="756146"/>
            <a:ext cx="3088010" cy="588070"/>
          </a:xfrm>
        </p:spPr>
        <p:txBody>
          <a:bodyPr>
            <a:normAutofit/>
          </a:bodyPr>
          <a:lstStyle/>
          <a:p>
            <a:pPr algn="l"/>
            <a:r>
              <a:rPr lang="zh-CN" altLang="en-US" sz="2400">
                <a:solidFill>
                  <a:srgbClr val="92D050"/>
                </a:solidFill>
                <a:latin typeface="叶根友毛笔行书" pitchFamily="2" charset="-122"/>
                <a:ea typeface="叶根友毛笔行书" pitchFamily="2" charset="-122"/>
              </a:rPr>
              <a:t>亲水平台（玫瑰庄）</a:t>
            </a:r>
          </a:p>
        </p:txBody>
      </p:sp>
      <p:sp>
        <p:nvSpPr>
          <p:cNvPr id="8" name="PA_文本框 8"/>
          <p:cNvSpPr txBox="1"/>
          <p:nvPr>
            <p:custDataLst>
              <p:tags r:id="rId1"/>
            </p:custDataLst>
          </p:nvPr>
        </p:nvSpPr>
        <p:spPr>
          <a:xfrm>
            <a:off x="6904856" y="480120"/>
            <a:ext cx="5760640" cy="276999"/>
          </a:xfrm>
          <a:prstGeom prst="rect">
            <a:avLst/>
          </a:prstGeom>
          <a:noFill/>
        </p:spPr>
        <p:txBody>
          <a:bodyPr wrap="square" rtlCol="0">
            <a:spAutoFit/>
          </a:bodyPr>
          <a:lstStyle/>
          <a:p>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  甘肃</a:t>
            </a:r>
            <a:r>
              <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a:t>
            </a:r>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合水子午岭国家森林公园太白川片区曹家寺景点修建性详细规划方案</a:t>
            </a:r>
            <a:endPar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endParaRPr>
          </a:p>
        </p:txBody>
      </p:sp>
      <p:grpSp>
        <p:nvGrpSpPr>
          <p:cNvPr id="11" name="组合 10"/>
          <p:cNvGrpSpPr/>
          <p:nvPr/>
        </p:nvGrpSpPr>
        <p:grpSpPr>
          <a:xfrm>
            <a:off x="6976864" y="734036"/>
            <a:ext cx="5184575" cy="60439"/>
            <a:chOff x="8034637" y="615628"/>
            <a:chExt cx="4022516" cy="42416"/>
          </a:xfrm>
        </p:grpSpPr>
        <p:cxnSp>
          <p:nvCxnSpPr>
            <p:cNvPr id="12" name="直接连接符 11"/>
            <p:cNvCxnSpPr/>
            <p:nvPr/>
          </p:nvCxnSpPr>
          <p:spPr>
            <a:xfrm>
              <a:off x="8034637" y="615628"/>
              <a:ext cx="402251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8034637" y="658044"/>
              <a:ext cx="4022516"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1136405" y="1886163"/>
            <a:ext cx="3443722" cy="2435803"/>
            <a:chOff x="2925050" y="4756436"/>
            <a:chExt cx="5152658" cy="3644563"/>
          </a:xfrm>
        </p:grpSpPr>
        <p:pic>
          <p:nvPicPr>
            <p:cNvPr id="10" name="图片 9"/>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l="2590" t="3629" r="4228" b="3206"/>
            <a:stretch/>
          </p:blipFill>
          <p:spPr>
            <a:xfrm>
              <a:off x="2925050" y="4756436"/>
              <a:ext cx="5152658" cy="3644563"/>
            </a:xfrm>
            <a:prstGeom prst="rect">
              <a:avLst/>
            </a:prstGeom>
          </p:spPr>
        </p:pic>
        <p:sp>
          <p:nvSpPr>
            <p:cNvPr id="14" name="椭圆 13"/>
            <p:cNvSpPr/>
            <p:nvPr/>
          </p:nvSpPr>
          <p:spPr>
            <a:xfrm>
              <a:off x="3475446" y="7608229"/>
              <a:ext cx="216024" cy="2160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矩形 14"/>
          <p:cNvSpPr/>
          <p:nvPr/>
        </p:nvSpPr>
        <p:spPr>
          <a:xfrm>
            <a:off x="850279" y="1378332"/>
            <a:ext cx="5301627" cy="507831"/>
          </a:xfrm>
          <a:prstGeom prst="rect">
            <a:avLst/>
          </a:prstGeom>
        </p:spPr>
        <p:txBody>
          <a:bodyPr wrap="square">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设置亲水平台，供游客休憩。</a:t>
            </a:r>
          </a:p>
        </p:txBody>
      </p:sp>
      <p:grpSp>
        <p:nvGrpSpPr>
          <p:cNvPr id="3" name="组合 2"/>
          <p:cNvGrpSpPr/>
          <p:nvPr/>
        </p:nvGrpSpPr>
        <p:grpSpPr>
          <a:xfrm>
            <a:off x="352128" y="4152988"/>
            <a:ext cx="12092271" cy="5472608"/>
            <a:chOff x="496144" y="3576464"/>
            <a:chExt cx="10696575" cy="4840957"/>
          </a:xfrm>
        </p:grpSpPr>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144" y="3576464"/>
              <a:ext cx="4086225" cy="453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2369" y="5664696"/>
              <a:ext cx="6610350" cy="275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1992" y="2424336"/>
            <a:ext cx="6056423" cy="3713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灯片编号占位符 3"/>
          <p:cNvSpPr>
            <a:spLocks noGrp="1"/>
          </p:cNvSpPr>
          <p:nvPr>
            <p:ph type="sldNum" sz="quarter" idx="12"/>
          </p:nvPr>
        </p:nvSpPr>
        <p:spPr/>
        <p:txBody>
          <a:bodyPr/>
          <a:lstStyle/>
          <a:p>
            <a:fld id="{0C913308-F349-4B6D-A68A-DD1791B4A57B}" type="slidenum">
              <a:rPr lang="zh-CN" altLang="en-US" smtClean="0"/>
              <a:t>67</a:t>
            </a:fld>
            <a:endParaRPr lang="zh-CN" altLang="en-US"/>
          </a:p>
        </p:txBody>
      </p:sp>
    </p:spTree>
    <p:extLst>
      <p:ext uri="{BB962C8B-B14F-4D97-AF65-F5344CB8AC3E}">
        <p14:creationId xmlns:p14="http://schemas.microsoft.com/office/powerpoint/2010/main" val="17748238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12"/>
          <p:cNvSpPr txBox="1"/>
          <p:nvPr/>
        </p:nvSpPr>
        <p:spPr>
          <a:xfrm>
            <a:off x="4600600" y="2160602"/>
            <a:ext cx="1476164" cy="3770263"/>
          </a:xfrm>
          <a:prstGeom prst="rect">
            <a:avLst/>
          </a:prstGeom>
          <a:noFill/>
        </p:spPr>
        <p:txBody>
          <a:bodyPr wrap="square" rtlCol="0">
            <a:spAutoFit/>
          </a:bodyPr>
          <a:lstStyle/>
          <a:p>
            <a:pPr algn="ctr"/>
            <a:r>
              <a:rPr lang="en-US" altLang="zh-CN" sz="23900">
                <a:solidFill>
                  <a:srgbClr val="92D050"/>
                </a:solidFill>
                <a:latin typeface="Arial" panose="020B0604020202020204" pitchFamily="34" charset="0"/>
                <a:cs typeface="Arial" panose="020B0604020202020204" pitchFamily="34" charset="0"/>
              </a:rPr>
              <a:t>5</a:t>
            </a:r>
            <a:endParaRPr lang="zh-CN" altLang="en-US" sz="23900" dirty="0">
              <a:solidFill>
                <a:srgbClr val="92D050"/>
              </a:solidFill>
              <a:latin typeface="Arial" panose="020B0604020202020204" pitchFamily="34" charset="0"/>
              <a:cs typeface="Arial" panose="020B0604020202020204" pitchFamily="34" charset="0"/>
            </a:endParaRPr>
          </a:p>
        </p:txBody>
      </p:sp>
      <p:sp>
        <p:nvSpPr>
          <p:cNvPr id="9" name="矩形 8"/>
          <p:cNvSpPr/>
          <p:nvPr/>
        </p:nvSpPr>
        <p:spPr>
          <a:xfrm>
            <a:off x="7162463" y="3995857"/>
            <a:ext cx="4566929" cy="77650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99FF33"/>
              </a:solidFill>
            </a:endParaRPr>
          </a:p>
        </p:txBody>
      </p:sp>
      <p:sp>
        <p:nvSpPr>
          <p:cNvPr id="10" name="文本框 13"/>
          <p:cNvSpPr txBox="1"/>
          <p:nvPr/>
        </p:nvSpPr>
        <p:spPr>
          <a:xfrm>
            <a:off x="7450495" y="4071809"/>
            <a:ext cx="2236510" cy="584775"/>
          </a:xfrm>
          <a:prstGeom prst="rect">
            <a:avLst/>
          </a:prstGeom>
          <a:noFill/>
        </p:spPr>
        <p:txBody>
          <a:bodyPr wrap="none" rtlCol="0">
            <a:spAutoFit/>
          </a:bodyPr>
          <a:lstStyle/>
          <a:p>
            <a:r>
              <a:rPr lang="zh-CN" altLang="en-US" sz="3200" b="1">
                <a:solidFill>
                  <a:schemeClr val="bg1"/>
                </a:solidFill>
                <a:latin typeface="华文细黑" panose="02010600040101010101" pitchFamily="2" charset="-122"/>
                <a:ea typeface="华文细黑" panose="02010600040101010101" pitchFamily="2" charset="-122"/>
                <a:cs typeface="Arial" panose="020B0604020202020204" pitchFamily="34" charset="0"/>
              </a:rPr>
              <a:t>基础设施篇</a:t>
            </a:r>
            <a:endParaRPr lang="en-US" altLang="zh-CN" sz="3200" b="1" dirty="0">
              <a:solidFill>
                <a:schemeClr val="bg1"/>
              </a:solidFill>
              <a:latin typeface="华文细黑" panose="02010600040101010101" pitchFamily="2" charset="-122"/>
              <a:ea typeface="华文细黑" panose="02010600040101010101" pitchFamily="2" charset="-122"/>
              <a:cs typeface="Arial" panose="020B0604020202020204" pitchFamily="34" charset="0"/>
            </a:endParaRPr>
          </a:p>
        </p:txBody>
      </p:sp>
      <p:sp>
        <p:nvSpPr>
          <p:cNvPr id="11" name="文本框 25"/>
          <p:cNvSpPr txBox="1"/>
          <p:nvPr/>
        </p:nvSpPr>
        <p:spPr>
          <a:xfrm>
            <a:off x="6278047" y="4356867"/>
            <a:ext cx="766557" cy="830997"/>
          </a:xfrm>
          <a:prstGeom prst="rect">
            <a:avLst/>
          </a:prstGeom>
          <a:noFill/>
        </p:spPr>
        <p:txBody>
          <a:bodyPr wrap="none" rtlCol="0">
            <a:spAutoFit/>
          </a:bodyPr>
          <a:lstStyle/>
          <a:p>
            <a:r>
              <a:rPr lang="en-US" altLang="zh-CN" sz="4800" dirty="0">
                <a:solidFill>
                  <a:srgbClr val="92D050"/>
                </a:solidFill>
                <a:latin typeface="Arial" panose="020B0604020202020204" pitchFamily="34" charset="0"/>
                <a:cs typeface="Arial" panose="020B0604020202020204" pitchFamily="34" charset="0"/>
              </a:rPr>
              <a:t>St</a:t>
            </a:r>
            <a:endParaRPr lang="zh-CN" altLang="en-US" sz="4800" dirty="0">
              <a:solidFill>
                <a:srgbClr val="92D050"/>
              </a:solidFill>
              <a:latin typeface="Arial" panose="020B0604020202020204" pitchFamily="34" charset="0"/>
              <a:cs typeface="Arial" panose="020B0604020202020204" pitchFamily="34" charset="0"/>
            </a:endParaRPr>
          </a:p>
        </p:txBody>
      </p:sp>
      <p:sp>
        <p:nvSpPr>
          <p:cNvPr id="12" name="TextBox 11"/>
          <p:cNvSpPr txBox="1"/>
          <p:nvPr/>
        </p:nvSpPr>
        <p:spPr>
          <a:xfrm>
            <a:off x="7450495" y="4973026"/>
            <a:ext cx="5256584" cy="3416320"/>
          </a:xfrm>
          <a:prstGeom prst="rect">
            <a:avLst/>
          </a:prstGeom>
          <a:noFill/>
        </p:spPr>
        <p:txBody>
          <a:bodyPr wrap="square" rtlCol="0">
            <a:spAutoFit/>
          </a:bodyPr>
          <a:lstStyle/>
          <a:p>
            <a:pPr marL="342900" indent="-342900">
              <a:lnSpc>
                <a:spcPct val="150000"/>
              </a:lnSpc>
              <a:buFont typeface="Wingdings" panose="05000000000000000000" pitchFamily="2" charset="2"/>
              <a:buChar char="n"/>
            </a:pPr>
            <a:r>
              <a:rPr lang="zh-CN" altLang="en-US" sz="2400">
                <a:solidFill>
                  <a:schemeClr val="tx1">
                    <a:lumMod val="50000"/>
                    <a:lumOff val="50000"/>
                  </a:schemeClr>
                </a:solidFill>
                <a:latin typeface="华文细黑" panose="02010600040101010101" pitchFamily="2" charset="-122"/>
                <a:ea typeface="华文细黑" panose="02010600040101010101" pitchFamily="2" charset="-122"/>
              </a:rPr>
              <a:t>水面规划</a:t>
            </a:r>
            <a:endParaRPr lang="en-US" altLang="zh-CN" sz="2400">
              <a:solidFill>
                <a:schemeClr val="tx1">
                  <a:lumMod val="50000"/>
                  <a:lumOff val="50000"/>
                </a:schemeClr>
              </a:solidFill>
              <a:latin typeface="华文细黑" panose="02010600040101010101" pitchFamily="2" charset="-122"/>
              <a:ea typeface="华文细黑" panose="02010600040101010101" pitchFamily="2" charset="-122"/>
            </a:endParaRPr>
          </a:p>
          <a:p>
            <a:pPr marL="342900" indent="-342900">
              <a:lnSpc>
                <a:spcPct val="150000"/>
              </a:lnSpc>
              <a:buFont typeface="Wingdings" panose="05000000000000000000" pitchFamily="2" charset="2"/>
              <a:buChar char="n"/>
            </a:pPr>
            <a:r>
              <a:rPr lang="zh-CN" altLang="en-US" sz="2400">
                <a:solidFill>
                  <a:schemeClr val="tx1">
                    <a:lumMod val="50000"/>
                    <a:lumOff val="50000"/>
                  </a:schemeClr>
                </a:solidFill>
                <a:latin typeface="华文细黑" panose="02010600040101010101" pitchFamily="2" charset="-122"/>
                <a:ea typeface="华文细黑" panose="02010600040101010101" pitchFamily="2" charset="-122"/>
              </a:rPr>
              <a:t>桥梁规划</a:t>
            </a:r>
            <a:endParaRPr lang="en-US" altLang="zh-CN" sz="2400">
              <a:solidFill>
                <a:schemeClr val="tx1">
                  <a:lumMod val="50000"/>
                  <a:lumOff val="50000"/>
                </a:schemeClr>
              </a:solidFill>
              <a:latin typeface="华文细黑" panose="02010600040101010101" pitchFamily="2" charset="-122"/>
              <a:ea typeface="华文细黑" panose="02010600040101010101" pitchFamily="2" charset="-122"/>
            </a:endParaRPr>
          </a:p>
          <a:p>
            <a:pPr marL="342900" indent="-342900">
              <a:lnSpc>
                <a:spcPct val="150000"/>
              </a:lnSpc>
              <a:buFont typeface="Wingdings" panose="05000000000000000000" pitchFamily="2" charset="2"/>
              <a:buChar char="n"/>
            </a:pPr>
            <a:r>
              <a:rPr lang="zh-CN" altLang="en-US" sz="2400">
                <a:solidFill>
                  <a:schemeClr val="tx1">
                    <a:lumMod val="50000"/>
                    <a:lumOff val="50000"/>
                  </a:schemeClr>
                </a:solidFill>
                <a:latin typeface="华文细黑" panose="02010600040101010101" pitchFamily="2" charset="-122"/>
                <a:ea typeface="华文细黑" panose="02010600040101010101" pitchFamily="2" charset="-122"/>
              </a:rPr>
              <a:t>火车站规划</a:t>
            </a:r>
            <a:endParaRPr lang="en-US" altLang="zh-CN" sz="2400">
              <a:solidFill>
                <a:schemeClr val="tx1">
                  <a:lumMod val="50000"/>
                  <a:lumOff val="50000"/>
                </a:schemeClr>
              </a:solidFill>
              <a:latin typeface="华文细黑" panose="02010600040101010101" pitchFamily="2" charset="-122"/>
              <a:ea typeface="华文细黑" panose="02010600040101010101" pitchFamily="2" charset="-122"/>
            </a:endParaRPr>
          </a:p>
          <a:p>
            <a:pPr marL="342900" indent="-342900">
              <a:lnSpc>
                <a:spcPct val="150000"/>
              </a:lnSpc>
              <a:buFont typeface="Wingdings" panose="05000000000000000000" pitchFamily="2" charset="2"/>
              <a:buChar char="n"/>
            </a:pPr>
            <a:r>
              <a:rPr lang="zh-CN" altLang="en-US" sz="2400">
                <a:solidFill>
                  <a:schemeClr val="tx1">
                    <a:lumMod val="50000"/>
                    <a:lumOff val="50000"/>
                  </a:schemeClr>
                </a:solidFill>
                <a:latin typeface="华文细黑" panose="02010600040101010101" pitchFamily="2" charset="-122"/>
                <a:ea typeface="华文细黑" panose="02010600040101010101" pitchFamily="2" charset="-122"/>
              </a:rPr>
              <a:t>木栈道</a:t>
            </a:r>
            <a:endParaRPr lang="en-US" altLang="zh-CN" sz="2400">
              <a:solidFill>
                <a:schemeClr val="tx1">
                  <a:lumMod val="50000"/>
                  <a:lumOff val="50000"/>
                </a:schemeClr>
              </a:solidFill>
              <a:latin typeface="华文细黑" panose="02010600040101010101" pitchFamily="2" charset="-122"/>
              <a:ea typeface="华文细黑" panose="02010600040101010101" pitchFamily="2" charset="-122"/>
            </a:endParaRPr>
          </a:p>
          <a:p>
            <a:pPr marL="342900" indent="-342900">
              <a:lnSpc>
                <a:spcPct val="150000"/>
              </a:lnSpc>
              <a:buFont typeface="Wingdings" panose="05000000000000000000" pitchFamily="2" charset="2"/>
              <a:buChar char="n"/>
            </a:pPr>
            <a:r>
              <a:rPr lang="zh-CN" altLang="en-US" sz="2400">
                <a:solidFill>
                  <a:schemeClr val="tx1">
                    <a:lumMod val="50000"/>
                    <a:lumOff val="50000"/>
                  </a:schemeClr>
                </a:solidFill>
                <a:latin typeface="华文细黑" panose="02010600040101010101" pitchFamily="2" charset="-122"/>
                <a:ea typeface="华文细黑" panose="02010600040101010101" pitchFamily="2" charset="-122"/>
              </a:rPr>
              <a:t>标志标牌</a:t>
            </a:r>
            <a:endParaRPr lang="en-US" altLang="zh-CN" sz="2400">
              <a:solidFill>
                <a:schemeClr val="tx1">
                  <a:lumMod val="50000"/>
                  <a:lumOff val="50000"/>
                </a:schemeClr>
              </a:solidFill>
              <a:latin typeface="华文细黑" panose="02010600040101010101" pitchFamily="2" charset="-122"/>
              <a:ea typeface="华文细黑" panose="02010600040101010101" pitchFamily="2" charset="-122"/>
            </a:endParaRPr>
          </a:p>
          <a:p>
            <a:pPr marL="342900" indent="-342900">
              <a:lnSpc>
                <a:spcPct val="150000"/>
              </a:lnSpc>
              <a:buFont typeface="Wingdings" panose="05000000000000000000" pitchFamily="2" charset="2"/>
              <a:buChar char="n"/>
            </a:pPr>
            <a:r>
              <a:rPr lang="zh-CN" altLang="en-US" sz="2400">
                <a:solidFill>
                  <a:schemeClr val="tx1">
                    <a:lumMod val="50000"/>
                    <a:lumOff val="50000"/>
                  </a:schemeClr>
                </a:solidFill>
                <a:latin typeface="华文细黑" panose="02010600040101010101" pitchFamily="2" charset="-122"/>
                <a:ea typeface="华文细黑" panose="02010600040101010101" pitchFamily="2" charset="-122"/>
              </a:rPr>
              <a:t>铺装意向</a:t>
            </a:r>
            <a:endParaRPr lang="en-US" altLang="zh-CN" sz="2400">
              <a:solidFill>
                <a:schemeClr val="tx1">
                  <a:lumMod val="50000"/>
                  <a:lumOff val="50000"/>
                </a:schemeClr>
              </a:solidFill>
              <a:latin typeface="华文细黑" panose="02010600040101010101" pitchFamily="2" charset="-122"/>
              <a:ea typeface="华文细黑" panose="02010600040101010101" pitchFamily="2" charset="-122"/>
            </a:endParaRPr>
          </a:p>
        </p:txBody>
      </p:sp>
      <p:sp>
        <p:nvSpPr>
          <p:cNvPr id="13" name="椭圆 12"/>
          <p:cNvSpPr/>
          <p:nvPr/>
        </p:nvSpPr>
        <p:spPr>
          <a:xfrm>
            <a:off x="6132849" y="4728592"/>
            <a:ext cx="123935" cy="123935"/>
          </a:xfrm>
          <a:prstGeom prst="ellipse">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灯片编号占位符 2"/>
          <p:cNvSpPr>
            <a:spLocks noGrp="1"/>
          </p:cNvSpPr>
          <p:nvPr>
            <p:ph type="sldNum" sz="quarter" idx="12"/>
          </p:nvPr>
        </p:nvSpPr>
        <p:spPr/>
        <p:txBody>
          <a:bodyPr/>
          <a:lstStyle/>
          <a:p>
            <a:fld id="{0C913308-F349-4B6D-A68A-DD1791B4A57B}" type="slidenum">
              <a:rPr lang="zh-CN" altLang="en-US" smtClean="0"/>
              <a:t>68</a:t>
            </a:fld>
            <a:endParaRPr lang="zh-CN" altLang="en-US"/>
          </a:p>
        </p:txBody>
      </p:sp>
    </p:spTree>
    <p:extLst>
      <p:ext uri="{BB962C8B-B14F-4D97-AF65-F5344CB8AC3E}">
        <p14:creationId xmlns:p14="http://schemas.microsoft.com/office/powerpoint/2010/main" val="16255269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792510" y="756146"/>
            <a:ext cx="2871985" cy="588070"/>
          </a:xfrm>
        </p:spPr>
        <p:txBody>
          <a:bodyPr>
            <a:normAutofit/>
          </a:bodyPr>
          <a:lstStyle/>
          <a:p>
            <a:pPr algn="l"/>
            <a:r>
              <a:rPr lang="zh-CN" altLang="en-US" sz="2400">
                <a:solidFill>
                  <a:srgbClr val="92D050"/>
                </a:solidFill>
                <a:latin typeface="叶根友毛笔行书" pitchFamily="2" charset="-122"/>
                <a:ea typeface="叶根友毛笔行书" pitchFamily="2" charset="-122"/>
              </a:rPr>
              <a:t>水面工程规划图</a:t>
            </a:r>
          </a:p>
        </p:txBody>
      </p:sp>
      <p:sp>
        <p:nvSpPr>
          <p:cNvPr id="8" name="PA_文本框 8"/>
          <p:cNvSpPr txBox="1"/>
          <p:nvPr>
            <p:custDataLst>
              <p:tags r:id="rId1"/>
            </p:custDataLst>
          </p:nvPr>
        </p:nvSpPr>
        <p:spPr>
          <a:xfrm>
            <a:off x="6904856" y="480120"/>
            <a:ext cx="5760640" cy="276999"/>
          </a:xfrm>
          <a:prstGeom prst="rect">
            <a:avLst/>
          </a:prstGeom>
          <a:noFill/>
        </p:spPr>
        <p:txBody>
          <a:bodyPr wrap="square" rtlCol="0">
            <a:spAutoFit/>
          </a:bodyPr>
          <a:lstStyle/>
          <a:p>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  甘肃</a:t>
            </a:r>
            <a:r>
              <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a:t>
            </a:r>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合水子午岭国家森林公园太白川片区曹家寺景点修建性详细规划方案</a:t>
            </a:r>
            <a:endPar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endParaRPr>
          </a:p>
        </p:txBody>
      </p:sp>
      <p:grpSp>
        <p:nvGrpSpPr>
          <p:cNvPr id="11" name="组合 10"/>
          <p:cNvGrpSpPr/>
          <p:nvPr/>
        </p:nvGrpSpPr>
        <p:grpSpPr>
          <a:xfrm>
            <a:off x="6976864" y="734036"/>
            <a:ext cx="5184575" cy="60439"/>
            <a:chOff x="8034637" y="615628"/>
            <a:chExt cx="4022516" cy="42416"/>
          </a:xfrm>
        </p:grpSpPr>
        <p:cxnSp>
          <p:nvCxnSpPr>
            <p:cNvPr id="12" name="直接连接符 11"/>
            <p:cNvCxnSpPr/>
            <p:nvPr/>
          </p:nvCxnSpPr>
          <p:spPr>
            <a:xfrm>
              <a:off x="8034637" y="615628"/>
              <a:ext cx="402251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8034637" y="658044"/>
              <a:ext cx="4022516"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66" name="TextBox 65"/>
          <p:cNvSpPr txBox="1"/>
          <p:nvPr/>
        </p:nvSpPr>
        <p:spPr>
          <a:xfrm>
            <a:off x="856184" y="1632248"/>
            <a:ext cx="2808312" cy="5909310"/>
          </a:xfrm>
          <a:prstGeom prst="rect">
            <a:avLst/>
          </a:prstGeom>
          <a:noFill/>
        </p:spPr>
        <p:txBody>
          <a:bodyPr wrap="square" rtlCol="0">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在河道内修建跌水和拦水堤，形成湿地水面。</a:t>
            </a:r>
            <a:endParaRPr lang="en-US" altLang="zh-CN" sz="1800">
              <a:solidFill>
                <a:schemeClr val="tx1">
                  <a:lumMod val="50000"/>
                  <a:lumOff val="50000"/>
                </a:schemeClr>
              </a:solidFill>
              <a:latin typeface="华文细黑" panose="02010600040101010101" pitchFamily="2" charset="-122"/>
              <a:ea typeface="华文细黑" panose="02010600040101010101" pitchFamily="2" charset="-122"/>
            </a:endParaRPr>
          </a:p>
          <a:p>
            <a:pPr>
              <a:lnSpc>
                <a:spcPct val="150000"/>
              </a:lnSpc>
            </a:pP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1</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、规划</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4</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个跌水，</a:t>
            </a:r>
            <a:r>
              <a:rPr lang="zh-CN" altLang="en-US" sz="1800">
                <a:solidFill>
                  <a:schemeClr val="tx1">
                    <a:lumMod val="50000"/>
                    <a:lumOff val="50000"/>
                  </a:schemeClr>
                </a:solidFill>
                <a:latin typeface="方正细黑一简体" pitchFamily="2" charset="-122"/>
                <a:ea typeface="方正细黑一简体" pitchFamily="2" charset="-122"/>
              </a:rPr>
              <a:t>跌水宽度</a:t>
            </a:r>
            <a:r>
              <a:rPr lang="en-US" altLang="zh-CN" sz="1800">
                <a:solidFill>
                  <a:schemeClr val="tx1">
                    <a:lumMod val="50000"/>
                    <a:lumOff val="50000"/>
                  </a:schemeClr>
                </a:solidFill>
                <a:latin typeface="方正细黑一简体" pitchFamily="2" charset="-122"/>
                <a:ea typeface="方正细黑一简体" pitchFamily="2" charset="-122"/>
              </a:rPr>
              <a:t>0.8m-1.2m</a:t>
            </a:r>
            <a:r>
              <a:rPr lang="zh-CN" altLang="en-US" sz="1800">
                <a:solidFill>
                  <a:schemeClr val="tx1">
                    <a:lumMod val="50000"/>
                    <a:lumOff val="50000"/>
                  </a:schemeClr>
                </a:solidFill>
                <a:latin typeface="方正细黑一简体" pitchFamily="2" charset="-122"/>
                <a:ea typeface="方正细黑一简体" pitchFamily="2" charset="-122"/>
              </a:rPr>
              <a:t>，高度为</a:t>
            </a:r>
            <a:r>
              <a:rPr lang="en-US" altLang="zh-CN" sz="1800">
                <a:solidFill>
                  <a:schemeClr val="tx1">
                    <a:lumMod val="50000"/>
                    <a:lumOff val="50000"/>
                  </a:schemeClr>
                </a:solidFill>
                <a:latin typeface="方正细黑一简体" pitchFamily="2" charset="-122"/>
                <a:ea typeface="方正细黑一简体" pitchFamily="2" charset="-122"/>
              </a:rPr>
              <a:t>1m</a:t>
            </a:r>
            <a:r>
              <a:rPr lang="zh-CN" altLang="en-US" sz="1800">
                <a:solidFill>
                  <a:schemeClr val="tx1">
                    <a:lumMod val="50000"/>
                    <a:lumOff val="50000"/>
                  </a:schemeClr>
                </a:solidFill>
                <a:latin typeface="方正细黑一简体" pitchFamily="2" charset="-122"/>
                <a:ea typeface="方正细黑一简体" pitchFamily="2" charset="-122"/>
              </a:rPr>
              <a:t>；</a:t>
            </a:r>
            <a:endParaRPr lang="en-US" altLang="zh-CN" sz="1800">
              <a:solidFill>
                <a:schemeClr val="tx1">
                  <a:lumMod val="50000"/>
                  <a:lumOff val="50000"/>
                </a:schemeClr>
              </a:solidFill>
              <a:latin typeface="方正细黑一简体" pitchFamily="2" charset="-122"/>
              <a:ea typeface="方正细黑一简体" pitchFamily="2" charset="-122"/>
            </a:endParaRPr>
          </a:p>
          <a:p>
            <a:pPr>
              <a:lnSpc>
                <a:spcPct val="150000"/>
              </a:lnSpc>
            </a:pPr>
            <a:r>
              <a:rPr lang="en-US" altLang="zh-CN" sz="1800">
                <a:solidFill>
                  <a:schemeClr val="tx1">
                    <a:lumMod val="50000"/>
                    <a:lumOff val="50000"/>
                  </a:schemeClr>
                </a:solidFill>
                <a:latin typeface="方正细黑一简体" pitchFamily="2" charset="-122"/>
                <a:ea typeface="方正细黑一简体" pitchFamily="2" charset="-122"/>
              </a:rPr>
              <a:t>2</a:t>
            </a:r>
            <a:r>
              <a:rPr lang="zh-CN" altLang="en-US" sz="1800">
                <a:solidFill>
                  <a:schemeClr val="tx1">
                    <a:lumMod val="50000"/>
                    <a:lumOff val="50000"/>
                  </a:schemeClr>
                </a:solidFill>
                <a:latin typeface="方正细黑一简体" pitchFamily="2" charset="-122"/>
                <a:ea typeface="方正细黑一简体" pitchFamily="2" charset="-122"/>
              </a:rPr>
              <a:t>、规划</a:t>
            </a:r>
            <a:r>
              <a:rPr lang="en-US" altLang="zh-CN" sz="1800">
                <a:solidFill>
                  <a:schemeClr val="tx1">
                    <a:lumMod val="50000"/>
                    <a:lumOff val="50000"/>
                  </a:schemeClr>
                </a:solidFill>
                <a:latin typeface="方正细黑一简体" pitchFamily="2" charset="-122"/>
                <a:ea typeface="方正细黑一简体" pitchFamily="2" charset="-122"/>
              </a:rPr>
              <a:t>9</a:t>
            </a:r>
            <a:r>
              <a:rPr lang="zh-CN" altLang="en-US" sz="1800">
                <a:solidFill>
                  <a:schemeClr val="tx1">
                    <a:lumMod val="50000"/>
                    <a:lumOff val="50000"/>
                  </a:schemeClr>
                </a:solidFill>
                <a:latin typeface="方正细黑一简体" pitchFamily="2" charset="-122"/>
                <a:ea typeface="方正细黑一简体" pitchFamily="2" charset="-122"/>
              </a:rPr>
              <a:t>个拦水堤宽度</a:t>
            </a:r>
            <a:r>
              <a:rPr lang="en-US" altLang="zh-CN" sz="1800">
                <a:solidFill>
                  <a:schemeClr val="tx1">
                    <a:lumMod val="50000"/>
                    <a:lumOff val="50000"/>
                  </a:schemeClr>
                </a:solidFill>
                <a:latin typeface="方正细黑一简体" pitchFamily="2" charset="-122"/>
                <a:ea typeface="方正细黑一简体" pitchFamily="2" charset="-122"/>
              </a:rPr>
              <a:t>0.8m-1.2m</a:t>
            </a:r>
            <a:r>
              <a:rPr lang="zh-CN" altLang="en-US" sz="1800">
                <a:solidFill>
                  <a:schemeClr val="tx1">
                    <a:lumMod val="50000"/>
                    <a:lumOff val="50000"/>
                  </a:schemeClr>
                </a:solidFill>
                <a:latin typeface="方正细黑一简体" pitchFamily="2" charset="-122"/>
                <a:ea typeface="方正细黑一简体" pitchFamily="2" charset="-122"/>
              </a:rPr>
              <a:t>，高度为</a:t>
            </a:r>
            <a:r>
              <a:rPr lang="en-US" altLang="zh-CN" sz="1800">
                <a:solidFill>
                  <a:schemeClr val="tx1">
                    <a:lumMod val="50000"/>
                    <a:lumOff val="50000"/>
                  </a:schemeClr>
                </a:solidFill>
                <a:latin typeface="方正细黑一简体" pitchFamily="2" charset="-122"/>
                <a:ea typeface="方正细黑一简体" pitchFamily="2" charset="-122"/>
              </a:rPr>
              <a:t>1-1.5m</a:t>
            </a:r>
            <a:r>
              <a:rPr lang="zh-CN" altLang="en-US" sz="1800">
                <a:solidFill>
                  <a:schemeClr val="tx1">
                    <a:lumMod val="50000"/>
                    <a:lumOff val="50000"/>
                  </a:schemeClr>
                </a:solidFill>
                <a:latin typeface="方正细黑一简体" pitchFamily="2" charset="-122"/>
                <a:ea typeface="方正细黑一简体" pitchFamily="2" charset="-122"/>
              </a:rPr>
              <a:t>；</a:t>
            </a:r>
            <a:endParaRPr lang="en-US" altLang="zh-CN" sz="1800">
              <a:solidFill>
                <a:schemeClr val="tx1">
                  <a:lumMod val="50000"/>
                  <a:lumOff val="50000"/>
                </a:schemeClr>
              </a:solidFill>
              <a:latin typeface="方正细黑一简体" pitchFamily="2" charset="-122"/>
              <a:ea typeface="方正细黑一简体" pitchFamily="2" charset="-122"/>
            </a:endParaRPr>
          </a:p>
          <a:p>
            <a:pPr>
              <a:lnSpc>
                <a:spcPct val="150000"/>
              </a:lnSpc>
            </a:pPr>
            <a:r>
              <a:rPr lang="en-US" altLang="zh-CN" sz="1800">
                <a:solidFill>
                  <a:schemeClr val="tx1">
                    <a:lumMod val="50000"/>
                    <a:lumOff val="50000"/>
                  </a:schemeClr>
                </a:solidFill>
                <a:latin typeface="方正细黑一简体" pitchFamily="2" charset="-122"/>
                <a:ea typeface="方正细黑一简体" pitchFamily="2" charset="-122"/>
              </a:rPr>
              <a:t>3</a:t>
            </a:r>
            <a:r>
              <a:rPr lang="zh-CN" altLang="en-US" sz="1800">
                <a:solidFill>
                  <a:schemeClr val="tx1">
                    <a:lumMod val="50000"/>
                    <a:lumOff val="50000"/>
                  </a:schemeClr>
                </a:solidFill>
                <a:latin typeface="方正细黑一简体" pitchFamily="2" charset="-122"/>
                <a:ea typeface="方正细黑一简体" pitchFamily="2" charset="-122"/>
              </a:rPr>
              <a:t>、规划四个亭子，分别为：</a:t>
            </a:r>
            <a:endParaRPr lang="en-US" altLang="zh-CN" sz="1800">
              <a:solidFill>
                <a:schemeClr val="tx1">
                  <a:lumMod val="50000"/>
                  <a:lumOff val="50000"/>
                </a:schemeClr>
              </a:solidFill>
              <a:latin typeface="方正细黑一简体" pitchFamily="2" charset="-122"/>
              <a:ea typeface="方正细黑一简体" pitchFamily="2" charset="-122"/>
            </a:endParaRPr>
          </a:p>
          <a:p>
            <a:pPr>
              <a:lnSpc>
                <a:spcPct val="150000"/>
              </a:lnSpc>
            </a:pPr>
            <a:r>
              <a:rPr lang="zh-CN" altLang="zh-CN" sz="1800">
                <a:solidFill>
                  <a:schemeClr val="tx1">
                    <a:lumMod val="50000"/>
                    <a:lumOff val="50000"/>
                  </a:schemeClr>
                </a:solidFill>
                <a:latin typeface="方正细黑一简体" pitchFamily="2" charset="-122"/>
                <a:ea typeface="方正细黑一简体" pitchFamily="2" charset="-122"/>
              </a:rPr>
              <a:t>①</a:t>
            </a:r>
            <a:r>
              <a:rPr lang="zh-CN" altLang="en-US" sz="1800">
                <a:solidFill>
                  <a:schemeClr val="tx1">
                    <a:lumMod val="50000"/>
                    <a:lumOff val="50000"/>
                  </a:schemeClr>
                </a:solidFill>
                <a:latin typeface="方正细黑一简体" pitchFamily="2" charset="-122"/>
                <a:ea typeface="方正细黑一简体" pitchFamily="2" charset="-122"/>
              </a:rPr>
              <a:t>听溪亭</a:t>
            </a:r>
            <a:endParaRPr lang="en-US" altLang="zh-CN" sz="1800">
              <a:solidFill>
                <a:schemeClr val="tx1">
                  <a:lumMod val="50000"/>
                  <a:lumOff val="50000"/>
                </a:schemeClr>
              </a:solidFill>
              <a:latin typeface="方正细黑一简体" pitchFamily="2" charset="-122"/>
              <a:ea typeface="方正细黑一简体" pitchFamily="2" charset="-122"/>
            </a:endParaRPr>
          </a:p>
          <a:p>
            <a:pPr>
              <a:lnSpc>
                <a:spcPct val="150000"/>
              </a:lnSpc>
            </a:pPr>
            <a:r>
              <a:rPr lang="zh-CN" altLang="en-US" sz="1800">
                <a:solidFill>
                  <a:schemeClr val="tx1">
                    <a:lumMod val="50000"/>
                    <a:lumOff val="50000"/>
                  </a:schemeClr>
                </a:solidFill>
                <a:latin typeface="方正中等线简体"/>
                <a:ea typeface="方正中等线简体"/>
              </a:rPr>
              <a:t>②揽溪亭</a:t>
            </a:r>
            <a:endParaRPr lang="en-US" altLang="zh-CN" sz="1800">
              <a:solidFill>
                <a:schemeClr val="tx1">
                  <a:lumMod val="50000"/>
                  <a:lumOff val="50000"/>
                </a:schemeClr>
              </a:solidFill>
              <a:latin typeface="方正中等线简体"/>
              <a:ea typeface="方正中等线简体"/>
            </a:endParaRPr>
          </a:p>
          <a:p>
            <a:pPr>
              <a:lnSpc>
                <a:spcPct val="150000"/>
              </a:lnSpc>
            </a:pPr>
            <a:r>
              <a:rPr lang="zh-CN" altLang="en-US" sz="1800">
                <a:solidFill>
                  <a:schemeClr val="tx1">
                    <a:lumMod val="50000"/>
                    <a:lumOff val="50000"/>
                  </a:schemeClr>
                </a:solidFill>
                <a:latin typeface="方正中等线简体"/>
                <a:ea typeface="方正中等线简体"/>
              </a:rPr>
              <a:t>③闻溪亭</a:t>
            </a:r>
            <a:endParaRPr lang="en-US" altLang="zh-CN" sz="1800">
              <a:solidFill>
                <a:schemeClr val="tx1">
                  <a:lumMod val="50000"/>
                  <a:lumOff val="50000"/>
                </a:schemeClr>
              </a:solidFill>
              <a:latin typeface="方正中等线简体"/>
              <a:ea typeface="方正中等线简体"/>
            </a:endParaRPr>
          </a:p>
          <a:p>
            <a:pPr>
              <a:lnSpc>
                <a:spcPct val="150000"/>
              </a:lnSpc>
            </a:pPr>
            <a:r>
              <a:rPr lang="zh-CN" altLang="en-US" sz="1800">
                <a:solidFill>
                  <a:schemeClr val="tx1">
                    <a:lumMod val="50000"/>
                    <a:lumOff val="50000"/>
                  </a:schemeClr>
                </a:solidFill>
                <a:latin typeface="方正中等线简体"/>
                <a:ea typeface="方正中等线简体"/>
              </a:rPr>
              <a:t>④观瀑亭</a:t>
            </a:r>
            <a:endParaRPr lang="zh-CN" altLang="en-US" sz="1800">
              <a:solidFill>
                <a:schemeClr val="tx1">
                  <a:lumMod val="50000"/>
                  <a:lumOff val="50000"/>
                </a:schemeClr>
              </a:solidFill>
              <a:latin typeface="华文细黑" panose="02010600040101010101" pitchFamily="2" charset="-122"/>
              <a:ea typeface="华文细黑" panose="02010600040101010101" pitchFamily="2" charset="-122"/>
            </a:endParaRPr>
          </a:p>
        </p:txBody>
      </p:sp>
      <p:grpSp>
        <p:nvGrpSpPr>
          <p:cNvPr id="93" name="组合 92"/>
          <p:cNvGrpSpPr/>
          <p:nvPr/>
        </p:nvGrpSpPr>
        <p:grpSpPr>
          <a:xfrm>
            <a:off x="3880479" y="1743240"/>
            <a:ext cx="8785051" cy="6213816"/>
            <a:chOff x="2988038" y="1704256"/>
            <a:chExt cx="9701291" cy="6861888"/>
          </a:xfrm>
        </p:grpSpPr>
        <p:pic>
          <p:nvPicPr>
            <p:cNvPr id="7" name="图片 6"/>
            <p:cNvPicPr>
              <a:picLocks noChangeAspect="1"/>
            </p:cNvPicPr>
            <p:nvPr/>
          </p:nvPicPr>
          <p:blipFill rotWithShape="1">
            <a:blip r:embed="rId3" cstate="print">
              <a:duotone>
                <a:schemeClr val="bg2">
                  <a:shade val="45000"/>
                  <a:satMod val="135000"/>
                </a:schemeClr>
                <a:prstClr val="white"/>
              </a:duotone>
              <a:extLst>
                <a:ext uri="{28A0092B-C50C-407E-A947-70E740481C1C}">
                  <a14:useLocalDpi xmlns:a14="http://schemas.microsoft.com/office/drawing/2010/main" val="0"/>
                </a:ext>
              </a:extLst>
            </a:blip>
            <a:srcRect l="2590" t="3629" r="4228" b="3206"/>
            <a:stretch/>
          </p:blipFill>
          <p:spPr>
            <a:xfrm>
              <a:off x="2988038" y="1704256"/>
              <a:ext cx="9701291" cy="6861888"/>
            </a:xfrm>
            <a:prstGeom prst="rect">
              <a:avLst/>
            </a:prstGeom>
            <a:noFill/>
            <a:ln w="38100">
              <a:noFill/>
            </a:ln>
          </p:spPr>
        </p:pic>
        <p:sp>
          <p:nvSpPr>
            <p:cNvPr id="59" name="任意多边形 58"/>
            <p:cNvSpPr/>
            <p:nvPr/>
          </p:nvSpPr>
          <p:spPr>
            <a:xfrm>
              <a:off x="5168900" y="5645944"/>
              <a:ext cx="2057400" cy="1760220"/>
            </a:xfrm>
            <a:custGeom>
              <a:avLst/>
              <a:gdLst>
                <a:gd name="connsiteX0" fmla="*/ 53340 w 2057400"/>
                <a:gd name="connsiteY0" fmla="*/ 1508760 h 1760220"/>
                <a:gd name="connsiteX1" fmla="*/ 388620 w 2057400"/>
                <a:gd name="connsiteY1" fmla="*/ 1562100 h 1760220"/>
                <a:gd name="connsiteX2" fmla="*/ 586740 w 2057400"/>
                <a:gd name="connsiteY2" fmla="*/ 1432560 h 1760220"/>
                <a:gd name="connsiteX3" fmla="*/ 899160 w 2057400"/>
                <a:gd name="connsiteY3" fmla="*/ 1150620 h 1760220"/>
                <a:gd name="connsiteX4" fmla="*/ 1242060 w 2057400"/>
                <a:gd name="connsiteY4" fmla="*/ 853440 h 1760220"/>
                <a:gd name="connsiteX5" fmla="*/ 1257300 w 2057400"/>
                <a:gd name="connsiteY5" fmla="*/ 746760 h 1760220"/>
                <a:gd name="connsiteX6" fmla="*/ 1371600 w 2057400"/>
                <a:gd name="connsiteY6" fmla="*/ 670560 h 1760220"/>
                <a:gd name="connsiteX7" fmla="*/ 1638300 w 2057400"/>
                <a:gd name="connsiteY7" fmla="*/ 388620 h 1760220"/>
                <a:gd name="connsiteX8" fmla="*/ 1828800 w 2057400"/>
                <a:gd name="connsiteY8" fmla="*/ 182880 h 1760220"/>
                <a:gd name="connsiteX9" fmla="*/ 1958340 w 2057400"/>
                <a:gd name="connsiteY9" fmla="*/ 0 h 1760220"/>
                <a:gd name="connsiteX10" fmla="*/ 2057400 w 2057400"/>
                <a:gd name="connsiteY10" fmla="*/ 53340 h 1760220"/>
                <a:gd name="connsiteX11" fmla="*/ 1935480 w 2057400"/>
                <a:gd name="connsiteY11" fmla="*/ 289560 h 1760220"/>
                <a:gd name="connsiteX12" fmla="*/ 1714500 w 2057400"/>
                <a:gd name="connsiteY12" fmla="*/ 556260 h 1760220"/>
                <a:gd name="connsiteX13" fmla="*/ 1424940 w 2057400"/>
                <a:gd name="connsiteY13" fmla="*/ 830580 h 1760220"/>
                <a:gd name="connsiteX14" fmla="*/ 1264920 w 2057400"/>
                <a:gd name="connsiteY14" fmla="*/ 1066800 h 1760220"/>
                <a:gd name="connsiteX15" fmla="*/ 1112520 w 2057400"/>
                <a:gd name="connsiteY15" fmla="*/ 1173480 h 1760220"/>
                <a:gd name="connsiteX16" fmla="*/ 1074420 w 2057400"/>
                <a:gd name="connsiteY16" fmla="*/ 1203960 h 1760220"/>
                <a:gd name="connsiteX17" fmla="*/ 1066800 w 2057400"/>
                <a:gd name="connsiteY17" fmla="*/ 1272540 h 1760220"/>
                <a:gd name="connsiteX18" fmla="*/ 944880 w 2057400"/>
                <a:gd name="connsiteY18" fmla="*/ 1356360 h 1760220"/>
                <a:gd name="connsiteX19" fmla="*/ 754380 w 2057400"/>
                <a:gd name="connsiteY19" fmla="*/ 1554480 h 1760220"/>
                <a:gd name="connsiteX20" fmla="*/ 487680 w 2057400"/>
                <a:gd name="connsiteY20" fmla="*/ 1722120 h 1760220"/>
                <a:gd name="connsiteX21" fmla="*/ 411480 w 2057400"/>
                <a:gd name="connsiteY21" fmla="*/ 1760220 h 1760220"/>
                <a:gd name="connsiteX22" fmla="*/ 0 w 2057400"/>
                <a:gd name="connsiteY22" fmla="*/ 1668780 h 1760220"/>
                <a:gd name="connsiteX23" fmla="*/ 53340 w 2057400"/>
                <a:gd name="connsiteY23" fmla="*/ 1508760 h 176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57400" h="1760220">
                  <a:moveTo>
                    <a:pt x="53340" y="1508760"/>
                  </a:moveTo>
                  <a:lnTo>
                    <a:pt x="388620" y="1562100"/>
                  </a:lnTo>
                  <a:lnTo>
                    <a:pt x="586740" y="1432560"/>
                  </a:lnTo>
                  <a:lnTo>
                    <a:pt x="899160" y="1150620"/>
                  </a:lnTo>
                  <a:lnTo>
                    <a:pt x="1242060" y="853440"/>
                  </a:lnTo>
                  <a:lnTo>
                    <a:pt x="1257300" y="746760"/>
                  </a:lnTo>
                  <a:lnTo>
                    <a:pt x="1371600" y="670560"/>
                  </a:lnTo>
                  <a:lnTo>
                    <a:pt x="1638300" y="388620"/>
                  </a:lnTo>
                  <a:lnTo>
                    <a:pt x="1828800" y="182880"/>
                  </a:lnTo>
                  <a:lnTo>
                    <a:pt x="1958340" y="0"/>
                  </a:lnTo>
                  <a:lnTo>
                    <a:pt x="2057400" y="53340"/>
                  </a:lnTo>
                  <a:lnTo>
                    <a:pt x="1935480" y="289560"/>
                  </a:lnTo>
                  <a:lnTo>
                    <a:pt x="1714500" y="556260"/>
                  </a:lnTo>
                  <a:lnTo>
                    <a:pt x="1424940" y="830580"/>
                  </a:lnTo>
                  <a:lnTo>
                    <a:pt x="1264920" y="1066800"/>
                  </a:lnTo>
                  <a:lnTo>
                    <a:pt x="1112520" y="1173480"/>
                  </a:lnTo>
                  <a:lnTo>
                    <a:pt x="1074420" y="1203960"/>
                  </a:lnTo>
                  <a:lnTo>
                    <a:pt x="1066800" y="1272540"/>
                  </a:lnTo>
                  <a:lnTo>
                    <a:pt x="944880" y="1356360"/>
                  </a:lnTo>
                  <a:lnTo>
                    <a:pt x="754380" y="1554480"/>
                  </a:lnTo>
                  <a:lnTo>
                    <a:pt x="487680" y="1722120"/>
                  </a:lnTo>
                  <a:lnTo>
                    <a:pt x="411480" y="1760220"/>
                  </a:lnTo>
                  <a:lnTo>
                    <a:pt x="0" y="1668780"/>
                  </a:lnTo>
                  <a:lnTo>
                    <a:pt x="53340" y="1508760"/>
                  </a:lnTo>
                  <a:close/>
                </a:path>
              </a:pathLst>
            </a:cu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任意多边形 2"/>
            <p:cNvSpPr/>
            <p:nvPr/>
          </p:nvSpPr>
          <p:spPr>
            <a:xfrm>
              <a:off x="10351294" y="3783806"/>
              <a:ext cx="73819" cy="64294"/>
            </a:xfrm>
            <a:custGeom>
              <a:avLst/>
              <a:gdLst>
                <a:gd name="connsiteX0" fmla="*/ 0 w 73819"/>
                <a:gd name="connsiteY0" fmla="*/ 0 h 64294"/>
                <a:gd name="connsiteX1" fmla="*/ 73819 w 73819"/>
                <a:gd name="connsiteY1" fmla="*/ 64294 h 64294"/>
                <a:gd name="connsiteX2" fmla="*/ 73819 w 73819"/>
                <a:gd name="connsiteY2" fmla="*/ 64294 h 64294"/>
              </a:gdLst>
              <a:ahLst/>
              <a:cxnLst>
                <a:cxn ang="0">
                  <a:pos x="connsiteX0" y="connsiteY0"/>
                </a:cxn>
                <a:cxn ang="0">
                  <a:pos x="connsiteX1" y="connsiteY1"/>
                </a:cxn>
                <a:cxn ang="0">
                  <a:pos x="connsiteX2" y="connsiteY2"/>
                </a:cxn>
              </a:cxnLst>
              <a:rect l="l" t="t" r="r" b="b"/>
              <a:pathLst>
                <a:path w="73819" h="64294">
                  <a:moveTo>
                    <a:pt x="0" y="0"/>
                  </a:moveTo>
                  <a:lnTo>
                    <a:pt x="73819" y="64294"/>
                  </a:lnTo>
                  <a:lnTo>
                    <a:pt x="73819" y="64294"/>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3"/>
            <p:cNvSpPr/>
            <p:nvPr/>
          </p:nvSpPr>
          <p:spPr>
            <a:xfrm>
              <a:off x="10148888" y="4102894"/>
              <a:ext cx="116681" cy="47625"/>
            </a:xfrm>
            <a:custGeom>
              <a:avLst/>
              <a:gdLst>
                <a:gd name="connsiteX0" fmla="*/ 0 w 116681"/>
                <a:gd name="connsiteY0" fmla="*/ 0 h 47625"/>
                <a:gd name="connsiteX1" fmla="*/ 116681 w 116681"/>
                <a:gd name="connsiteY1" fmla="*/ 47625 h 47625"/>
                <a:gd name="connsiteX2" fmla="*/ 116681 w 116681"/>
                <a:gd name="connsiteY2" fmla="*/ 47625 h 47625"/>
              </a:gdLst>
              <a:ahLst/>
              <a:cxnLst>
                <a:cxn ang="0">
                  <a:pos x="connsiteX0" y="connsiteY0"/>
                </a:cxn>
                <a:cxn ang="0">
                  <a:pos x="connsiteX1" y="connsiteY1"/>
                </a:cxn>
                <a:cxn ang="0">
                  <a:pos x="connsiteX2" y="connsiteY2"/>
                </a:cxn>
              </a:cxnLst>
              <a:rect l="l" t="t" r="r" b="b"/>
              <a:pathLst>
                <a:path w="116681" h="47625">
                  <a:moveTo>
                    <a:pt x="0" y="0"/>
                  </a:moveTo>
                  <a:lnTo>
                    <a:pt x="116681" y="47625"/>
                  </a:lnTo>
                  <a:lnTo>
                    <a:pt x="116681" y="47625"/>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5"/>
            <p:cNvSpPr/>
            <p:nvPr/>
          </p:nvSpPr>
          <p:spPr>
            <a:xfrm>
              <a:off x="9308306" y="4931569"/>
              <a:ext cx="71438" cy="138112"/>
            </a:xfrm>
            <a:custGeom>
              <a:avLst/>
              <a:gdLst>
                <a:gd name="connsiteX0" fmla="*/ 71438 w 71438"/>
                <a:gd name="connsiteY0" fmla="*/ 0 h 138112"/>
                <a:gd name="connsiteX1" fmla="*/ 0 w 71438"/>
                <a:gd name="connsiteY1" fmla="*/ 138112 h 138112"/>
              </a:gdLst>
              <a:ahLst/>
              <a:cxnLst>
                <a:cxn ang="0">
                  <a:pos x="connsiteX0" y="connsiteY0"/>
                </a:cxn>
                <a:cxn ang="0">
                  <a:pos x="connsiteX1" y="connsiteY1"/>
                </a:cxn>
              </a:cxnLst>
              <a:rect l="l" t="t" r="r" b="b"/>
              <a:pathLst>
                <a:path w="71438" h="138112">
                  <a:moveTo>
                    <a:pt x="71438" y="0"/>
                  </a:moveTo>
                  <a:lnTo>
                    <a:pt x="0" y="13811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任意多边形 26"/>
            <p:cNvSpPr/>
            <p:nvPr/>
          </p:nvSpPr>
          <p:spPr>
            <a:xfrm>
              <a:off x="9003506" y="4869656"/>
              <a:ext cx="14288" cy="157163"/>
            </a:xfrm>
            <a:custGeom>
              <a:avLst/>
              <a:gdLst>
                <a:gd name="connsiteX0" fmla="*/ 0 w 14288"/>
                <a:gd name="connsiteY0" fmla="*/ 0 h 157163"/>
                <a:gd name="connsiteX1" fmla="*/ 14288 w 14288"/>
                <a:gd name="connsiteY1" fmla="*/ 157163 h 157163"/>
              </a:gdLst>
              <a:ahLst/>
              <a:cxnLst>
                <a:cxn ang="0">
                  <a:pos x="connsiteX0" y="connsiteY0"/>
                </a:cxn>
                <a:cxn ang="0">
                  <a:pos x="connsiteX1" y="connsiteY1"/>
                </a:cxn>
              </a:cxnLst>
              <a:rect l="l" t="t" r="r" b="b"/>
              <a:pathLst>
                <a:path w="14288" h="157163">
                  <a:moveTo>
                    <a:pt x="0" y="0"/>
                  </a:moveTo>
                  <a:lnTo>
                    <a:pt x="14288" y="157163"/>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任意多边形 27"/>
            <p:cNvSpPr/>
            <p:nvPr/>
          </p:nvSpPr>
          <p:spPr>
            <a:xfrm>
              <a:off x="8777288" y="4872038"/>
              <a:ext cx="2381" cy="161925"/>
            </a:xfrm>
            <a:custGeom>
              <a:avLst/>
              <a:gdLst>
                <a:gd name="connsiteX0" fmla="*/ 0 w 2381"/>
                <a:gd name="connsiteY0" fmla="*/ 0 h 161925"/>
                <a:gd name="connsiteX1" fmla="*/ 2381 w 2381"/>
                <a:gd name="connsiteY1" fmla="*/ 161925 h 161925"/>
              </a:gdLst>
              <a:ahLst/>
              <a:cxnLst>
                <a:cxn ang="0">
                  <a:pos x="connsiteX0" y="connsiteY0"/>
                </a:cxn>
                <a:cxn ang="0">
                  <a:pos x="connsiteX1" y="connsiteY1"/>
                </a:cxn>
              </a:cxnLst>
              <a:rect l="l" t="t" r="r" b="b"/>
              <a:pathLst>
                <a:path w="2381" h="161925">
                  <a:moveTo>
                    <a:pt x="0" y="0"/>
                  </a:moveTo>
                  <a:cubicBezTo>
                    <a:pt x="794" y="53975"/>
                    <a:pt x="1587" y="107950"/>
                    <a:pt x="2381" y="161925"/>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a:off x="8077200" y="5003006"/>
              <a:ext cx="14288" cy="92869"/>
            </a:xfrm>
            <a:custGeom>
              <a:avLst/>
              <a:gdLst>
                <a:gd name="connsiteX0" fmla="*/ 14288 w 14288"/>
                <a:gd name="connsiteY0" fmla="*/ 0 h 92869"/>
                <a:gd name="connsiteX1" fmla="*/ 0 w 14288"/>
                <a:gd name="connsiteY1" fmla="*/ 92869 h 92869"/>
              </a:gdLst>
              <a:ahLst/>
              <a:cxnLst>
                <a:cxn ang="0">
                  <a:pos x="connsiteX0" y="connsiteY0"/>
                </a:cxn>
                <a:cxn ang="0">
                  <a:pos x="connsiteX1" y="connsiteY1"/>
                </a:cxn>
              </a:cxnLst>
              <a:rect l="l" t="t" r="r" b="b"/>
              <a:pathLst>
                <a:path w="14288" h="92869">
                  <a:moveTo>
                    <a:pt x="14288" y="0"/>
                  </a:moveTo>
                  <a:lnTo>
                    <a:pt x="0" y="92869"/>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任意多边形 29"/>
            <p:cNvSpPr/>
            <p:nvPr/>
          </p:nvSpPr>
          <p:spPr>
            <a:xfrm>
              <a:off x="7096125" y="5645944"/>
              <a:ext cx="176213" cy="66675"/>
            </a:xfrm>
            <a:custGeom>
              <a:avLst/>
              <a:gdLst>
                <a:gd name="connsiteX0" fmla="*/ 0 w 176213"/>
                <a:gd name="connsiteY0" fmla="*/ 0 h 66675"/>
                <a:gd name="connsiteX1" fmla="*/ 176213 w 176213"/>
                <a:gd name="connsiteY1" fmla="*/ 66675 h 66675"/>
              </a:gdLst>
              <a:ahLst/>
              <a:cxnLst>
                <a:cxn ang="0">
                  <a:pos x="connsiteX0" y="connsiteY0"/>
                </a:cxn>
                <a:cxn ang="0">
                  <a:pos x="connsiteX1" y="connsiteY1"/>
                </a:cxn>
              </a:cxnLst>
              <a:rect l="l" t="t" r="r" b="b"/>
              <a:pathLst>
                <a:path w="176213" h="66675">
                  <a:moveTo>
                    <a:pt x="0" y="0"/>
                  </a:moveTo>
                  <a:lnTo>
                    <a:pt x="176213" y="66675"/>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任意多边形 36"/>
            <p:cNvSpPr/>
            <p:nvPr/>
          </p:nvSpPr>
          <p:spPr>
            <a:xfrm>
              <a:off x="6698456" y="6176963"/>
              <a:ext cx="154782" cy="95250"/>
            </a:xfrm>
            <a:custGeom>
              <a:avLst/>
              <a:gdLst>
                <a:gd name="connsiteX0" fmla="*/ 0 w 154782"/>
                <a:gd name="connsiteY0" fmla="*/ 0 h 95250"/>
                <a:gd name="connsiteX1" fmla="*/ 154782 w 154782"/>
                <a:gd name="connsiteY1" fmla="*/ 95250 h 95250"/>
              </a:gdLst>
              <a:ahLst/>
              <a:cxnLst>
                <a:cxn ang="0">
                  <a:pos x="connsiteX0" y="connsiteY0"/>
                </a:cxn>
                <a:cxn ang="0">
                  <a:pos x="connsiteX1" y="connsiteY1"/>
                </a:cxn>
              </a:cxnLst>
              <a:rect l="l" t="t" r="r" b="b"/>
              <a:pathLst>
                <a:path w="154782" h="95250">
                  <a:moveTo>
                    <a:pt x="0" y="0"/>
                  </a:moveTo>
                  <a:lnTo>
                    <a:pt x="154782" y="95250"/>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a:off x="6357938" y="6593681"/>
              <a:ext cx="95250" cy="102394"/>
            </a:xfrm>
            <a:custGeom>
              <a:avLst/>
              <a:gdLst>
                <a:gd name="connsiteX0" fmla="*/ 0 w 95250"/>
                <a:gd name="connsiteY0" fmla="*/ 0 h 102394"/>
                <a:gd name="connsiteX1" fmla="*/ 95250 w 95250"/>
                <a:gd name="connsiteY1" fmla="*/ 102394 h 102394"/>
              </a:gdLst>
              <a:ahLst/>
              <a:cxnLst>
                <a:cxn ang="0">
                  <a:pos x="connsiteX0" y="connsiteY0"/>
                </a:cxn>
                <a:cxn ang="0">
                  <a:pos x="connsiteX1" y="connsiteY1"/>
                </a:cxn>
              </a:cxnLst>
              <a:rect l="l" t="t" r="r" b="b"/>
              <a:pathLst>
                <a:path w="95250" h="102394">
                  <a:moveTo>
                    <a:pt x="0" y="0"/>
                  </a:moveTo>
                  <a:lnTo>
                    <a:pt x="95250" y="102394"/>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任意多边形 38"/>
            <p:cNvSpPr/>
            <p:nvPr/>
          </p:nvSpPr>
          <p:spPr>
            <a:xfrm>
              <a:off x="6041231" y="6853238"/>
              <a:ext cx="121444" cy="128587"/>
            </a:xfrm>
            <a:custGeom>
              <a:avLst/>
              <a:gdLst>
                <a:gd name="connsiteX0" fmla="*/ 0 w 121444"/>
                <a:gd name="connsiteY0" fmla="*/ 0 h 128587"/>
                <a:gd name="connsiteX1" fmla="*/ 121444 w 121444"/>
                <a:gd name="connsiteY1" fmla="*/ 128587 h 128587"/>
              </a:gdLst>
              <a:ahLst/>
              <a:cxnLst>
                <a:cxn ang="0">
                  <a:pos x="connsiteX0" y="connsiteY0"/>
                </a:cxn>
                <a:cxn ang="0">
                  <a:pos x="connsiteX1" y="connsiteY1"/>
                </a:cxn>
              </a:cxnLst>
              <a:rect l="l" t="t" r="r" b="b"/>
              <a:pathLst>
                <a:path w="121444" h="128587">
                  <a:moveTo>
                    <a:pt x="0" y="0"/>
                  </a:moveTo>
                  <a:lnTo>
                    <a:pt x="121444" y="128587"/>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39"/>
            <p:cNvSpPr/>
            <p:nvPr/>
          </p:nvSpPr>
          <p:spPr>
            <a:xfrm>
              <a:off x="5429250" y="7236619"/>
              <a:ext cx="33338" cy="161925"/>
            </a:xfrm>
            <a:custGeom>
              <a:avLst/>
              <a:gdLst>
                <a:gd name="connsiteX0" fmla="*/ 33338 w 33338"/>
                <a:gd name="connsiteY0" fmla="*/ 0 h 161925"/>
                <a:gd name="connsiteX1" fmla="*/ 0 w 33338"/>
                <a:gd name="connsiteY1" fmla="*/ 161925 h 161925"/>
              </a:gdLst>
              <a:ahLst/>
              <a:cxnLst>
                <a:cxn ang="0">
                  <a:pos x="connsiteX0" y="connsiteY0"/>
                </a:cxn>
                <a:cxn ang="0">
                  <a:pos x="connsiteX1" y="connsiteY1"/>
                </a:cxn>
              </a:cxnLst>
              <a:rect l="l" t="t" r="r" b="b"/>
              <a:pathLst>
                <a:path w="33338" h="161925">
                  <a:moveTo>
                    <a:pt x="33338" y="0"/>
                  </a:moveTo>
                  <a:lnTo>
                    <a:pt x="0" y="161925"/>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任意多边形 55"/>
            <p:cNvSpPr/>
            <p:nvPr/>
          </p:nvSpPr>
          <p:spPr>
            <a:xfrm>
              <a:off x="5145881" y="7155656"/>
              <a:ext cx="54769" cy="183357"/>
            </a:xfrm>
            <a:custGeom>
              <a:avLst/>
              <a:gdLst>
                <a:gd name="connsiteX0" fmla="*/ 54769 w 54769"/>
                <a:gd name="connsiteY0" fmla="*/ 0 h 183357"/>
                <a:gd name="connsiteX1" fmla="*/ 0 w 54769"/>
                <a:gd name="connsiteY1" fmla="*/ 183357 h 183357"/>
              </a:gdLst>
              <a:ahLst/>
              <a:cxnLst>
                <a:cxn ang="0">
                  <a:pos x="connsiteX0" y="connsiteY0"/>
                </a:cxn>
                <a:cxn ang="0">
                  <a:pos x="connsiteX1" y="connsiteY1"/>
                </a:cxn>
              </a:cxnLst>
              <a:rect l="l" t="t" r="r" b="b"/>
              <a:pathLst>
                <a:path w="54769" h="183357">
                  <a:moveTo>
                    <a:pt x="54769" y="0"/>
                  </a:moveTo>
                  <a:lnTo>
                    <a:pt x="0" y="183357"/>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任意多边形 56"/>
            <p:cNvSpPr/>
            <p:nvPr/>
          </p:nvSpPr>
          <p:spPr>
            <a:xfrm>
              <a:off x="4357688" y="7058025"/>
              <a:ext cx="0" cy="111919"/>
            </a:xfrm>
            <a:custGeom>
              <a:avLst/>
              <a:gdLst>
                <a:gd name="connsiteX0" fmla="*/ 0 w 0"/>
                <a:gd name="connsiteY0" fmla="*/ 0 h 111919"/>
                <a:gd name="connsiteX1" fmla="*/ 0 w 0"/>
                <a:gd name="connsiteY1" fmla="*/ 111919 h 111919"/>
              </a:gdLst>
              <a:ahLst/>
              <a:cxnLst>
                <a:cxn ang="0">
                  <a:pos x="connsiteX0" y="connsiteY0"/>
                </a:cxn>
                <a:cxn ang="0">
                  <a:pos x="connsiteX1" y="connsiteY1"/>
                </a:cxn>
              </a:cxnLst>
              <a:rect l="l" t="t" r="r" b="b"/>
              <a:pathLst>
                <a:path h="111919">
                  <a:moveTo>
                    <a:pt x="0" y="0"/>
                  </a:moveTo>
                  <a:lnTo>
                    <a:pt x="0" y="111919"/>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任意多边形 57"/>
            <p:cNvSpPr/>
            <p:nvPr/>
          </p:nvSpPr>
          <p:spPr>
            <a:xfrm>
              <a:off x="3679031" y="7436644"/>
              <a:ext cx="73819" cy="66675"/>
            </a:xfrm>
            <a:custGeom>
              <a:avLst/>
              <a:gdLst>
                <a:gd name="connsiteX0" fmla="*/ 0 w 73819"/>
                <a:gd name="connsiteY0" fmla="*/ 0 h 66675"/>
                <a:gd name="connsiteX1" fmla="*/ 73819 w 73819"/>
                <a:gd name="connsiteY1" fmla="*/ 66675 h 66675"/>
              </a:gdLst>
              <a:ahLst/>
              <a:cxnLst>
                <a:cxn ang="0">
                  <a:pos x="connsiteX0" y="connsiteY0"/>
                </a:cxn>
                <a:cxn ang="0">
                  <a:pos x="connsiteX1" y="connsiteY1"/>
                </a:cxn>
              </a:cxnLst>
              <a:rect l="l" t="t" r="r" b="b"/>
              <a:pathLst>
                <a:path w="73819" h="66675">
                  <a:moveTo>
                    <a:pt x="0" y="0"/>
                  </a:moveTo>
                  <a:lnTo>
                    <a:pt x="73819" y="66675"/>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7" name="直接连接符 66"/>
            <p:cNvCxnSpPr/>
            <p:nvPr/>
          </p:nvCxnSpPr>
          <p:spPr>
            <a:xfrm>
              <a:off x="3376464" y="4128899"/>
              <a:ext cx="576064" cy="0"/>
            </a:xfrm>
            <a:prstGeom prst="lin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cxnSp>
        <p:sp>
          <p:nvSpPr>
            <p:cNvPr id="68" name="TextBox 67"/>
            <p:cNvSpPr txBox="1"/>
            <p:nvPr/>
          </p:nvSpPr>
          <p:spPr>
            <a:xfrm>
              <a:off x="4096544" y="3943623"/>
              <a:ext cx="2232248" cy="369332"/>
            </a:xfrm>
            <a:prstGeom prst="rect">
              <a:avLst/>
            </a:prstGeom>
            <a:noFill/>
          </p:spPr>
          <p:txBody>
            <a:bodyPr wrap="square" rtlCol="0">
              <a:spAutoFit/>
            </a:bodyPr>
            <a:lstStyle/>
            <a:p>
              <a:r>
                <a:rPr lang="zh-CN" altLang="en-US" sz="1800">
                  <a:latin typeface="华文细黑" panose="02010600040101010101" pitchFamily="2" charset="-122"/>
                  <a:ea typeface="华文细黑" panose="02010600040101010101" pitchFamily="2" charset="-122"/>
                </a:rPr>
                <a:t>拦水堤</a:t>
              </a:r>
            </a:p>
          </p:txBody>
        </p:sp>
        <p:sp>
          <p:nvSpPr>
            <p:cNvPr id="69" name="TextBox 68"/>
            <p:cNvSpPr txBox="1"/>
            <p:nvPr/>
          </p:nvSpPr>
          <p:spPr>
            <a:xfrm>
              <a:off x="3645352" y="3072408"/>
              <a:ext cx="1182799" cy="400110"/>
            </a:xfrm>
            <a:prstGeom prst="rect">
              <a:avLst/>
            </a:prstGeom>
            <a:noFill/>
          </p:spPr>
          <p:txBody>
            <a:bodyPr wrap="square" rtlCol="0">
              <a:spAutoFit/>
            </a:bodyPr>
            <a:lstStyle/>
            <a:p>
              <a:pPr algn="ctr"/>
              <a:r>
                <a:rPr lang="zh-CN" altLang="en-US" sz="2000" b="1">
                  <a:latin typeface="华文细黑" panose="02010600040101010101" pitchFamily="2" charset="-122"/>
                  <a:ea typeface="华文细黑" panose="02010600040101010101" pitchFamily="2" charset="-122"/>
                </a:rPr>
                <a:t>图例</a:t>
              </a:r>
            </a:p>
          </p:txBody>
        </p:sp>
        <p:cxnSp>
          <p:nvCxnSpPr>
            <p:cNvPr id="70" name="直接连接符 69"/>
            <p:cNvCxnSpPr/>
            <p:nvPr/>
          </p:nvCxnSpPr>
          <p:spPr>
            <a:xfrm>
              <a:off x="3376464" y="4544536"/>
              <a:ext cx="576064" cy="0"/>
            </a:xfrm>
            <a:prstGeom prst="lin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sp>
          <p:nvSpPr>
            <p:cNvPr id="71" name="TextBox 70"/>
            <p:cNvSpPr txBox="1"/>
            <p:nvPr/>
          </p:nvSpPr>
          <p:spPr>
            <a:xfrm>
              <a:off x="4096544" y="4359260"/>
              <a:ext cx="2232248" cy="369332"/>
            </a:xfrm>
            <a:prstGeom prst="rect">
              <a:avLst/>
            </a:prstGeom>
            <a:noFill/>
          </p:spPr>
          <p:txBody>
            <a:bodyPr wrap="square" rtlCol="0">
              <a:spAutoFit/>
            </a:bodyPr>
            <a:lstStyle/>
            <a:p>
              <a:r>
                <a:rPr lang="zh-CN" altLang="en-US" sz="1800">
                  <a:latin typeface="华文细黑" panose="02010600040101010101" pitchFamily="2" charset="-122"/>
                  <a:ea typeface="华文细黑" panose="02010600040101010101" pitchFamily="2" charset="-122"/>
                </a:rPr>
                <a:t>跌水（过人）</a:t>
              </a:r>
            </a:p>
          </p:txBody>
        </p:sp>
        <p:sp>
          <p:nvSpPr>
            <p:cNvPr id="72" name="矩形 71"/>
            <p:cNvSpPr/>
            <p:nvPr/>
          </p:nvSpPr>
          <p:spPr>
            <a:xfrm>
              <a:off x="3447480" y="3682318"/>
              <a:ext cx="576064" cy="202977"/>
            </a:xfrm>
            <a:prstGeom prst="rect">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72"/>
            <p:cNvSpPr txBox="1"/>
            <p:nvPr/>
          </p:nvSpPr>
          <p:spPr>
            <a:xfrm>
              <a:off x="4122316" y="3599140"/>
              <a:ext cx="2232248" cy="369332"/>
            </a:xfrm>
            <a:prstGeom prst="rect">
              <a:avLst/>
            </a:prstGeom>
            <a:noFill/>
          </p:spPr>
          <p:txBody>
            <a:bodyPr wrap="square" rtlCol="0">
              <a:spAutoFit/>
            </a:bodyPr>
            <a:lstStyle/>
            <a:p>
              <a:r>
                <a:rPr lang="zh-CN" altLang="en-US" sz="1800">
                  <a:latin typeface="华文细黑" panose="02010600040101010101" pitchFamily="2" charset="-122"/>
                  <a:ea typeface="华文细黑" panose="02010600040101010101" pitchFamily="2" charset="-122"/>
                </a:rPr>
                <a:t>湿地</a:t>
              </a:r>
            </a:p>
          </p:txBody>
        </p:sp>
        <p:sp>
          <p:nvSpPr>
            <p:cNvPr id="74" name="任意多边形 73"/>
            <p:cNvSpPr/>
            <p:nvPr/>
          </p:nvSpPr>
          <p:spPr>
            <a:xfrm>
              <a:off x="5168900" y="5689600"/>
              <a:ext cx="2000250" cy="1651000"/>
            </a:xfrm>
            <a:custGeom>
              <a:avLst/>
              <a:gdLst>
                <a:gd name="connsiteX0" fmla="*/ 0 w 2000250"/>
                <a:gd name="connsiteY0" fmla="*/ 1587500 h 1651000"/>
                <a:gd name="connsiteX1" fmla="*/ 228600 w 2000250"/>
                <a:gd name="connsiteY1" fmla="*/ 1651000 h 1651000"/>
                <a:gd name="connsiteX2" fmla="*/ 577850 w 2000250"/>
                <a:gd name="connsiteY2" fmla="*/ 1619250 h 1651000"/>
                <a:gd name="connsiteX3" fmla="*/ 762000 w 2000250"/>
                <a:gd name="connsiteY3" fmla="*/ 1492250 h 1651000"/>
                <a:gd name="connsiteX4" fmla="*/ 901700 w 2000250"/>
                <a:gd name="connsiteY4" fmla="*/ 1257300 h 1651000"/>
                <a:gd name="connsiteX5" fmla="*/ 1016000 w 2000250"/>
                <a:gd name="connsiteY5" fmla="*/ 1123950 h 1651000"/>
                <a:gd name="connsiteX6" fmla="*/ 1257300 w 2000250"/>
                <a:gd name="connsiteY6" fmla="*/ 977900 h 1651000"/>
                <a:gd name="connsiteX7" fmla="*/ 1460500 w 2000250"/>
                <a:gd name="connsiteY7" fmla="*/ 736600 h 1651000"/>
                <a:gd name="connsiteX8" fmla="*/ 1606550 w 2000250"/>
                <a:gd name="connsiteY8" fmla="*/ 495300 h 1651000"/>
                <a:gd name="connsiteX9" fmla="*/ 1790700 w 2000250"/>
                <a:gd name="connsiteY9" fmla="*/ 387350 h 1651000"/>
                <a:gd name="connsiteX10" fmla="*/ 1905000 w 2000250"/>
                <a:gd name="connsiteY10" fmla="*/ 266700 h 1651000"/>
                <a:gd name="connsiteX11" fmla="*/ 1962150 w 2000250"/>
                <a:gd name="connsiteY11" fmla="*/ 152400 h 1651000"/>
                <a:gd name="connsiteX12" fmla="*/ 1968500 w 2000250"/>
                <a:gd name="connsiteY12" fmla="*/ 57150 h 1651000"/>
                <a:gd name="connsiteX13" fmla="*/ 2000250 w 2000250"/>
                <a:gd name="connsiteY13"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00250" h="1651000">
                  <a:moveTo>
                    <a:pt x="0" y="1587500"/>
                  </a:moveTo>
                  <a:lnTo>
                    <a:pt x="228600" y="1651000"/>
                  </a:lnTo>
                  <a:lnTo>
                    <a:pt x="577850" y="1619250"/>
                  </a:lnTo>
                  <a:lnTo>
                    <a:pt x="762000" y="1492250"/>
                  </a:lnTo>
                  <a:lnTo>
                    <a:pt x="901700" y="1257300"/>
                  </a:lnTo>
                  <a:lnTo>
                    <a:pt x="1016000" y="1123950"/>
                  </a:lnTo>
                  <a:lnTo>
                    <a:pt x="1257300" y="977900"/>
                  </a:lnTo>
                  <a:lnTo>
                    <a:pt x="1460500" y="736600"/>
                  </a:lnTo>
                  <a:lnTo>
                    <a:pt x="1606550" y="495300"/>
                  </a:lnTo>
                  <a:lnTo>
                    <a:pt x="1790700" y="387350"/>
                  </a:lnTo>
                  <a:lnTo>
                    <a:pt x="1905000" y="266700"/>
                  </a:lnTo>
                  <a:lnTo>
                    <a:pt x="1962150" y="152400"/>
                  </a:lnTo>
                  <a:lnTo>
                    <a:pt x="1968500" y="57150"/>
                  </a:lnTo>
                  <a:lnTo>
                    <a:pt x="2000250" y="0"/>
                  </a:ln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5" name="组合 74"/>
            <p:cNvGrpSpPr/>
            <p:nvPr/>
          </p:nvGrpSpPr>
          <p:grpSpPr>
            <a:xfrm>
              <a:off x="5743256" y="6974980"/>
              <a:ext cx="332850" cy="461664"/>
              <a:chOff x="4657364" y="4209297"/>
              <a:chExt cx="303276" cy="420646"/>
            </a:xfrm>
          </p:grpSpPr>
          <p:sp>
            <p:nvSpPr>
              <p:cNvPr id="76" name="椭圆 75"/>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TextBox 76"/>
              <p:cNvSpPr txBox="1"/>
              <p:nvPr/>
            </p:nvSpPr>
            <p:spPr>
              <a:xfrm>
                <a:off x="4657364" y="4209297"/>
                <a:ext cx="288032" cy="420646"/>
              </a:xfrm>
              <a:prstGeom prst="rect">
                <a:avLst/>
              </a:prstGeom>
              <a:noFill/>
            </p:spPr>
            <p:txBody>
              <a:bodyPr wrap="square" rtlCol="0">
                <a:spAutoFit/>
              </a:bodyPr>
              <a:lstStyle/>
              <a:p>
                <a:r>
                  <a:rPr lang="en-US" altLang="zh-CN" sz="2400">
                    <a:solidFill>
                      <a:schemeClr val="bg1"/>
                    </a:solidFill>
                  </a:rPr>
                  <a:t>1</a:t>
                </a:r>
                <a:endParaRPr lang="zh-CN" altLang="en-US" sz="2400">
                  <a:solidFill>
                    <a:schemeClr val="bg1"/>
                  </a:solidFill>
                </a:endParaRPr>
              </a:p>
            </p:txBody>
          </p:sp>
        </p:grpSp>
        <p:grpSp>
          <p:nvGrpSpPr>
            <p:cNvPr id="78" name="组合 77"/>
            <p:cNvGrpSpPr/>
            <p:nvPr/>
          </p:nvGrpSpPr>
          <p:grpSpPr>
            <a:xfrm>
              <a:off x="6453188" y="6186785"/>
              <a:ext cx="332850" cy="461664"/>
              <a:chOff x="4657364" y="4209297"/>
              <a:chExt cx="303276" cy="420646"/>
            </a:xfrm>
          </p:grpSpPr>
          <p:sp>
            <p:nvSpPr>
              <p:cNvPr id="79" name="椭圆 78"/>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TextBox 79"/>
              <p:cNvSpPr txBox="1"/>
              <p:nvPr/>
            </p:nvSpPr>
            <p:spPr>
              <a:xfrm>
                <a:off x="4657364" y="4209297"/>
                <a:ext cx="288032" cy="420646"/>
              </a:xfrm>
              <a:prstGeom prst="rect">
                <a:avLst/>
              </a:prstGeom>
              <a:noFill/>
            </p:spPr>
            <p:txBody>
              <a:bodyPr wrap="square" rtlCol="0">
                <a:spAutoFit/>
              </a:bodyPr>
              <a:lstStyle/>
              <a:p>
                <a:r>
                  <a:rPr lang="en-US" altLang="zh-CN" sz="2400">
                    <a:solidFill>
                      <a:schemeClr val="bg1"/>
                    </a:solidFill>
                  </a:rPr>
                  <a:t>2</a:t>
                </a:r>
                <a:endParaRPr lang="zh-CN" altLang="en-US" sz="2400">
                  <a:solidFill>
                    <a:schemeClr val="bg1"/>
                  </a:solidFill>
                </a:endParaRPr>
              </a:p>
            </p:txBody>
          </p:sp>
        </p:grpSp>
        <p:grpSp>
          <p:nvGrpSpPr>
            <p:cNvPr id="81" name="组合 80"/>
            <p:cNvGrpSpPr/>
            <p:nvPr/>
          </p:nvGrpSpPr>
          <p:grpSpPr>
            <a:xfrm>
              <a:off x="6853238" y="5715596"/>
              <a:ext cx="332850" cy="461664"/>
              <a:chOff x="4657364" y="4209297"/>
              <a:chExt cx="303276" cy="420646"/>
            </a:xfrm>
          </p:grpSpPr>
          <p:sp>
            <p:nvSpPr>
              <p:cNvPr id="82" name="椭圆 81"/>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TextBox 82"/>
              <p:cNvSpPr txBox="1"/>
              <p:nvPr/>
            </p:nvSpPr>
            <p:spPr>
              <a:xfrm>
                <a:off x="4657364" y="4209297"/>
                <a:ext cx="288032" cy="420646"/>
              </a:xfrm>
              <a:prstGeom prst="rect">
                <a:avLst/>
              </a:prstGeom>
              <a:noFill/>
            </p:spPr>
            <p:txBody>
              <a:bodyPr wrap="square" rtlCol="0">
                <a:spAutoFit/>
              </a:bodyPr>
              <a:lstStyle/>
              <a:p>
                <a:r>
                  <a:rPr lang="en-US" altLang="zh-CN" sz="2400">
                    <a:solidFill>
                      <a:schemeClr val="bg1"/>
                    </a:solidFill>
                  </a:rPr>
                  <a:t>3</a:t>
                </a:r>
                <a:endParaRPr lang="zh-CN" altLang="en-US" sz="2400">
                  <a:solidFill>
                    <a:schemeClr val="bg1"/>
                  </a:solidFill>
                </a:endParaRPr>
              </a:p>
            </p:txBody>
          </p:sp>
        </p:grpSp>
        <p:grpSp>
          <p:nvGrpSpPr>
            <p:cNvPr id="84" name="组合 83"/>
            <p:cNvGrpSpPr/>
            <p:nvPr/>
          </p:nvGrpSpPr>
          <p:grpSpPr>
            <a:xfrm>
              <a:off x="9555806" y="4717405"/>
              <a:ext cx="332850" cy="461664"/>
              <a:chOff x="4657364" y="4209297"/>
              <a:chExt cx="303276" cy="420646"/>
            </a:xfrm>
          </p:grpSpPr>
          <p:sp>
            <p:nvSpPr>
              <p:cNvPr id="85" name="椭圆 84"/>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TextBox 85"/>
              <p:cNvSpPr txBox="1"/>
              <p:nvPr/>
            </p:nvSpPr>
            <p:spPr>
              <a:xfrm>
                <a:off x="4657364" y="4209297"/>
                <a:ext cx="288032" cy="420646"/>
              </a:xfrm>
              <a:prstGeom prst="rect">
                <a:avLst/>
              </a:prstGeom>
              <a:noFill/>
            </p:spPr>
            <p:txBody>
              <a:bodyPr wrap="square" rtlCol="0">
                <a:spAutoFit/>
              </a:bodyPr>
              <a:lstStyle/>
              <a:p>
                <a:r>
                  <a:rPr lang="en-US" altLang="zh-CN" sz="2400">
                    <a:solidFill>
                      <a:schemeClr val="bg1"/>
                    </a:solidFill>
                  </a:rPr>
                  <a:t>4</a:t>
                </a:r>
                <a:endParaRPr lang="zh-CN" altLang="en-US" sz="2400">
                  <a:solidFill>
                    <a:schemeClr val="bg1"/>
                  </a:solidFill>
                </a:endParaRPr>
              </a:p>
            </p:txBody>
          </p:sp>
        </p:grpSp>
        <p:cxnSp>
          <p:nvCxnSpPr>
            <p:cNvPr id="87" name="直接连接符 86"/>
            <p:cNvCxnSpPr/>
            <p:nvPr/>
          </p:nvCxnSpPr>
          <p:spPr>
            <a:xfrm>
              <a:off x="3364446" y="4911819"/>
              <a:ext cx="576064" cy="0"/>
            </a:xfrm>
            <a:prstGeom prst="line">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88" name="TextBox 87"/>
            <p:cNvSpPr txBox="1"/>
            <p:nvPr/>
          </p:nvSpPr>
          <p:spPr>
            <a:xfrm>
              <a:off x="4084526" y="4726543"/>
              <a:ext cx="2232248" cy="369332"/>
            </a:xfrm>
            <a:prstGeom prst="rect">
              <a:avLst/>
            </a:prstGeom>
            <a:noFill/>
          </p:spPr>
          <p:txBody>
            <a:bodyPr wrap="square" rtlCol="0">
              <a:spAutoFit/>
            </a:bodyPr>
            <a:lstStyle/>
            <a:p>
              <a:r>
                <a:rPr lang="zh-CN" altLang="en-US" sz="1800">
                  <a:latin typeface="华文细黑" panose="02010600040101010101" pitchFamily="2" charset="-122"/>
                  <a:ea typeface="华文细黑" panose="02010600040101010101" pitchFamily="2" charset="-122"/>
                </a:rPr>
                <a:t>湿地木栈道</a:t>
              </a:r>
            </a:p>
          </p:txBody>
        </p:sp>
      </p:grpSp>
      <p:sp>
        <p:nvSpPr>
          <p:cNvPr id="9" name="灯片编号占位符 8"/>
          <p:cNvSpPr>
            <a:spLocks noGrp="1"/>
          </p:cNvSpPr>
          <p:nvPr>
            <p:ph type="sldNum" sz="quarter" idx="12"/>
          </p:nvPr>
        </p:nvSpPr>
        <p:spPr/>
        <p:txBody>
          <a:bodyPr/>
          <a:lstStyle/>
          <a:p>
            <a:fld id="{0C913308-F349-4B6D-A68A-DD1791B4A57B}" type="slidenum">
              <a:rPr lang="zh-CN" altLang="en-US" smtClean="0"/>
              <a:t>69</a:t>
            </a:fld>
            <a:endParaRPr lang="zh-CN" altLang="en-US"/>
          </a:p>
        </p:txBody>
      </p:sp>
    </p:spTree>
    <p:extLst>
      <p:ext uri="{BB962C8B-B14F-4D97-AF65-F5344CB8AC3E}">
        <p14:creationId xmlns:p14="http://schemas.microsoft.com/office/powerpoint/2010/main" val="526621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792510" y="756146"/>
            <a:ext cx="2727969" cy="588070"/>
          </a:xfrm>
        </p:spPr>
        <p:txBody>
          <a:bodyPr>
            <a:normAutofit/>
          </a:bodyPr>
          <a:lstStyle/>
          <a:p>
            <a:pPr algn="l"/>
            <a:r>
              <a:rPr lang="zh-CN" altLang="en-US" sz="2400">
                <a:solidFill>
                  <a:srgbClr val="92D050"/>
                </a:solidFill>
                <a:latin typeface="叶根友毛笔行书" pitchFamily="2" charset="-122"/>
                <a:ea typeface="叶根友毛笔行书" pitchFamily="2" charset="-122"/>
              </a:rPr>
              <a:t>上位规划</a:t>
            </a:r>
          </a:p>
        </p:txBody>
      </p:sp>
      <p:sp>
        <p:nvSpPr>
          <p:cNvPr id="7" name="PA_文本框 8"/>
          <p:cNvSpPr txBox="1"/>
          <p:nvPr>
            <p:custDataLst>
              <p:tags r:id="rId1"/>
            </p:custDataLst>
          </p:nvPr>
        </p:nvSpPr>
        <p:spPr>
          <a:xfrm>
            <a:off x="6904856" y="480120"/>
            <a:ext cx="5760640" cy="276999"/>
          </a:xfrm>
          <a:prstGeom prst="rect">
            <a:avLst/>
          </a:prstGeom>
          <a:noFill/>
        </p:spPr>
        <p:txBody>
          <a:bodyPr wrap="square" rtlCol="0">
            <a:spAutoFit/>
          </a:bodyPr>
          <a:lstStyle/>
          <a:p>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  甘肃</a:t>
            </a:r>
            <a:r>
              <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a:t>
            </a:r>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合水子午岭国家森林公园太白川片区曹家寺景点修建性详细规划方案</a:t>
            </a:r>
            <a:endPar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endParaRPr>
          </a:p>
        </p:txBody>
      </p:sp>
      <p:grpSp>
        <p:nvGrpSpPr>
          <p:cNvPr id="2" name="组合 1"/>
          <p:cNvGrpSpPr/>
          <p:nvPr/>
        </p:nvGrpSpPr>
        <p:grpSpPr>
          <a:xfrm>
            <a:off x="6976864" y="734036"/>
            <a:ext cx="5184575" cy="60439"/>
            <a:chOff x="8034637" y="615628"/>
            <a:chExt cx="4022516" cy="42416"/>
          </a:xfrm>
        </p:grpSpPr>
        <p:cxnSp>
          <p:nvCxnSpPr>
            <p:cNvPr id="9" name="直接连接符 8"/>
            <p:cNvCxnSpPr/>
            <p:nvPr/>
          </p:nvCxnSpPr>
          <p:spPr>
            <a:xfrm>
              <a:off x="8034637" y="615628"/>
              <a:ext cx="402251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8034637" y="658044"/>
              <a:ext cx="4022516"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2" name="矩形 11"/>
          <p:cNvSpPr/>
          <p:nvPr/>
        </p:nvSpPr>
        <p:spPr>
          <a:xfrm>
            <a:off x="851183" y="1272208"/>
            <a:ext cx="4397489" cy="6740307"/>
          </a:xfrm>
          <a:prstGeom prst="rect">
            <a:avLst/>
          </a:prstGeom>
        </p:spPr>
        <p:txBody>
          <a:bodyPr wrap="square">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根据</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甘肃子午岭国家森林公园总体规划</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 </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2016 </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年～</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2025 </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年），甘肃子午岭国家森林公园太白川片区划分为 </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4 </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个功能区，分别为</a:t>
            </a:r>
            <a:r>
              <a:rPr lang="zh-CN" altLang="en-US" sz="1800" b="1">
                <a:solidFill>
                  <a:srgbClr val="00B0F0"/>
                </a:solidFill>
                <a:latin typeface="华文细黑" panose="02010600040101010101" pitchFamily="2" charset="-122"/>
                <a:ea typeface="华文细黑" panose="02010600040101010101" pitchFamily="2" charset="-122"/>
              </a:rPr>
              <a:t>核心景观区、一般游憩区、管理服务区、生态保育区</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 </a:t>
            </a:r>
          </a:p>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太白川片区生态保育区面积为 </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3987 </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公顷。 </a:t>
            </a:r>
          </a:p>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太白川片区以连家砭林场场站西南方向的古石刻遗迹群、西北方向的杜松林以及东北方向的千亩水稻田为核心景观，在其周边划定核心景观区 </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310 </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公顷。 </a:t>
            </a:r>
          </a:p>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太白川片区一般游憩区面积为 </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1641 </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公顷，分布在连家砭林场场站、太白镇以及片区内交通干道两侧。 </a:t>
            </a:r>
          </a:p>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太白川片区管理服务区面积为 </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40 </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公顷，呈点状分布在曹家寺、连家砭林场场站以及太白镇周边。</a:t>
            </a:r>
            <a:endParaRPr lang="zh-CN" altLang="zh-CN" sz="1800"/>
          </a:p>
        </p:txBody>
      </p:sp>
      <p:sp>
        <p:nvSpPr>
          <p:cNvPr id="6" name="灯片编号占位符 5"/>
          <p:cNvSpPr>
            <a:spLocks noGrp="1"/>
          </p:cNvSpPr>
          <p:nvPr>
            <p:ph type="sldNum" sz="quarter" idx="12"/>
          </p:nvPr>
        </p:nvSpPr>
        <p:spPr/>
        <p:txBody>
          <a:bodyPr/>
          <a:lstStyle/>
          <a:p>
            <a:fld id="{0C913308-F349-4B6D-A68A-DD1791B4A57B}" type="slidenum">
              <a:rPr lang="zh-CN" altLang="en-US" smtClean="0"/>
              <a:t>7</a:t>
            </a:fld>
            <a:endParaRPr lang="zh-CN" altLang="en-US"/>
          </a:p>
        </p:txBody>
      </p:sp>
      <p:pic>
        <p:nvPicPr>
          <p:cNvPr id="3" name="图片 2"/>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10227" t="13889" r="2716" b="10858"/>
          <a:stretch/>
        </p:blipFill>
        <p:spPr>
          <a:xfrm>
            <a:off x="5392688" y="1488232"/>
            <a:ext cx="6768751" cy="4388240"/>
          </a:xfrm>
          <a:prstGeom prst="rect">
            <a:avLst/>
          </a:prstGeom>
          <a:ln>
            <a:solidFill>
              <a:schemeClr val="bg1">
                <a:lumMod val="65000"/>
              </a:schemeClr>
            </a:solidFill>
          </a:ln>
        </p:spPr>
      </p:pic>
    </p:spTree>
    <p:extLst>
      <p:ext uri="{BB962C8B-B14F-4D97-AF65-F5344CB8AC3E}">
        <p14:creationId xmlns:p14="http://schemas.microsoft.com/office/powerpoint/2010/main" val="31142461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792511" y="756146"/>
            <a:ext cx="11008890" cy="648072"/>
          </a:xfrm>
        </p:spPr>
        <p:txBody>
          <a:bodyPr>
            <a:normAutofit/>
          </a:bodyPr>
          <a:lstStyle/>
          <a:p>
            <a:pPr algn="l"/>
            <a:r>
              <a:rPr lang="zh-CN" altLang="en-US" sz="2400">
                <a:solidFill>
                  <a:srgbClr val="92D050"/>
                </a:solidFill>
                <a:latin typeface="叶根友毛笔行书" pitchFamily="2" charset="-122"/>
                <a:ea typeface="叶根友毛笔行书" pitchFamily="2" charset="-122"/>
              </a:rPr>
              <a:t>跌水</a:t>
            </a:r>
          </a:p>
        </p:txBody>
      </p:sp>
      <p:sp>
        <p:nvSpPr>
          <p:cNvPr id="3" name="矩形 2"/>
          <p:cNvSpPr/>
          <p:nvPr/>
        </p:nvSpPr>
        <p:spPr>
          <a:xfrm>
            <a:off x="996685" y="1443037"/>
            <a:ext cx="11224913" cy="507831"/>
          </a:xfrm>
          <a:prstGeom prst="rect">
            <a:avLst/>
          </a:prstGeom>
        </p:spPr>
        <p:txBody>
          <a:bodyPr wrap="square">
            <a:spAutoFit/>
          </a:bodyPr>
          <a:lstStyle/>
          <a:p>
            <a:pPr>
              <a:lnSpc>
                <a:spcPct val="150000"/>
              </a:lnSpc>
            </a:pPr>
            <a:r>
              <a:rPr lang="zh-CN" altLang="en-US" sz="1800">
                <a:solidFill>
                  <a:schemeClr val="tx1">
                    <a:lumMod val="50000"/>
                    <a:lumOff val="50000"/>
                  </a:schemeClr>
                </a:solidFill>
                <a:latin typeface="方正细黑一简体" pitchFamily="2" charset="-122"/>
                <a:ea typeface="方正细黑一简体" pitchFamily="2" charset="-122"/>
              </a:rPr>
              <a:t>河道治理总长度约</a:t>
            </a:r>
            <a:r>
              <a:rPr lang="en-US" altLang="zh-CN" sz="1800">
                <a:solidFill>
                  <a:schemeClr val="tx1">
                    <a:lumMod val="50000"/>
                    <a:lumOff val="50000"/>
                  </a:schemeClr>
                </a:solidFill>
                <a:latin typeface="方正细黑一简体" pitchFamily="2" charset="-122"/>
                <a:ea typeface="方正细黑一简体" pitchFamily="2" charset="-122"/>
              </a:rPr>
              <a:t>1828m</a:t>
            </a:r>
            <a:r>
              <a:rPr lang="zh-CN" altLang="en-US" sz="1800">
                <a:solidFill>
                  <a:schemeClr val="tx1">
                    <a:lumMod val="50000"/>
                    <a:lumOff val="50000"/>
                  </a:schemeClr>
                </a:solidFill>
                <a:latin typeface="方正细黑一简体" pitchFamily="2" charset="-122"/>
                <a:ea typeface="方正细黑一简体" pitchFamily="2" charset="-122"/>
              </a:rPr>
              <a:t>，共规划跌水</a:t>
            </a:r>
            <a:r>
              <a:rPr lang="en-US" altLang="zh-CN" sz="1800">
                <a:solidFill>
                  <a:schemeClr val="tx1">
                    <a:lumMod val="50000"/>
                    <a:lumOff val="50000"/>
                  </a:schemeClr>
                </a:solidFill>
                <a:latin typeface="方正细黑一简体" pitchFamily="2" charset="-122"/>
                <a:ea typeface="方正细黑一简体" pitchFamily="2" charset="-122"/>
              </a:rPr>
              <a:t>4</a:t>
            </a:r>
            <a:r>
              <a:rPr lang="zh-CN" altLang="en-US" sz="1800">
                <a:solidFill>
                  <a:schemeClr val="tx1">
                    <a:lumMod val="50000"/>
                    <a:lumOff val="50000"/>
                  </a:schemeClr>
                </a:solidFill>
                <a:latin typeface="方正细黑一简体" pitchFamily="2" charset="-122"/>
                <a:ea typeface="方正细黑一简体" pitchFamily="2" charset="-122"/>
              </a:rPr>
              <a:t>座，跌水宽度</a:t>
            </a:r>
            <a:r>
              <a:rPr lang="en-US" altLang="zh-CN" sz="1800">
                <a:solidFill>
                  <a:schemeClr val="tx1">
                    <a:lumMod val="50000"/>
                    <a:lumOff val="50000"/>
                  </a:schemeClr>
                </a:solidFill>
                <a:latin typeface="方正细黑一简体" pitchFamily="2" charset="-122"/>
                <a:ea typeface="方正细黑一简体" pitchFamily="2" charset="-122"/>
              </a:rPr>
              <a:t>0.8m-1.2m</a:t>
            </a:r>
            <a:r>
              <a:rPr lang="zh-CN" altLang="en-US" sz="1800">
                <a:solidFill>
                  <a:schemeClr val="tx1">
                    <a:lumMod val="50000"/>
                    <a:lumOff val="50000"/>
                  </a:schemeClr>
                </a:solidFill>
                <a:latin typeface="方正细黑一简体" pitchFamily="2" charset="-122"/>
                <a:ea typeface="方正细黑一简体" pitchFamily="2" charset="-122"/>
              </a:rPr>
              <a:t>，高度为</a:t>
            </a:r>
            <a:r>
              <a:rPr lang="en-US" altLang="zh-CN" sz="1800">
                <a:solidFill>
                  <a:schemeClr val="tx1">
                    <a:lumMod val="50000"/>
                    <a:lumOff val="50000"/>
                  </a:schemeClr>
                </a:solidFill>
                <a:latin typeface="方正细黑一简体" pitchFamily="2" charset="-122"/>
                <a:ea typeface="方正细黑一简体" pitchFamily="2" charset="-122"/>
              </a:rPr>
              <a:t>1m</a:t>
            </a:r>
            <a:r>
              <a:rPr lang="zh-CN" altLang="en-US" sz="1800">
                <a:solidFill>
                  <a:schemeClr val="tx1">
                    <a:lumMod val="50000"/>
                    <a:lumOff val="50000"/>
                  </a:schemeClr>
                </a:solidFill>
                <a:latin typeface="方正细黑一简体" pitchFamily="2" charset="-122"/>
                <a:ea typeface="方正细黑一简体" pitchFamily="2" charset="-122"/>
              </a:rPr>
              <a:t>。</a:t>
            </a:r>
            <a:endParaRPr lang="en-US" altLang="zh-CN" sz="1800">
              <a:solidFill>
                <a:schemeClr val="tx1">
                  <a:lumMod val="50000"/>
                  <a:lumOff val="50000"/>
                </a:schemeClr>
              </a:solidFill>
              <a:latin typeface="方正细黑一简体" pitchFamily="2" charset="-122"/>
              <a:ea typeface="方正细黑一简体" pitchFamily="2" charset="-122"/>
            </a:endParaRPr>
          </a:p>
        </p:txBody>
      </p:sp>
      <p:grpSp>
        <p:nvGrpSpPr>
          <p:cNvPr id="10" name="组合 9"/>
          <p:cNvGrpSpPr/>
          <p:nvPr/>
        </p:nvGrpSpPr>
        <p:grpSpPr>
          <a:xfrm>
            <a:off x="1000200" y="2136304"/>
            <a:ext cx="10441160" cy="7014863"/>
            <a:chOff x="812734" y="2352328"/>
            <a:chExt cx="10720431" cy="8118685"/>
          </a:xfrm>
        </p:grpSpPr>
        <p:grpSp>
          <p:nvGrpSpPr>
            <p:cNvPr id="9" name="组合 8"/>
            <p:cNvGrpSpPr/>
            <p:nvPr/>
          </p:nvGrpSpPr>
          <p:grpSpPr>
            <a:xfrm>
              <a:off x="812734" y="7467004"/>
              <a:ext cx="10720431" cy="3004009"/>
              <a:chOff x="791402" y="6528792"/>
              <a:chExt cx="13098230" cy="367030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2954" y="6528792"/>
                <a:ext cx="6036678" cy="367030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402" y="6528792"/>
                <a:ext cx="6985000" cy="3670300"/>
              </a:xfrm>
              <a:prstGeom prst="rect">
                <a:avLst/>
              </a:prstGeom>
            </p:spPr>
          </p:pic>
        </p:grpSp>
        <p:grpSp>
          <p:nvGrpSpPr>
            <p:cNvPr id="8" name="组合 7"/>
            <p:cNvGrpSpPr/>
            <p:nvPr/>
          </p:nvGrpSpPr>
          <p:grpSpPr>
            <a:xfrm>
              <a:off x="812734" y="2352328"/>
              <a:ext cx="10720431" cy="5017971"/>
              <a:chOff x="812734" y="2352328"/>
              <a:chExt cx="13864643" cy="6489700"/>
            </a:xfrm>
          </p:grpSpPr>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734" y="2352328"/>
                <a:ext cx="8763000" cy="6489700"/>
              </a:xfrm>
              <a:prstGeom prst="rect">
                <a:avLst/>
              </a:prstGeom>
            </p:spPr>
          </p:pic>
          <p:pic>
            <p:nvPicPr>
              <p:cNvPr id="7" name="图片 6"/>
              <p:cNvPicPr>
                <a:picLocks noChangeAspect="1"/>
              </p:cNvPicPr>
              <p:nvPr/>
            </p:nvPicPr>
            <p:blipFill rotWithShape="1">
              <a:blip r:embed="rId5">
                <a:extLst>
                  <a:ext uri="{28A0092B-C50C-407E-A947-70E740481C1C}">
                    <a14:useLocalDpi xmlns:a14="http://schemas.microsoft.com/office/drawing/2010/main" val="0"/>
                  </a:ext>
                </a:extLst>
              </a:blip>
              <a:srcRect t="11349" b="16203"/>
              <a:stretch/>
            </p:blipFill>
            <p:spPr>
              <a:xfrm>
                <a:off x="9641160" y="2352328"/>
                <a:ext cx="5036217" cy="6489700"/>
              </a:xfrm>
              <a:prstGeom prst="rect">
                <a:avLst/>
              </a:prstGeom>
            </p:spPr>
          </p:pic>
        </p:grpSp>
      </p:grpSp>
      <p:sp>
        <p:nvSpPr>
          <p:cNvPr id="12" name="灯片编号占位符 11"/>
          <p:cNvSpPr>
            <a:spLocks noGrp="1"/>
          </p:cNvSpPr>
          <p:nvPr>
            <p:ph type="sldNum" sz="quarter" idx="12"/>
          </p:nvPr>
        </p:nvSpPr>
        <p:spPr/>
        <p:txBody>
          <a:bodyPr/>
          <a:lstStyle/>
          <a:p>
            <a:fld id="{0C913308-F349-4B6D-A68A-DD1791B4A57B}" type="slidenum">
              <a:rPr lang="zh-CN" altLang="en-US" smtClean="0"/>
              <a:t>70</a:t>
            </a:fld>
            <a:endParaRPr lang="zh-CN" altLang="en-US"/>
          </a:p>
        </p:txBody>
      </p:sp>
    </p:spTree>
    <p:extLst>
      <p:ext uri="{BB962C8B-B14F-4D97-AF65-F5344CB8AC3E}">
        <p14:creationId xmlns:p14="http://schemas.microsoft.com/office/powerpoint/2010/main" val="16642558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792511" y="756146"/>
            <a:ext cx="11008890" cy="648072"/>
          </a:xfrm>
        </p:spPr>
        <p:txBody>
          <a:bodyPr>
            <a:normAutofit/>
          </a:bodyPr>
          <a:lstStyle/>
          <a:p>
            <a:pPr algn="l"/>
            <a:r>
              <a:rPr lang="zh-CN" altLang="en-US" sz="2400">
                <a:solidFill>
                  <a:srgbClr val="92D050"/>
                </a:solidFill>
                <a:latin typeface="叶根友毛笔行书" pitchFamily="2" charset="-122"/>
                <a:ea typeface="叶根友毛笔行书" pitchFamily="2" charset="-122"/>
              </a:rPr>
              <a:t>溪涧湿地</a:t>
            </a:r>
          </a:p>
        </p:txBody>
      </p:sp>
      <p:sp>
        <p:nvSpPr>
          <p:cNvPr id="5" name="矩形 4"/>
          <p:cNvSpPr/>
          <p:nvPr/>
        </p:nvSpPr>
        <p:spPr>
          <a:xfrm>
            <a:off x="856184" y="1632248"/>
            <a:ext cx="11368929" cy="923330"/>
          </a:xfrm>
          <a:prstGeom prst="rect">
            <a:avLst/>
          </a:prstGeom>
        </p:spPr>
        <p:txBody>
          <a:bodyPr wrap="square">
            <a:spAutoFit/>
          </a:bodyPr>
          <a:lstStyle/>
          <a:p>
            <a:pPr>
              <a:lnSpc>
                <a:spcPct val="150000"/>
              </a:lnSpc>
            </a:pPr>
            <a:r>
              <a:rPr lang="zh-CN" altLang="en-US" sz="1800">
                <a:solidFill>
                  <a:schemeClr val="tx1">
                    <a:lumMod val="50000"/>
                    <a:lumOff val="50000"/>
                  </a:schemeClr>
                </a:solidFill>
                <a:latin typeface="方正细黑一简体" pitchFamily="2" charset="-122"/>
                <a:ea typeface="方正细黑一简体" pitchFamily="2" charset="-122"/>
              </a:rPr>
              <a:t>在湿地中间种植荷花、水菖蒲等水生植物，并修建木栈道，木栈道宽度为</a:t>
            </a:r>
            <a:r>
              <a:rPr lang="en-US" altLang="zh-CN" sz="1800">
                <a:solidFill>
                  <a:schemeClr val="tx1">
                    <a:lumMod val="50000"/>
                    <a:lumOff val="50000"/>
                  </a:schemeClr>
                </a:solidFill>
                <a:latin typeface="方正细黑一简体" pitchFamily="2" charset="-122"/>
                <a:ea typeface="方正细黑一简体" pitchFamily="2" charset="-122"/>
              </a:rPr>
              <a:t>1.5</a:t>
            </a:r>
            <a:r>
              <a:rPr lang="zh-CN" altLang="en-US" sz="1800">
                <a:solidFill>
                  <a:schemeClr val="tx1">
                    <a:lumMod val="50000"/>
                    <a:lumOff val="50000"/>
                  </a:schemeClr>
                </a:solidFill>
                <a:latin typeface="方正细黑一简体" pitchFamily="2" charset="-122"/>
                <a:ea typeface="方正细黑一简体" pitchFamily="2" charset="-122"/>
              </a:rPr>
              <a:t>米，并设置护栏。在木栈道中间设置休憩凉亭。</a:t>
            </a:r>
            <a:endParaRPr lang="en-US" altLang="zh-CN" sz="1800">
              <a:solidFill>
                <a:schemeClr val="tx1">
                  <a:lumMod val="50000"/>
                  <a:lumOff val="50000"/>
                </a:schemeClr>
              </a:solidFill>
              <a:latin typeface="方正细黑一简体" pitchFamily="2" charset="-122"/>
              <a:ea typeface="方正细黑一简体" pitchFamily="2" charset="-122"/>
            </a:endParaRPr>
          </a:p>
        </p:txBody>
      </p:sp>
      <p:grpSp>
        <p:nvGrpSpPr>
          <p:cNvPr id="2" name="组合 1"/>
          <p:cNvGrpSpPr/>
          <p:nvPr/>
        </p:nvGrpSpPr>
        <p:grpSpPr>
          <a:xfrm>
            <a:off x="623912" y="3339547"/>
            <a:ext cx="11833471" cy="3456384"/>
            <a:chOff x="510788" y="3792488"/>
            <a:chExt cx="9316115" cy="2721101"/>
          </a:xfrm>
        </p:grpSpPr>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788" y="3792488"/>
              <a:ext cx="5309465" cy="2721101"/>
            </a:xfrm>
            <a:prstGeom prst="rect">
              <a:avLst/>
            </a:prstGeom>
          </p:spPr>
        </p:pic>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31578" t="6360"/>
            <a:stretch/>
          </p:blipFill>
          <p:spPr>
            <a:xfrm>
              <a:off x="5820253" y="3792488"/>
              <a:ext cx="4006650" cy="2721101"/>
            </a:xfrm>
            <a:prstGeom prst="rect">
              <a:avLst/>
            </a:prstGeom>
          </p:spPr>
        </p:pic>
      </p:grpSp>
      <p:sp>
        <p:nvSpPr>
          <p:cNvPr id="8" name="灯片编号占位符 7"/>
          <p:cNvSpPr>
            <a:spLocks noGrp="1"/>
          </p:cNvSpPr>
          <p:nvPr>
            <p:ph type="sldNum" sz="quarter" idx="12"/>
          </p:nvPr>
        </p:nvSpPr>
        <p:spPr/>
        <p:txBody>
          <a:bodyPr/>
          <a:lstStyle/>
          <a:p>
            <a:fld id="{0C913308-F349-4B6D-A68A-DD1791B4A57B}" type="slidenum">
              <a:rPr lang="zh-CN" altLang="en-US" smtClean="0"/>
              <a:t>71</a:t>
            </a:fld>
            <a:endParaRPr lang="zh-CN" altLang="en-US"/>
          </a:p>
        </p:txBody>
      </p:sp>
    </p:spTree>
    <p:extLst>
      <p:ext uri="{BB962C8B-B14F-4D97-AF65-F5344CB8AC3E}">
        <p14:creationId xmlns:p14="http://schemas.microsoft.com/office/powerpoint/2010/main" val="34100890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792511" y="756146"/>
            <a:ext cx="11008890" cy="648072"/>
          </a:xfrm>
        </p:spPr>
        <p:txBody>
          <a:bodyPr>
            <a:normAutofit/>
          </a:bodyPr>
          <a:lstStyle/>
          <a:p>
            <a:pPr algn="l"/>
            <a:r>
              <a:rPr lang="zh-CN" altLang="en-US" sz="2400">
                <a:solidFill>
                  <a:srgbClr val="92D050"/>
                </a:solidFill>
                <a:latin typeface="叶根友毛笔行书" pitchFamily="2" charset="-122"/>
                <a:ea typeface="叶根友毛笔行书" pitchFamily="2" charset="-122"/>
              </a:rPr>
              <a:t>溪涧亭</a:t>
            </a:r>
          </a:p>
        </p:txBody>
      </p:sp>
      <p:sp>
        <p:nvSpPr>
          <p:cNvPr id="2" name="矩形 1"/>
          <p:cNvSpPr/>
          <p:nvPr/>
        </p:nvSpPr>
        <p:spPr>
          <a:xfrm>
            <a:off x="4950437" y="4468001"/>
            <a:ext cx="1832248" cy="507831"/>
          </a:xfrm>
          <a:prstGeom prst="rect">
            <a:avLst/>
          </a:prstGeom>
        </p:spPr>
        <p:txBody>
          <a:bodyPr wrap="square">
            <a:spAutoFit/>
          </a:bodyPr>
          <a:lstStyle/>
          <a:p>
            <a:pPr>
              <a:lnSpc>
                <a:spcPct val="150000"/>
              </a:lnSpc>
            </a:pPr>
            <a:r>
              <a:rPr lang="zh-CN" altLang="zh-CN" sz="1800">
                <a:solidFill>
                  <a:schemeClr val="tx1">
                    <a:lumMod val="50000"/>
                    <a:lumOff val="50000"/>
                  </a:schemeClr>
                </a:solidFill>
                <a:latin typeface="方正细黑一简体" pitchFamily="2" charset="-122"/>
                <a:ea typeface="方正细黑一简体" pitchFamily="2" charset="-122"/>
              </a:rPr>
              <a:t>①</a:t>
            </a:r>
            <a:r>
              <a:rPr lang="zh-CN" altLang="en-US" sz="1800">
                <a:solidFill>
                  <a:schemeClr val="tx1">
                    <a:lumMod val="50000"/>
                    <a:lumOff val="50000"/>
                  </a:schemeClr>
                </a:solidFill>
                <a:latin typeface="方正细黑一简体" pitchFamily="2" charset="-122"/>
                <a:ea typeface="方正细黑一简体" pitchFamily="2" charset="-122"/>
              </a:rPr>
              <a:t>听溪亭</a:t>
            </a:r>
            <a:endParaRPr lang="en-US" altLang="zh-CN" sz="1800">
              <a:solidFill>
                <a:schemeClr val="tx1">
                  <a:lumMod val="50000"/>
                  <a:lumOff val="50000"/>
                </a:schemeClr>
              </a:solidFill>
              <a:latin typeface="方正细黑一简体" pitchFamily="2" charset="-122"/>
              <a:ea typeface="方正细黑一简体" pitchFamily="2" charset="-122"/>
            </a:endParaRPr>
          </a:p>
        </p:txBody>
      </p:sp>
      <p:sp>
        <p:nvSpPr>
          <p:cNvPr id="10" name="矩形 9"/>
          <p:cNvSpPr/>
          <p:nvPr/>
        </p:nvSpPr>
        <p:spPr>
          <a:xfrm>
            <a:off x="9845300" y="4500955"/>
            <a:ext cx="1760240" cy="507831"/>
          </a:xfrm>
          <a:prstGeom prst="rect">
            <a:avLst/>
          </a:prstGeom>
        </p:spPr>
        <p:txBody>
          <a:bodyPr wrap="square">
            <a:spAutoFit/>
          </a:bodyPr>
          <a:lstStyle/>
          <a:p>
            <a:pPr>
              <a:lnSpc>
                <a:spcPct val="150000"/>
              </a:lnSpc>
            </a:pPr>
            <a:r>
              <a:rPr lang="zh-CN" altLang="en-US" sz="1800">
                <a:solidFill>
                  <a:schemeClr val="tx1">
                    <a:lumMod val="50000"/>
                    <a:lumOff val="50000"/>
                  </a:schemeClr>
                </a:solidFill>
                <a:latin typeface="方正中等线简体"/>
                <a:ea typeface="方正中等线简体"/>
              </a:rPr>
              <a:t>②揽溪亭</a:t>
            </a:r>
            <a:endParaRPr lang="en-US" altLang="zh-CN" sz="1800">
              <a:solidFill>
                <a:schemeClr val="tx1">
                  <a:lumMod val="50000"/>
                  <a:lumOff val="50000"/>
                </a:schemeClr>
              </a:solidFill>
              <a:latin typeface="方正中等线简体"/>
              <a:ea typeface="方正中等线简体"/>
            </a:endParaRPr>
          </a:p>
        </p:txBody>
      </p:sp>
      <p:grpSp>
        <p:nvGrpSpPr>
          <p:cNvPr id="14" name="组合 13"/>
          <p:cNvGrpSpPr/>
          <p:nvPr/>
        </p:nvGrpSpPr>
        <p:grpSpPr>
          <a:xfrm>
            <a:off x="3232448" y="1686004"/>
            <a:ext cx="9569152" cy="7137608"/>
            <a:chOff x="928192" y="1560240"/>
            <a:chExt cx="11209054" cy="8360807"/>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b="10799"/>
            <a:stretch/>
          </p:blipFill>
          <p:spPr>
            <a:xfrm>
              <a:off x="7323585" y="1560240"/>
              <a:ext cx="4763358" cy="3186737"/>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192" y="1560240"/>
              <a:ext cx="6171062" cy="3230165"/>
            </a:xfrm>
            <a:prstGeom prst="rect">
              <a:avLst/>
            </a:prstGeom>
          </p:spPr>
        </p:pic>
        <p:grpSp>
          <p:nvGrpSpPr>
            <p:cNvPr id="13" name="组合 12"/>
            <p:cNvGrpSpPr/>
            <p:nvPr/>
          </p:nvGrpSpPr>
          <p:grpSpPr>
            <a:xfrm>
              <a:off x="946381" y="5321954"/>
              <a:ext cx="11190865" cy="4599093"/>
              <a:chOff x="946381" y="5321955"/>
              <a:chExt cx="10019375" cy="4117648"/>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381" y="5321955"/>
                <a:ext cx="5184576" cy="3508702"/>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1821" y="5321955"/>
                <a:ext cx="4663935" cy="3497951"/>
              </a:xfrm>
              <a:prstGeom prst="rect">
                <a:avLst/>
              </a:prstGeom>
            </p:spPr>
          </p:pic>
          <p:sp>
            <p:nvSpPr>
              <p:cNvPr id="9" name="矩形 8"/>
              <p:cNvSpPr/>
              <p:nvPr/>
            </p:nvSpPr>
            <p:spPr>
              <a:xfrm>
                <a:off x="2611659" y="8931772"/>
                <a:ext cx="1854019" cy="507831"/>
              </a:xfrm>
              <a:prstGeom prst="rect">
                <a:avLst/>
              </a:prstGeom>
            </p:spPr>
            <p:txBody>
              <a:bodyPr wrap="square">
                <a:spAutoFit/>
              </a:bodyPr>
              <a:lstStyle/>
              <a:p>
                <a:pPr>
                  <a:lnSpc>
                    <a:spcPct val="150000"/>
                  </a:lnSpc>
                </a:pPr>
                <a:r>
                  <a:rPr lang="zh-CN" altLang="en-US" sz="1800">
                    <a:solidFill>
                      <a:schemeClr val="tx1">
                        <a:lumMod val="50000"/>
                        <a:lumOff val="50000"/>
                      </a:schemeClr>
                    </a:solidFill>
                    <a:latin typeface="方正中等线简体"/>
                    <a:ea typeface="方正中等线简体"/>
                  </a:rPr>
                  <a:t>③闻溪亭</a:t>
                </a:r>
                <a:endParaRPr lang="en-US" altLang="zh-CN" sz="1800">
                  <a:solidFill>
                    <a:schemeClr val="tx1">
                      <a:lumMod val="50000"/>
                      <a:lumOff val="50000"/>
                    </a:schemeClr>
                  </a:solidFill>
                  <a:latin typeface="方正中等线简体"/>
                  <a:ea typeface="方正中等线简体"/>
                </a:endParaRPr>
              </a:p>
            </p:txBody>
          </p:sp>
          <p:sp>
            <p:nvSpPr>
              <p:cNvPr id="12" name="矩形 11"/>
              <p:cNvSpPr/>
              <p:nvPr/>
            </p:nvSpPr>
            <p:spPr>
              <a:xfrm>
                <a:off x="7706173" y="8888229"/>
                <a:ext cx="1854019" cy="464551"/>
              </a:xfrm>
              <a:prstGeom prst="rect">
                <a:avLst/>
              </a:prstGeom>
            </p:spPr>
            <p:txBody>
              <a:bodyPr wrap="square">
                <a:spAutoFit/>
              </a:bodyPr>
              <a:lstStyle/>
              <a:p>
                <a:pPr>
                  <a:lnSpc>
                    <a:spcPct val="150000"/>
                  </a:lnSpc>
                </a:pPr>
                <a:r>
                  <a:rPr lang="zh-CN" altLang="en-US" sz="1800">
                    <a:solidFill>
                      <a:schemeClr val="tx1">
                        <a:lumMod val="50000"/>
                        <a:lumOff val="50000"/>
                      </a:schemeClr>
                    </a:solidFill>
                    <a:latin typeface="方正中等线简体"/>
                    <a:ea typeface="方正中等线简体"/>
                  </a:rPr>
                  <a:t>③观瀑亭</a:t>
                </a:r>
                <a:endParaRPr lang="en-US" altLang="zh-CN" sz="1800">
                  <a:solidFill>
                    <a:schemeClr val="tx1">
                      <a:lumMod val="50000"/>
                      <a:lumOff val="50000"/>
                    </a:schemeClr>
                  </a:solidFill>
                  <a:latin typeface="方正中等线简体"/>
                  <a:ea typeface="方正中等线简体"/>
                </a:endParaRPr>
              </a:p>
            </p:txBody>
          </p:sp>
        </p:grpSp>
      </p:grpSp>
      <p:sp>
        <p:nvSpPr>
          <p:cNvPr id="15" name="矩形 14"/>
          <p:cNvSpPr/>
          <p:nvPr/>
        </p:nvSpPr>
        <p:spPr>
          <a:xfrm>
            <a:off x="856184" y="1632248"/>
            <a:ext cx="2453859" cy="507831"/>
          </a:xfrm>
          <a:prstGeom prst="rect">
            <a:avLst/>
          </a:prstGeom>
        </p:spPr>
        <p:txBody>
          <a:bodyPr wrap="square">
            <a:spAutoFit/>
          </a:bodyPr>
          <a:lstStyle/>
          <a:p>
            <a:pPr>
              <a:lnSpc>
                <a:spcPct val="150000"/>
              </a:lnSpc>
            </a:pPr>
            <a:r>
              <a:rPr lang="zh-CN" altLang="en-US" sz="1800">
                <a:solidFill>
                  <a:schemeClr val="tx1">
                    <a:lumMod val="50000"/>
                    <a:lumOff val="50000"/>
                  </a:schemeClr>
                </a:solidFill>
                <a:latin typeface="方正细黑一简体" pitchFamily="2" charset="-122"/>
                <a:ea typeface="方正细黑一简体" pitchFamily="2" charset="-122"/>
              </a:rPr>
              <a:t>沿河道设置</a:t>
            </a:r>
            <a:r>
              <a:rPr lang="en-US" altLang="zh-CN" sz="1800">
                <a:solidFill>
                  <a:schemeClr val="tx1">
                    <a:lumMod val="50000"/>
                    <a:lumOff val="50000"/>
                  </a:schemeClr>
                </a:solidFill>
                <a:latin typeface="方正细黑一简体" pitchFamily="2" charset="-122"/>
                <a:ea typeface="方正细黑一简体" pitchFamily="2" charset="-122"/>
              </a:rPr>
              <a:t>4</a:t>
            </a:r>
            <a:r>
              <a:rPr lang="zh-CN" altLang="en-US" sz="1800">
                <a:solidFill>
                  <a:schemeClr val="tx1">
                    <a:lumMod val="50000"/>
                    <a:lumOff val="50000"/>
                  </a:schemeClr>
                </a:solidFill>
                <a:latin typeface="方正细黑一简体" pitchFamily="2" charset="-122"/>
                <a:ea typeface="方正细黑一简体" pitchFamily="2" charset="-122"/>
              </a:rPr>
              <a:t>座亭子。</a:t>
            </a:r>
            <a:endParaRPr lang="en-US" altLang="zh-CN" sz="1800">
              <a:solidFill>
                <a:schemeClr val="tx1">
                  <a:lumMod val="50000"/>
                  <a:lumOff val="50000"/>
                </a:schemeClr>
              </a:solidFill>
              <a:latin typeface="方正细黑一简体" pitchFamily="2" charset="-122"/>
              <a:ea typeface="方正细黑一简体" pitchFamily="2" charset="-122"/>
            </a:endParaRPr>
          </a:p>
        </p:txBody>
      </p:sp>
      <p:sp>
        <p:nvSpPr>
          <p:cNvPr id="11" name="灯片编号占位符 10"/>
          <p:cNvSpPr>
            <a:spLocks noGrp="1"/>
          </p:cNvSpPr>
          <p:nvPr>
            <p:ph type="sldNum" sz="quarter" idx="12"/>
          </p:nvPr>
        </p:nvSpPr>
        <p:spPr/>
        <p:txBody>
          <a:bodyPr/>
          <a:lstStyle/>
          <a:p>
            <a:fld id="{0C913308-F349-4B6D-A68A-DD1791B4A57B}" type="slidenum">
              <a:rPr lang="zh-CN" altLang="en-US" smtClean="0"/>
              <a:t>72</a:t>
            </a:fld>
            <a:endParaRPr lang="zh-CN" altLang="en-US"/>
          </a:p>
        </p:txBody>
      </p:sp>
    </p:spTree>
    <p:extLst>
      <p:ext uri="{BB962C8B-B14F-4D97-AF65-F5344CB8AC3E}">
        <p14:creationId xmlns:p14="http://schemas.microsoft.com/office/powerpoint/2010/main" val="36702328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65" t="2871" r="3350" b="3366"/>
          <a:stretch/>
        </p:blipFill>
        <p:spPr bwMode="auto">
          <a:xfrm>
            <a:off x="3762602" y="1864764"/>
            <a:ext cx="8921080" cy="6329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标题 1"/>
          <p:cNvSpPr txBox="1">
            <a:spLocks/>
          </p:cNvSpPr>
          <p:nvPr/>
        </p:nvSpPr>
        <p:spPr>
          <a:xfrm>
            <a:off x="792511" y="756146"/>
            <a:ext cx="11008890" cy="648072"/>
          </a:xfrm>
          <a:prstGeom prst="rect">
            <a:avLst/>
          </a:prstGeom>
        </p:spPr>
        <p:txBody>
          <a:bodyPr vert="horz" lIns="128016" tIns="64008" rIns="128016" bIns="64008" rtlCol="0" anchor="ctr">
            <a:normAutofit/>
          </a:bodyPr>
          <a:lstStyle>
            <a:lvl1pPr algn="ctr" defTabSz="1280160" rtl="0" eaLnBrk="1" latinLnBrk="0" hangingPunct="1">
              <a:spcBef>
                <a:spcPct val="0"/>
              </a:spcBef>
              <a:buNone/>
              <a:defRPr sz="6200" kern="1200">
                <a:solidFill>
                  <a:schemeClr val="tx1"/>
                </a:solidFill>
                <a:latin typeface="+mj-lt"/>
                <a:ea typeface="+mj-ea"/>
                <a:cs typeface="+mj-cs"/>
              </a:defRPr>
            </a:lvl1pPr>
          </a:lstStyle>
          <a:p>
            <a:pPr algn="l"/>
            <a:r>
              <a:rPr lang="zh-CN" altLang="en-US" sz="2400">
                <a:solidFill>
                  <a:srgbClr val="92D050"/>
                </a:solidFill>
                <a:latin typeface="叶根友毛笔行书" pitchFamily="2" charset="-122"/>
                <a:ea typeface="叶根友毛笔行书" pitchFamily="2" charset="-122"/>
              </a:rPr>
              <a:t>桥梁布局</a:t>
            </a:r>
          </a:p>
        </p:txBody>
      </p:sp>
      <p:grpSp>
        <p:nvGrpSpPr>
          <p:cNvPr id="3" name="组合 2"/>
          <p:cNvGrpSpPr/>
          <p:nvPr/>
        </p:nvGrpSpPr>
        <p:grpSpPr>
          <a:xfrm>
            <a:off x="4896190" y="3152163"/>
            <a:ext cx="5823800" cy="4293967"/>
            <a:chOff x="1938077" y="2993143"/>
            <a:chExt cx="7288657" cy="5374026"/>
          </a:xfrm>
        </p:grpSpPr>
        <p:grpSp>
          <p:nvGrpSpPr>
            <p:cNvPr id="17" name="组合 16"/>
            <p:cNvGrpSpPr/>
            <p:nvPr/>
          </p:nvGrpSpPr>
          <p:grpSpPr>
            <a:xfrm>
              <a:off x="8893885" y="3633080"/>
              <a:ext cx="332849" cy="523573"/>
              <a:chOff x="4657364" y="4209296"/>
              <a:chExt cx="303276" cy="477054"/>
            </a:xfrm>
          </p:grpSpPr>
          <p:sp>
            <p:nvSpPr>
              <p:cNvPr id="18" name="椭圆 17"/>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TextBox 18"/>
              <p:cNvSpPr txBox="1"/>
              <p:nvPr/>
            </p:nvSpPr>
            <p:spPr>
              <a:xfrm>
                <a:off x="4657364" y="4209296"/>
                <a:ext cx="288032" cy="477054"/>
              </a:xfrm>
              <a:prstGeom prst="rect">
                <a:avLst/>
              </a:prstGeom>
              <a:noFill/>
            </p:spPr>
            <p:txBody>
              <a:bodyPr wrap="square" rtlCol="0">
                <a:spAutoFit/>
              </a:bodyPr>
              <a:lstStyle/>
              <a:p>
                <a:r>
                  <a:rPr lang="en-US" altLang="zh-CN" sz="2400">
                    <a:solidFill>
                      <a:schemeClr val="bg1"/>
                    </a:solidFill>
                  </a:rPr>
                  <a:t>2</a:t>
                </a:r>
                <a:endParaRPr lang="zh-CN" altLang="en-US" sz="2400">
                  <a:solidFill>
                    <a:schemeClr val="bg1"/>
                  </a:solidFill>
                </a:endParaRPr>
              </a:p>
            </p:txBody>
          </p:sp>
        </p:grpSp>
        <p:grpSp>
          <p:nvGrpSpPr>
            <p:cNvPr id="20" name="组合 19"/>
            <p:cNvGrpSpPr/>
            <p:nvPr/>
          </p:nvGrpSpPr>
          <p:grpSpPr>
            <a:xfrm>
              <a:off x="8561038" y="2993143"/>
              <a:ext cx="332839" cy="523573"/>
              <a:chOff x="4657373" y="4209297"/>
              <a:chExt cx="303267" cy="477054"/>
            </a:xfrm>
          </p:grpSpPr>
          <p:sp>
            <p:nvSpPr>
              <p:cNvPr id="21" name="椭圆 20"/>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TextBox 21"/>
              <p:cNvSpPr txBox="1"/>
              <p:nvPr/>
            </p:nvSpPr>
            <p:spPr>
              <a:xfrm>
                <a:off x="4657373" y="4209297"/>
                <a:ext cx="288032" cy="477054"/>
              </a:xfrm>
              <a:prstGeom prst="rect">
                <a:avLst/>
              </a:prstGeom>
              <a:noFill/>
            </p:spPr>
            <p:txBody>
              <a:bodyPr wrap="square" rtlCol="0">
                <a:spAutoFit/>
              </a:bodyPr>
              <a:lstStyle/>
              <a:p>
                <a:r>
                  <a:rPr lang="en-US" altLang="zh-CN" sz="2400">
                    <a:solidFill>
                      <a:schemeClr val="bg1"/>
                    </a:solidFill>
                  </a:rPr>
                  <a:t>1</a:t>
                </a:r>
                <a:endParaRPr lang="zh-CN" altLang="en-US" sz="2400">
                  <a:solidFill>
                    <a:schemeClr val="bg1"/>
                  </a:solidFill>
                </a:endParaRPr>
              </a:p>
            </p:txBody>
          </p:sp>
        </p:grpSp>
        <p:grpSp>
          <p:nvGrpSpPr>
            <p:cNvPr id="23" name="组合 22"/>
            <p:cNvGrpSpPr/>
            <p:nvPr/>
          </p:nvGrpSpPr>
          <p:grpSpPr>
            <a:xfrm>
              <a:off x="8586540" y="4161127"/>
              <a:ext cx="332845" cy="523573"/>
              <a:chOff x="4657368" y="4209296"/>
              <a:chExt cx="303272" cy="477054"/>
            </a:xfrm>
          </p:grpSpPr>
          <p:sp>
            <p:nvSpPr>
              <p:cNvPr id="24" name="椭圆 23"/>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TextBox 24"/>
              <p:cNvSpPr txBox="1"/>
              <p:nvPr/>
            </p:nvSpPr>
            <p:spPr>
              <a:xfrm>
                <a:off x="4657368" y="4209296"/>
                <a:ext cx="288032" cy="477054"/>
              </a:xfrm>
              <a:prstGeom prst="rect">
                <a:avLst/>
              </a:prstGeom>
              <a:noFill/>
            </p:spPr>
            <p:txBody>
              <a:bodyPr wrap="square" rtlCol="0">
                <a:spAutoFit/>
              </a:bodyPr>
              <a:lstStyle/>
              <a:p>
                <a:r>
                  <a:rPr lang="en-US" altLang="zh-CN" sz="2400">
                    <a:solidFill>
                      <a:schemeClr val="bg1"/>
                    </a:solidFill>
                  </a:rPr>
                  <a:t>3</a:t>
                </a:r>
                <a:endParaRPr lang="zh-CN" altLang="en-US" sz="2400">
                  <a:solidFill>
                    <a:schemeClr val="bg1"/>
                  </a:solidFill>
                </a:endParaRPr>
              </a:p>
            </p:txBody>
          </p:sp>
        </p:grpSp>
        <p:grpSp>
          <p:nvGrpSpPr>
            <p:cNvPr id="26" name="组合 25"/>
            <p:cNvGrpSpPr/>
            <p:nvPr/>
          </p:nvGrpSpPr>
          <p:grpSpPr>
            <a:xfrm>
              <a:off x="7796147" y="5016624"/>
              <a:ext cx="332845" cy="523573"/>
              <a:chOff x="4657368" y="4209296"/>
              <a:chExt cx="303272" cy="477054"/>
            </a:xfrm>
          </p:grpSpPr>
          <p:sp>
            <p:nvSpPr>
              <p:cNvPr id="31" name="椭圆 30"/>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TextBox 31"/>
              <p:cNvSpPr txBox="1"/>
              <p:nvPr/>
            </p:nvSpPr>
            <p:spPr>
              <a:xfrm>
                <a:off x="4657368" y="4209296"/>
                <a:ext cx="288032" cy="477054"/>
              </a:xfrm>
              <a:prstGeom prst="rect">
                <a:avLst/>
              </a:prstGeom>
              <a:noFill/>
            </p:spPr>
            <p:txBody>
              <a:bodyPr wrap="square" rtlCol="0">
                <a:spAutoFit/>
              </a:bodyPr>
              <a:lstStyle/>
              <a:p>
                <a:r>
                  <a:rPr lang="en-US" altLang="zh-CN" sz="2400">
                    <a:solidFill>
                      <a:schemeClr val="bg1"/>
                    </a:solidFill>
                  </a:rPr>
                  <a:t>4</a:t>
                </a:r>
                <a:endParaRPr lang="zh-CN" altLang="en-US" sz="2400">
                  <a:solidFill>
                    <a:schemeClr val="bg1"/>
                  </a:solidFill>
                </a:endParaRPr>
              </a:p>
            </p:txBody>
          </p:sp>
        </p:grpSp>
        <p:grpSp>
          <p:nvGrpSpPr>
            <p:cNvPr id="33" name="组合 32"/>
            <p:cNvGrpSpPr/>
            <p:nvPr/>
          </p:nvGrpSpPr>
          <p:grpSpPr>
            <a:xfrm>
              <a:off x="4760976" y="6417288"/>
              <a:ext cx="332845" cy="523573"/>
              <a:chOff x="4657368" y="4209296"/>
              <a:chExt cx="303272" cy="477054"/>
            </a:xfrm>
          </p:grpSpPr>
          <p:sp>
            <p:nvSpPr>
              <p:cNvPr id="35" name="椭圆 34"/>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4657368" y="4209296"/>
                <a:ext cx="288032" cy="477054"/>
              </a:xfrm>
              <a:prstGeom prst="rect">
                <a:avLst/>
              </a:prstGeom>
              <a:noFill/>
            </p:spPr>
            <p:txBody>
              <a:bodyPr wrap="square" rtlCol="0">
                <a:spAutoFit/>
              </a:bodyPr>
              <a:lstStyle/>
              <a:p>
                <a:r>
                  <a:rPr lang="en-US" altLang="zh-CN" sz="2400">
                    <a:solidFill>
                      <a:schemeClr val="bg1"/>
                    </a:solidFill>
                  </a:rPr>
                  <a:t>5</a:t>
                </a:r>
                <a:endParaRPr lang="zh-CN" altLang="en-US" sz="2400">
                  <a:solidFill>
                    <a:schemeClr val="bg1"/>
                  </a:solidFill>
                </a:endParaRPr>
              </a:p>
            </p:txBody>
          </p:sp>
        </p:grpSp>
        <p:grpSp>
          <p:nvGrpSpPr>
            <p:cNvPr id="37" name="组合 36"/>
            <p:cNvGrpSpPr/>
            <p:nvPr/>
          </p:nvGrpSpPr>
          <p:grpSpPr>
            <a:xfrm>
              <a:off x="4295159" y="6467415"/>
              <a:ext cx="332843" cy="523573"/>
              <a:chOff x="4657370" y="4209293"/>
              <a:chExt cx="303270" cy="477054"/>
            </a:xfrm>
          </p:grpSpPr>
          <p:sp>
            <p:nvSpPr>
              <p:cNvPr id="38" name="椭圆 37"/>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TextBox 38"/>
              <p:cNvSpPr txBox="1"/>
              <p:nvPr/>
            </p:nvSpPr>
            <p:spPr>
              <a:xfrm>
                <a:off x="4657370" y="4209293"/>
                <a:ext cx="288032" cy="477054"/>
              </a:xfrm>
              <a:prstGeom prst="rect">
                <a:avLst/>
              </a:prstGeom>
              <a:noFill/>
            </p:spPr>
            <p:txBody>
              <a:bodyPr wrap="square" rtlCol="0">
                <a:spAutoFit/>
              </a:bodyPr>
              <a:lstStyle/>
              <a:p>
                <a:r>
                  <a:rPr lang="en-US" altLang="zh-CN" sz="2400">
                    <a:solidFill>
                      <a:schemeClr val="bg1"/>
                    </a:solidFill>
                  </a:rPr>
                  <a:t>6</a:t>
                </a:r>
                <a:endParaRPr lang="zh-CN" altLang="en-US" sz="2400">
                  <a:solidFill>
                    <a:schemeClr val="bg1"/>
                  </a:solidFill>
                </a:endParaRPr>
              </a:p>
            </p:txBody>
          </p:sp>
        </p:grpSp>
        <p:grpSp>
          <p:nvGrpSpPr>
            <p:cNvPr id="40" name="组合 39"/>
            <p:cNvGrpSpPr/>
            <p:nvPr/>
          </p:nvGrpSpPr>
          <p:grpSpPr>
            <a:xfrm>
              <a:off x="3079466" y="7632133"/>
              <a:ext cx="324299" cy="432431"/>
              <a:chOff x="4672608" y="4234569"/>
              <a:chExt cx="295485" cy="394010"/>
            </a:xfrm>
          </p:grpSpPr>
          <p:sp>
            <p:nvSpPr>
              <p:cNvPr id="41" name="椭圆 40"/>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TextBox 41"/>
              <p:cNvSpPr txBox="1"/>
              <p:nvPr/>
            </p:nvSpPr>
            <p:spPr>
              <a:xfrm>
                <a:off x="4680061" y="4234569"/>
                <a:ext cx="288032" cy="394010"/>
              </a:xfrm>
              <a:prstGeom prst="rect">
                <a:avLst/>
              </a:prstGeom>
              <a:noFill/>
            </p:spPr>
            <p:txBody>
              <a:bodyPr wrap="square" rtlCol="0">
                <a:spAutoFit/>
              </a:bodyPr>
              <a:lstStyle/>
              <a:p>
                <a:r>
                  <a:rPr lang="en-US" altLang="zh-CN" sz="2400">
                    <a:solidFill>
                      <a:schemeClr val="bg1"/>
                    </a:solidFill>
                  </a:rPr>
                  <a:t>7</a:t>
                </a:r>
                <a:endParaRPr lang="zh-CN" altLang="en-US" sz="2400">
                  <a:solidFill>
                    <a:schemeClr val="bg1"/>
                  </a:solidFill>
                </a:endParaRPr>
              </a:p>
            </p:txBody>
          </p:sp>
        </p:grpSp>
        <p:grpSp>
          <p:nvGrpSpPr>
            <p:cNvPr id="43" name="组合 42"/>
            <p:cNvGrpSpPr/>
            <p:nvPr/>
          </p:nvGrpSpPr>
          <p:grpSpPr>
            <a:xfrm>
              <a:off x="1938077" y="7502307"/>
              <a:ext cx="332843" cy="432431"/>
              <a:chOff x="4657370" y="4209293"/>
              <a:chExt cx="303270" cy="394010"/>
            </a:xfrm>
          </p:grpSpPr>
          <p:sp>
            <p:nvSpPr>
              <p:cNvPr id="44" name="椭圆 43"/>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TextBox 44"/>
              <p:cNvSpPr txBox="1"/>
              <p:nvPr/>
            </p:nvSpPr>
            <p:spPr>
              <a:xfrm>
                <a:off x="4657370" y="4209293"/>
                <a:ext cx="288032" cy="394010"/>
              </a:xfrm>
              <a:prstGeom prst="rect">
                <a:avLst/>
              </a:prstGeom>
              <a:noFill/>
            </p:spPr>
            <p:txBody>
              <a:bodyPr wrap="square" rtlCol="0">
                <a:spAutoFit/>
              </a:bodyPr>
              <a:lstStyle/>
              <a:p>
                <a:r>
                  <a:rPr lang="en-US" altLang="zh-CN" sz="2400">
                    <a:solidFill>
                      <a:schemeClr val="bg1"/>
                    </a:solidFill>
                  </a:rPr>
                  <a:t>9</a:t>
                </a:r>
                <a:endParaRPr lang="zh-CN" altLang="en-US" sz="2400">
                  <a:solidFill>
                    <a:schemeClr val="bg1"/>
                  </a:solidFill>
                </a:endParaRPr>
              </a:p>
            </p:txBody>
          </p:sp>
        </p:grpSp>
        <p:grpSp>
          <p:nvGrpSpPr>
            <p:cNvPr id="46" name="组合 45"/>
            <p:cNvGrpSpPr/>
            <p:nvPr/>
          </p:nvGrpSpPr>
          <p:grpSpPr>
            <a:xfrm>
              <a:off x="2742435" y="7934738"/>
              <a:ext cx="332843" cy="432431"/>
              <a:chOff x="4657370" y="4209293"/>
              <a:chExt cx="303270" cy="394010"/>
            </a:xfrm>
          </p:grpSpPr>
          <p:sp>
            <p:nvSpPr>
              <p:cNvPr id="47" name="椭圆 46"/>
              <p:cNvSpPr/>
              <p:nvPr/>
            </p:nvSpPr>
            <p:spPr>
              <a:xfrm>
                <a:off x="4672608"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TextBox 47"/>
              <p:cNvSpPr txBox="1"/>
              <p:nvPr/>
            </p:nvSpPr>
            <p:spPr>
              <a:xfrm>
                <a:off x="4657370" y="4209293"/>
                <a:ext cx="288032" cy="394010"/>
              </a:xfrm>
              <a:prstGeom prst="rect">
                <a:avLst/>
              </a:prstGeom>
              <a:noFill/>
            </p:spPr>
            <p:txBody>
              <a:bodyPr wrap="square" rtlCol="0">
                <a:spAutoFit/>
              </a:bodyPr>
              <a:lstStyle/>
              <a:p>
                <a:r>
                  <a:rPr lang="en-US" altLang="zh-CN" sz="2400">
                    <a:solidFill>
                      <a:schemeClr val="bg1"/>
                    </a:solidFill>
                  </a:rPr>
                  <a:t>8</a:t>
                </a:r>
                <a:endParaRPr lang="zh-CN" altLang="en-US" sz="2400">
                  <a:solidFill>
                    <a:schemeClr val="bg1"/>
                  </a:solidFill>
                </a:endParaRPr>
              </a:p>
            </p:txBody>
          </p:sp>
        </p:grpSp>
        <p:grpSp>
          <p:nvGrpSpPr>
            <p:cNvPr id="52" name="组合 51"/>
            <p:cNvGrpSpPr/>
            <p:nvPr/>
          </p:nvGrpSpPr>
          <p:grpSpPr>
            <a:xfrm>
              <a:off x="8128992" y="3880590"/>
              <a:ext cx="632238" cy="400110"/>
              <a:chOff x="5248672" y="4256474"/>
              <a:chExt cx="576064" cy="364561"/>
            </a:xfrm>
          </p:grpSpPr>
          <p:sp>
            <p:nvSpPr>
              <p:cNvPr id="53" name="椭圆 52"/>
              <p:cNvSpPr/>
              <p:nvPr/>
            </p:nvSpPr>
            <p:spPr>
              <a:xfrm>
                <a:off x="5335920"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TextBox 53"/>
              <p:cNvSpPr txBox="1"/>
              <p:nvPr/>
            </p:nvSpPr>
            <p:spPr>
              <a:xfrm>
                <a:off x="5248672" y="4256474"/>
                <a:ext cx="576064" cy="364561"/>
              </a:xfrm>
              <a:prstGeom prst="rect">
                <a:avLst/>
              </a:prstGeom>
              <a:noFill/>
            </p:spPr>
            <p:txBody>
              <a:bodyPr wrap="square" rtlCol="0">
                <a:spAutoFit/>
              </a:bodyPr>
              <a:lstStyle/>
              <a:p>
                <a:r>
                  <a:rPr lang="en-US" altLang="zh-CN" sz="2000" b="1">
                    <a:solidFill>
                      <a:schemeClr val="bg1"/>
                    </a:solidFill>
                  </a:rPr>
                  <a:t>A1</a:t>
                </a:r>
                <a:endParaRPr lang="zh-CN" altLang="en-US" sz="2000" b="1">
                  <a:solidFill>
                    <a:schemeClr val="bg1"/>
                  </a:solidFill>
                </a:endParaRPr>
              </a:p>
            </p:txBody>
          </p:sp>
        </p:grpSp>
        <p:grpSp>
          <p:nvGrpSpPr>
            <p:cNvPr id="69" name="组合 68"/>
            <p:cNvGrpSpPr/>
            <p:nvPr/>
          </p:nvGrpSpPr>
          <p:grpSpPr>
            <a:xfrm>
              <a:off x="7750569" y="4484645"/>
              <a:ext cx="632238" cy="400110"/>
              <a:chOff x="5248672" y="4256474"/>
              <a:chExt cx="576064" cy="364561"/>
            </a:xfrm>
          </p:grpSpPr>
          <p:sp>
            <p:nvSpPr>
              <p:cNvPr id="71" name="椭圆 70"/>
              <p:cNvSpPr/>
              <p:nvPr/>
            </p:nvSpPr>
            <p:spPr>
              <a:xfrm>
                <a:off x="5335920"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TextBox 71"/>
              <p:cNvSpPr txBox="1"/>
              <p:nvPr/>
            </p:nvSpPr>
            <p:spPr>
              <a:xfrm>
                <a:off x="5248672" y="4256474"/>
                <a:ext cx="576064" cy="364561"/>
              </a:xfrm>
              <a:prstGeom prst="rect">
                <a:avLst/>
              </a:prstGeom>
              <a:noFill/>
            </p:spPr>
            <p:txBody>
              <a:bodyPr wrap="square" rtlCol="0">
                <a:spAutoFit/>
              </a:bodyPr>
              <a:lstStyle/>
              <a:p>
                <a:r>
                  <a:rPr lang="en-US" altLang="zh-CN" sz="2000" b="1">
                    <a:solidFill>
                      <a:schemeClr val="bg1"/>
                    </a:solidFill>
                  </a:rPr>
                  <a:t>A2</a:t>
                </a:r>
                <a:endParaRPr lang="zh-CN" altLang="en-US" sz="2000" b="1">
                  <a:solidFill>
                    <a:schemeClr val="bg1"/>
                  </a:solidFill>
                </a:endParaRPr>
              </a:p>
            </p:txBody>
          </p:sp>
        </p:grpSp>
        <p:grpSp>
          <p:nvGrpSpPr>
            <p:cNvPr id="74" name="组合 73"/>
            <p:cNvGrpSpPr/>
            <p:nvPr/>
          </p:nvGrpSpPr>
          <p:grpSpPr>
            <a:xfrm>
              <a:off x="6799043" y="4982855"/>
              <a:ext cx="632238" cy="400110"/>
              <a:chOff x="5248672" y="4256474"/>
              <a:chExt cx="576064" cy="364561"/>
            </a:xfrm>
          </p:grpSpPr>
          <p:sp>
            <p:nvSpPr>
              <p:cNvPr id="75" name="椭圆 74"/>
              <p:cNvSpPr/>
              <p:nvPr/>
            </p:nvSpPr>
            <p:spPr>
              <a:xfrm>
                <a:off x="5335920"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TextBox 77"/>
              <p:cNvSpPr txBox="1"/>
              <p:nvPr/>
            </p:nvSpPr>
            <p:spPr>
              <a:xfrm>
                <a:off x="5248672" y="4256474"/>
                <a:ext cx="576064" cy="364561"/>
              </a:xfrm>
              <a:prstGeom prst="rect">
                <a:avLst/>
              </a:prstGeom>
              <a:noFill/>
            </p:spPr>
            <p:txBody>
              <a:bodyPr wrap="square" rtlCol="0">
                <a:spAutoFit/>
              </a:bodyPr>
              <a:lstStyle/>
              <a:p>
                <a:r>
                  <a:rPr lang="en-US" altLang="zh-CN" sz="2000" b="1">
                    <a:solidFill>
                      <a:schemeClr val="bg1"/>
                    </a:solidFill>
                  </a:rPr>
                  <a:t>A3</a:t>
                </a:r>
                <a:endParaRPr lang="zh-CN" altLang="en-US" sz="2000" b="1">
                  <a:solidFill>
                    <a:schemeClr val="bg1"/>
                  </a:solidFill>
                </a:endParaRPr>
              </a:p>
            </p:txBody>
          </p:sp>
        </p:grpSp>
        <p:grpSp>
          <p:nvGrpSpPr>
            <p:cNvPr id="79" name="组合 78"/>
            <p:cNvGrpSpPr/>
            <p:nvPr/>
          </p:nvGrpSpPr>
          <p:grpSpPr>
            <a:xfrm>
              <a:off x="6545228" y="5428499"/>
              <a:ext cx="632238" cy="400110"/>
              <a:chOff x="5248672" y="4256474"/>
              <a:chExt cx="576064" cy="364561"/>
            </a:xfrm>
          </p:grpSpPr>
          <p:sp>
            <p:nvSpPr>
              <p:cNvPr id="81" name="椭圆 80"/>
              <p:cNvSpPr/>
              <p:nvPr/>
            </p:nvSpPr>
            <p:spPr>
              <a:xfrm>
                <a:off x="5335920"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TextBox 81"/>
              <p:cNvSpPr txBox="1"/>
              <p:nvPr/>
            </p:nvSpPr>
            <p:spPr>
              <a:xfrm>
                <a:off x="5248672" y="4256474"/>
                <a:ext cx="576064" cy="364561"/>
              </a:xfrm>
              <a:prstGeom prst="rect">
                <a:avLst/>
              </a:prstGeom>
              <a:noFill/>
            </p:spPr>
            <p:txBody>
              <a:bodyPr wrap="square" rtlCol="0">
                <a:spAutoFit/>
              </a:bodyPr>
              <a:lstStyle/>
              <a:p>
                <a:r>
                  <a:rPr lang="en-US" altLang="zh-CN" sz="2000" b="1">
                    <a:solidFill>
                      <a:schemeClr val="bg1"/>
                    </a:solidFill>
                  </a:rPr>
                  <a:t>A4</a:t>
                </a:r>
                <a:endParaRPr lang="zh-CN" altLang="en-US" sz="2000" b="1">
                  <a:solidFill>
                    <a:schemeClr val="bg1"/>
                  </a:solidFill>
                </a:endParaRPr>
              </a:p>
            </p:txBody>
          </p:sp>
        </p:grpSp>
        <p:grpSp>
          <p:nvGrpSpPr>
            <p:cNvPr id="83" name="组合 82"/>
            <p:cNvGrpSpPr/>
            <p:nvPr/>
          </p:nvGrpSpPr>
          <p:grpSpPr>
            <a:xfrm>
              <a:off x="8452701" y="3480480"/>
              <a:ext cx="632238" cy="400110"/>
              <a:chOff x="5248672" y="4256474"/>
              <a:chExt cx="576064" cy="364561"/>
            </a:xfrm>
          </p:grpSpPr>
          <p:sp>
            <p:nvSpPr>
              <p:cNvPr id="84" name="椭圆 83"/>
              <p:cNvSpPr/>
              <p:nvPr/>
            </p:nvSpPr>
            <p:spPr>
              <a:xfrm>
                <a:off x="5335920" y="4296544"/>
                <a:ext cx="288032" cy="288032"/>
              </a:xfrm>
              <a:prstGeom prst="ellipse">
                <a:avLst/>
              </a:prstGeom>
              <a:solidFill>
                <a:srgbClr val="FF0000">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TextBox 84"/>
              <p:cNvSpPr txBox="1"/>
              <p:nvPr/>
            </p:nvSpPr>
            <p:spPr>
              <a:xfrm>
                <a:off x="5248672" y="4256474"/>
                <a:ext cx="576064" cy="364561"/>
              </a:xfrm>
              <a:prstGeom prst="rect">
                <a:avLst/>
              </a:prstGeom>
              <a:noFill/>
            </p:spPr>
            <p:txBody>
              <a:bodyPr wrap="square" rtlCol="0">
                <a:spAutoFit/>
              </a:bodyPr>
              <a:lstStyle/>
              <a:p>
                <a:r>
                  <a:rPr lang="en-US" altLang="zh-CN" sz="2000" b="1">
                    <a:solidFill>
                      <a:schemeClr val="bg1"/>
                    </a:solidFill>
                  </a:rPr>
                  <a:t>A1</a:t>
                </a:r>
                <a:endParaRPr lang="zh-CN" altLang="en-US" sz="2000" b="1">
                  <a:solidFill>
                    <a:schemeClr val="bg1"/>
                  </a:solidFill>
                </a:endParaRPr>
              </a:p>
            </p:txBody>
          </p:sp>
        </p:grpSp>
      </p:grpSp>
      <p:sp>
        <p:nvSpPr>
          <p:cNvPr id="49" name="矩形 48"/>
          <p:cNvSpPr/>
          <p:nvPr/>
        </p:nvSpPr>
        <p:spPr>
          <a:xfrm>
            <a:off x="792511" y="1694671"/>
            <a:ext cx="2970091" cy="7109639"/>
          </a:xfrm>
          <a:prstGeom prst="rect">
            <a:avLst/>
          </a:prstGeom>
        </p:spPr>
        <p:txBody>
          <a:bodyPr wrap="square">
            <a:spAutoFit/>
          </a:bodyPr>
          <a:lstStyle/>
          <a:p>
            <a:pPr>
              <a:lnSpc>
                <a:spcPct val="150000"/>
              </a:lnSpc>
            </a:pPr>
            <a:r>
              <a:rPr lang="zh-CN" altLang="en-US" sz="1600">
                <a:solidFill>
                  <a:schemeClr val="tx1">
                    <a:lumMod val="50000"/>
                    <a:lumOff val="50000"/>
                  </a:schemeClr>
                </a:solidFill>
                <a:latin typeface="方正细黑一简体" pitchFamily="2" charset="-122"/>
                <a:ea typeface="方正细黑一简体" pitchFamily="2" charset="-122"/>
              </a:rPr>
              <a:t>共规划</a:t>
            </a:r>
            <a:r>
              <a:rPr lang="en-US" altLang="zh-CN" sz="1600">
                <a:solidFill>
                  <a:schemeClr val="tx1">
                    <a:lumMod val="50000"/>
                    <a:lumOff val="50000"/>
                  </a:schemeClr>
                </a:solidFill>
                <a:latin typeface="方正细黑一简体" pitchFamily="2" charset="-122"/>
                <a:ea typeface="方正细黑一简体" pitchFamily="2" charset="-122"/>
              </a:rPr>
              <a:t>15</a:t>
            </a:r>
            <a:r>
              <a:rPr lang="zh-CN" altLang="en-US" sz="1600">
                <a:solidFill>
                  <a:schemeClr val="tx1">
                    <a:lumMod val="50000"/>
                    <a:lumOff val="50000"/>
                  </a:schemeClr>
                </a:solidFill>
                <a:latin typeface="方正细黑一简体" pitchFamily="2" charset="-122"/>
                <a:ea typeface="方正细黑一简体" pitchFamily="2" charset="-122"/>
              </a:rPr>
              <a:t>座桥梁。</a:t>
            </a:r>
            <a:endParaRPr lang="en-US" altLang="zh-CN" sz="1600">
              <a:solidFill>
                <a:schemeClr val="tx1">
                  <a:lumMod val="50000"/>
                  <a:lumOff val="50000"/>
                </a:schemeClr>
              </a:solidFill>
              <a:latin typeface="方正细黑一简体" pitchFamily="2" charset="-122"/>
              <a:ea typeface="方正细黑一简体" pitchFamily="2" charset="-122"/>
            </a:endParaRPr>
          </a:p>
          <a:p>
            <a:pPr>
              <a:lnSpc>
                <a:spcPct val="150000"/>
              </a:lnSpc>
            </a:pPr>
            <a:r>
              <a:rPr lang="zh-CN" altLang="en-US" sz="1600">
                <a:solidFill>
                  <a:schemeClr val="tx1">
                    <a:lumMod val="50000"/>
                    <a:lumOff val="50000"/>
                  </a:schemeClr>
                </a:solidFill>
                <a:latin typeface="方正细黑一简体" pitchFamily="2" charset="-122"/>
                <a:ea typeface="方正细黑一简体" pitchFamily="2" charset="-122"/>
              </a:rPr>
              <a:t>停车场车行桥：宽度</a:t>
            </a:r>
            <a:r>
              <a:rPr lang="en-US" altLang="zh-CN" sz="1600">
                <a:solidFill>
                  <a:schemeClr val="tx1">
                    <a:lumMod val="50000"/>
                    <a:lumOff val="50000"/>
                  </a:schemeClr>
                </a:solidFill>
                <a:latin typeface="方正细黑一简体" pitchFamily="2" charset="-122"/>
                <a:ea typeface="方正细黑一简体" pitchFamily="2" charset="-122"/>
              </a:rPr>
              <a:t>16.5</a:t>
            </a:r>
            <a:r>
              <a:rPr lang="zh-CN" altLang="en-US" sz="1600">
                <a:solidFill>
                  <a:schemeClr val="tx1">
                    <a:lumMod val="50000"/>
                    <a:lumOff val="50000"/>
                  </a:schemeClr>
                </a:solidFill>
                <a:latin typeface="方正细黑一简体" pitchFamily="2" charset="-122"/>
                <a:ea typeface="方正细黑一简体" pitchFamily="2" charset="-122"/>
              </a:rPr>
              <a:t>米。</a:t>
            </a:r>
            <a:endParaRPr lang="en-US" altLang="zh-CN" sz="1600">
              <a:solidFill>
                <a:schemeClr val="tx1">
                  <a:lumMod val="50000"/>
                  <a:lumOff val="50000"/>
                </a:schemeClr>
              </a:solidFill>
              <a:latin typeface="方正细黑一简体" pitchFamily="2" charset="-122"/>
              <a:ea typeface="方正细黑一简体" pitchFamily="2" charset="-122"/>
            </a:endParaRPr>
          </a:p>
          <a:p>
            <a:pPr>
              <a:lnSpc>
                <a:spcPct val="150000"/>
              </a:lnSpc>
            </a:pPr>
            <a:r>
              <a:rPr lang="en-US" altLang="zh-CN" sz="1600">
                <a:solidFill>
                  <a:schemeClr val="tx1">
                    <a:lumMod val="50000"/>
                    <a:lumOff val="50000"/>
                  </a:schemeClr>
                </a:solidFill>
                <a:latin typeface="方正细黑一简体" pitchFamily="2" charset="-122"/>
                <a:ea typeface="方正细黑一简体" pitchFamily="2" charset="-122"/>
              </a:rPr>
              <a:t>2</a:t>
            </a:r>
            <a:r>
              <a:rPr lang="zh-CN" altLang="en-US" sz="1600">
                <a:solidFill>
                  <a:schemeClr val="tx1">
                    <a:lumMod val="50000"/>
                    <a:lumOff val="50000"/>
                  </a:schemeClr>
                </a:solidFill>
                <a:latin typeface="方正细黑一简体" pitchFamily="2" charset="-122"/>
                <a:ea typeface="方正细黑一简体" pitchFamily="2" charset="-122"/>
              </a:rPr>
              <a:t>号桥：人行桥，宽度</a:t>
            </a:r>
            <a:r>
              <a:rPr lang="en-US" altLang="zh-CN" sz="1600">
                <a:solidFill>
                  <a:schemeClr val="tx1">
                    <a:lumMod val="50000"/>
                    <a:lumOff val="50000"/>
                  </a:schemeClr>
                </a:solidFill>
                <a:latin typeface="方正细黑一简体" pitchFamily="2" charset="-122"/>
                <a:ea typeface="方正细黑一简体" pitchFamily="2" charset="-122"/>
              </a:rPr>
              <a:t>2</a:t>
            </a:r>
            <a:r>
              <a:rPr lang="zh-CN" altLang="en-US" sz="1600">
                <a:solidFill>
                  <a:schemeClr val="tx1">
                    <a:lumMod val="50000"/>
                    <a:lumOff val="50000"/>
                  </a:schemeClr>
                </a:solidFill>
                <a:latin typeface="方正细黑一简体" pitchFamily="2" charset="-122"/>
                <a:ea typeface="方正细黑一简体" pitchFamily="2" charset="-122"/>
              </a:rPr>
              <a:t>米。</a:t>
            </a:r>
            <a:endParaRPr lang="en-US" altLang="zh-CN" sz="1600">
              <a:solidFill>
                <a:schemeClr val="tx1">
                  <a:lumMod val="50000"/>
                  <a:lumOff val="50000"/>
                </a:schemeClr>
              </a:solidFill>
              <a:latin typeface="方正细黑一简体" pitchFamily="2" charset="-122"/>
              <a:ea typeface="方正细黑一简体" pitchFamily="2" charset="-122"/>
            </a:endParaRPr>
          </a:p>
          <a:p>
            <a:pPr>
              <a:lnSpc>
                <a:spcPct val="150000"/>
              </a:lnSpc>
            </a:pPr>
            <a:r>
              <a:rPr lang="en-US" altLang="zh-CN" sz="1600">
                <a:solidFill>
                  <a:schemeClr val="tx1">
                    <a:lumMod val="50000"/>
                    <a:lumOff val="50000"/>
                  </a:schemeClr>
                </a:solidFill>
                <a:latin typeface="方正细黑一简体" pitchFamily="2" charset="-122"/>
                <a:ea typeface="方正细黑一简体" pitchFamily="2" charset="-122"/>
              </a:rPr>
              <a:t>3</a:t>
            </a:r>
            <a:r>
              <a:rPr lang="zh-CN" altLang="en-US" sz="1600">
                <a:solidFill>
                  <a:schemeClr val="tx1">
                    <a:lumMod val="50000"/>
                    <a:lumOff val="50000"/>
                  </a:schemeClr>
                </a:solidFill>
                <a:latin typeface="方正细黑一简体" pitchFamily="2" charset="-122"/>
                <a:ea typeface="方正细黑一简体" pitchFamily="2" charset="-122"/>
              </a:rPr>
              <a:t>号桥：人行桥，宽度</a:t>
            </a:r>
            <a:r>
              <a:rPr lang="en-US" altLang="zh-CN" sz="1600">
                <a:solidFill>
                  <a:schemeClr val="tx1">
                    <a:lumMod val="50000"/>
                    <a:lumOff val="50000"/>
                  </a:schemeClr>
                </a:solidFill>
                <a:latin typeface="方正细黑一简体" pitchFamily="2" charset="-122"/>
                <a:ea typeface="方正细黑一简体" pitchFamily="2" charset="-122"/>
              </a:rPr>
              <a:t>2</a:t>
            </a:r>
            <a:r>
              <a:rPr lang="zh-CN" altLang="en-US" sz="1600">
                <a:solidFill>
                  <a:schemeClr val="tx1">
                    <a:lumMod val="50000"/>
                    <a:lumOff val="50000"/>
                  </a:schemeClr>
                </a:solidFill>
                <a:latin typeface="方正细黑一简体" pitchFamily="2" charset="-122"/>
                <a:ea typeface="方正细黑一简体" pitchFamily="2" charset="-122"/>
              </a:rPr>
              <a:t>米。</a:t>
            </a:r>
            <a:endParaRPr lang="en-US" altLang="zh-CN" sz="1600">
              <a:solidFill>
                <a:schemeClr val="tx1">
                  <a:lumMod val="50000"/>
                  <a:lumOff val="50000"/>
                </a:schemeClr>
              </a:solidFill>
              <a:latin typeface="方正细黑一简体" pitchFamily="2" charset="-122"/>
              <a:ea typeface="方正细黑一简体" pitchFamily="2" charset="-122"/>
            </a:endParaRPr>
          </a:p>
          <a:p>
            <a:pPr>
              <a:lnSpc>
                <a:spcPct val="150000"/>
              </a:lnSpc>
            </a:pPr>
            <a:r>
              <a:rPr lang="en-US" altLang="zh-CN" sz="1600">
                <a:solidFill>
                  <a:schemeClr val="tx1">
                    <a:lumMod val="50000"/>
                    <a:lumOff val="50000"/>
                  </a:schemeClr>
                </a:solidFill>
                <a:latin typeface="方正细黑一简体" pitchFamily="2" charset="-122"/>
                <a:ea typeface="方正细黑一简体" pitchFamily="2" charset="-122"/>
              </a:rPr>
              <a:t>4</a:t>
            </a:r>
            <a:r>
              <a:rPr lang="zh-CN" altLang="en-US" sz="1600">
                <a:solidFill>
                  <a:schemeClr val="tx1">
                    <a:lumMod val="50000"/>
                    <a:lumOff val="50000"/>
                  </a:schemeClr>
                </a:solidFill>
                <a:latin typeface="方正细黑一简体" pitchFamily="2" charset="-122"/>
                <a:ea typeface="方正细黑一简体" pitchFamily="2" charset="-122"/>
              </a:rPr>
              <a:t>号桥：人行拱桥，宽度</a:t>
            </a:r>
            <a:r>
              <a:rPr lang="en-US" altLang="zh-CN" sz="1600">
                <a:solidFill>
                  <a:schemeClr val="tx1">
                    <a:lumMod val="50000"/>
                    <a:lumOff val="50000"/>
                  </a:schemeClr>
                </a:solidFill>
                <a:latin typeface="方正细黑一简体" pitchFamily="2" charset="-122"/>
                <a:ea typeface="方正细黑一简体" pitchFamily="2" charset="-122"/>
              </a:rPr>
              <a:t>4</a:t>
            </a:r>
            <a:r>
              <a:rPr lang="zh-CN" altLang="en-US" sz="1600">
                <a:solidFill>
                  <a:schemeClr val="tx1">
                    <a:lumMod val="50000"/>
                    <a:lumOff val="50000"/>
                  </a:schemeClr>
                </a:solidFill>
                <a:latin typeface="方正细黑一简体" pitchFamily="2" charset="-122"/>
                <a:ea typeface="方正细黑一简体" pitchFamily="2" charset="-122"/>
              </a:rPr>
              <a:t>米。</a:t>
            </a:r>
            <a:endParaRPr lang="en-US" altLang="zh-CN" sz="1600">
              <a:solidFill>
                <a:schemeClr val="tx1">
                  <a:lumMod val="50000"/>
                  <a:lumOff val="50000"/>
                </a:schemeClr>
              </a:solidFill>
              <a:latin typeface="方正细黑一简体" pitchFamily="2" charset="-122"/>
              <a:ea typeface="方正细黑一简体" pitchFamily="2" charset="-122"/>
            </a:endParaRPr>
          </a:p>
          <a:p>
            <a:pPr>
              <a:lnSpc>
                <a:spcPct val="150000"/>
              </a:lnSpc>
            </a:pPr>
            <a:r>
              <a:rPr lang="en-US" altLang="zh-CN" sz="1600">
                <a:solidFill>
                  <a:schemeClr val="tx1">
                    <a:lumMod val="50000"/>
                    <a:lumOff val="50000"/>
                  </a:schemeClr>
                </a:solidFill>
                <a:latin typeface="方正细黑一简体" pitchFamily="2" charset="-122"/>
                <a:ea typeface="方正细黑一简体" pitchFamily="2" charset="-122"/>
              </a:rPr>
              <a:t>5</a:t>
            </a:r>
            <a:r>
              <a:rPr lang="zh-CN" altLang="en-US" sz="1600">
                <a:solidFill>
                  <a:schemeClr val="tx1">
                    <a:lumMod val="50000"/>
                    <a:lumOff val="50000"/>
                  </a:schemeClr>
                </a:solidFill>
                <a:latin typeface="方正细黑一简体" pitchFamily="2" charset="-122"/>
                <a:ea typeface="方正细黑一简体" pitchFamily="2" charset="-122"/>
              </a:rPr>
              <a:t>号桥：火车、人行两用桥，宽度</a:t>
            </a:r>
            <a:r>
              <a:rPr lang="en-US" altLang="zh-CN" sz="1600">
                <a:solidFill>
                  <a:schemeClr val="tx1">
                    <a:lumMod val="50000"/>
                    <a:lumOff val="50000"/>
                  </a:schemeClr>
                </a:solidFill>
                <a:latin typeface="方正细黑一简体" pitchFamily="2" charset="-122"/>
                <a:ea typeface="方正细黑一简体" pitchFamily="2" charset="-122"/>
              </a:rPr>
              <a:t>3</a:t>
            </a:r>
            <a:r>
              <a:rPr lang="zh-CN" altLang="en-US" sz="1600">
                <a:solidFill>
                  <a:schemeClr val="tx1">
                    <a:lumMod val="50000"/>
                    <a:lumOff val="50000"/>
                  </a:schemeClr>
                </a:solidFill>
                <a:latin typeface="方正细黑一简体" pitchFamily="2" charset="-122"/>
                <a:ea typeface="方正细黑一简体" pitchFamily="2" charset="-122"/>
              </a:rPr>
              <a:t>米。</a:t>
            </a:r>
            <a:endParaRPr lang="en-US" altLang="zh-CN" sz="1600">
              <a:solidFill>
                <a:schemeClr val="tx1">
                  <a:lumMod val="50000"/>
                  <a:lumOff val="50000"/>
                </a:schemeClr>
              </a:solidFill>
              <a:latin typeface="方正细黑一简体" pitchFamily="2" charset="-122"/>
              <a:ea typeface="方正细黑一简体" pitchFamily="2" charset="-122"/>
            </a:endParaRPr>
          </a:p>
          <a:p>
            <a:pPr>
              <a:lnSpc>
                <a:spcPct val="150000"/>
              </a:lnSpc>
            </a:pPr>
            <a:r>
              <a:rPr lang="en-US" altLang="zh-CN" sz="1600">
                <a:solidFill>
                  <a:schemeClr val="tx1">
                    <a:lumMod val="50000"/>
                    <a:lumOff val="50000"/>
                  </a:schemeClr>
                </a:solidFill>
                <a:latin typeface="方正细黑一简体" pitchFamily="2" charset="-122"/>
                <a:ea typeface="方正细黑一简体" pitchFamily="2" charset="-122"/>
              </a:rPr>
              <a:t>6</a:t>
            </a:r>
            <a:r>
              <a:rPr lang="zh-CN" altLang="en-US" sz="1600">
                <a:solidFill>
                  <a:schemeClr val="tx1">
                    <a:lumMod val="50000"/>
                    <a:lumOff val="50000"/>
                  </a:schemeClr>
                </a:solidFill>
                <a:latin typeface="方正细黑一简体" pitchFamily="2" charset="-122"/>
                <a:ea typeface="方正细黑一简体" pitchFamily="2" charset="-122"/>
              </a:rPr>
              <a:t>号桥：人行拱桥，宽度</a:t>
            </a:r>
            <a:r>
              <a:rPr lang="en-US" altLang="zh-CN" sz="1600">
                <a:solidFill>
                  <a:schemeClr val="tx1">
                    <a:lumMod val="50000"/>
                    <a:lumOff val="50000"/>
                  </a:schemeClr>
                </a:solidFill>
                <a:latin typeface="方正细黑一简体" pitchFamily="2" charset="-122"/>
                <a:ea typeface="方正细黑一简体" pitchFamily="2" charset="-122"/>
              </a:rPr>
              <a:t>2</a:t>
            </a:r>
            <a:r>
              <a:rPr lang="zh-CN" altLang="en-US" sz="1600">
                <a:solidFill>
                  <a:schemeClr val="tx1">
                    <a:lumMod val="50000"/>
                    <a:lumOff val="50000"/>
                  </a:schemeClr>
                </a:solidFill>
                <a:latin typeface="方正细黑一简体" pitchFamily="2" charset="-122"/>
                <a:ea typeface="方正细黑一简体" pitchFamily="2" charset="-122"/>
              </a:rPr>
              <a:t>米。</a:t>
            </a:r>
            <a:endParaRPr lang="en-US" altLang="zh-CN" sz="1600">
              <a:solidFill>
                <a:schemeClr val="tx1">
                  <a:lumMod val="50000"/>
                  <a:lumOff val="50000"/>
                </a:schemeClr>
              </a:solidFill>
              <a:latin typeface="方正细黑一简体" pitchFamily="2" charset="-122"/>
              <a:ea typeface="方正细黑一简体" pitchFamily="2" charset="-122"/>
            </a:endParaRPr>
          </a:p>
          <a:p>
            <a:pPr>
              <a:lnSpc>
                <a:spcPct val="150000"/>
              </a:lnSpc>
            </a:pPr>
            <a:r>
              <a:rPr lang="en-US" altLang="zh-CN" sz="1600">
                <a:solidFill>
                  <a:schemeClr val="tx1">
                    <a:lumMod val="50000"/>
                    <a:lumOff val="50000"/>
                  </a:schemeClr>
                </a:solidFill>
                <a:latin typeface="方正细黑一简体" pitchFamily="2" charset="-122"/>
                <a:ea typeface="方正细黑一简体" pitchFamily="2" charset="-122"/>
              </a:rPr>
              <a:t>7</a:t>
            </a:r>
            <a:r>
              <a:rPr lang="zh-CN" altLang="en-US" sz="1600">
                <a:solidFill>
                  <a:schemeClr val="tx1">
                    <a:lumMod val="50000"/>
                    <a:lumOff val="50000"/>
                  </a:schemeClr>
                </a:solidFill>
                <a:latin typeface="方正细黑一简体" pitchFamily="2" charset="-122"/>
                <a:ea typeface="方正细黑一简体" pitchFamily="2" charset="-122"/>
              </a:rPr>
              <a:t>号桥：人行拱桥，宽度</a:t>
            </a:r>
            <a:r>
              <a:rPr lang="en-US" altLang="zh-CN" sz="1600">
                <a:solidFill>
                  <a:schemeClr val="tx1">
                    <a:lumMod val="50000"/>
                    <a:lumOff val="50000"/>
                  </a:schemeClr>
                </a:solidFill>
                <a:latin typeface="方正细黑一简体" pitchFamily="2" charset="-122"/>
                <a:ea typeface="方正细黑一简体" pitchFamily="2" charset="-122"/>
              </a:rPr>
              <a:t>2</a:t>
            </a:r>
            <a:r>
              <a:rPr lang="zh-CN" altLang="en-US" sz="1600">
                <a:solidFill>
                  <a:schemeClr val="tx1">
                    <a:lumMod val="50000"/>
                    <a:lumOff val="50000"/>
                  </a:schemeClr>
                </a:solidFill>
                <a:latin typeface="方正细黑一简体" pitchFamily="2" charset="-122"/>
                <a:ea typeface="方正细黑一简体" pitchFamily="2" charset="-122"/>
              </a:rPr>
              <a:t>米。</a:t>
            </a:r>
            <a:endParaRPr lang="en-US" altLang="zh-CN" sz="1600">
              <a:solidFill>
                <a:schemeClr val="tx1">
                  <a:lumMod val="50000"/>
                  <a:lumOff val="50000"/>
                </a:schemeClr>
              </a:solidFill>
              <a:latin typeface="方正细黑一简体" pitchFamily="2" charset="-122"/>
              <a:ea typeface="方正细黑一简体" pitchFamily="2" charset="-122"/>
            </a:endParaRPr>
          </a:p>
          <a:p>
            <a:pPr>
              <a:lnSpc>
                <a:spcPct val="150000"/>
              </a:lnSpc>
            </a:pPr>
            <a:r>
              <a:rPr lang="en-US" altLang="zh-CN" sz="1600">
                <a:solidFill>
                  <a:schemeClr val="tx1">
                    <a:lumMod val="50000"/>
                    <a:lumOff val="50000"/>
                  </a:schemeClr>
                </a:solidFill>
                <a:latin typeface="方正细黑一简体" pitchFamily="2" charset="-122"/>
                <a:ea typeface="方正细黑一简体" pitchFamily="2" charset="-122"/>
              </a:rPr>
              <a:t>8</a:t>
            </a:r>
            <a:r>
              <a:rPr lang="zh-CN" altLang="en-US" sz="1600">
                <a:solidFill>
                  <a:schemeClr val="tx1">
                    <a:lumMod val="50000"/>
                    <a:lumOff val="50000"/>
                  </a:schemeClr>
                </a:solidFill>
                <a:latin typeface="方正细黑一简体" pitchFamily="2" charset="-122"/>
                <a:ea typeface="方正细黑一简体" pitchFamily="2" charset="-122"/>
              </a:rPr>
              <a:t>号桥：人行拱桥，宽度</a:t>
            </a:r>
            <a:r>
              <a:rPr lang="en-US" altLang="zh-CN" sz="1600">
                <a:solidFill>
                  <a:schemeClr val="tx1">
                    <a:lumMod val="50000"/>
                    <a:lumOff val="50000"/>
                  </a:schemeClr>
                </a:solidFill>
                <a:latin typeface="方正细黑一简体" pitchFamily="2" charset="-122"/>
                <a:ea typeface="方正细黑一简体" pitchFamily="2" charset="-122"/>
              </a:rPr>
              <a:t>2</a:t>
            </a:r>
            <a:r>
              <a:rPr lang="zh-CN" altLang="en-US" sz="1600">
                <a:solidFill>
                  <a:schemeClr val="tx1">
                    <a:lumMod val="50000"/>
                    <a:lumOff val="50000"/>
                  </a:schemeClr>
                </a:solidFill>
                <a:latin typeface="方正细黑一简体" pitchFamily="2" charset="-122"/>
                <a:ea typeface="方正细黑一简体" pitchFamily="2" charset="-122"/>
              </a:rPr>
              <a:t>米。</a:t>
            </a:r>
            <a:endParaRPr lang="en-US" altLang="zh-CN" sz="1600">
              <a:solidFill>
                <a:schemeClr val="tx1">
                  <a:lumMod val="50000"/>
                  <a:lumOff val="50000"/>
                </a:schemeClr>
              </a:solidFill>
              <a:latin typeface="方正细黑一简体" pitchFamily="2" charset="-122"/>
              <a:ea typeface="方正细黑一简体" pitchFamily="2" charset="-122"/>
            </a:endParaRPr>
          </a:p>
          <a:p>
            <a:pPr>
              <a:lnSpc>
                <a:spcPct val="150000"/>
              </a:lnSpc>
            </a:pPr>
            <a:r>
              <a:rPr lang="en-US" altLang="zh-CN" sz="1600">
                <a:solidFill>
                  <a:schemeClr val="tx1">
                    <a:lumMod val="50000"/>
                    <a:lumOff val="50000"/>
                  </a:schemeClr>
                </a:solidFill>
                <a:latin typeface="方正细黑一简体" pitchFamily="2" charset="-122"/>
                <a:ea typeface="方正细黑一简体" pitchFamily="2" charset="-122"/>
              </a:rPr>
              <a:t>9</a:t>
            </a:r>
            <a:r>
              <a:rPr lang="zh-CN" altLang="en-US" sz="1600">
                <a:solidFill>
                  <a:schemeClr val="tx1">
                    <a:lumMod val="50000"/>
                    <a:lumOff val="50000"/>
                  </a:schemeClr>
                </a:solidFill>
                <a:latin typeface="方正细黑一简体" pitchFamily="2" charset="-122"/>
                <a:ea typeface="方正细黑一简体" pitchFamily="2" charset="-122"/>
              </a:rPr>
              <a:t>号桥：车行桥，宽度</a:t>
            </a:r>
            <a:r>
              <a:rPr lang="en-US" altLang="zh-CN" sz="1600">
                <a:solidFill>
                  <a:schemeClr val="tx1">
                    <a:lumMod val="50000"/>
                    <a:lumOff val="50000"/>
                  </a:schemeClr>
                </a:solidFill>
                <a:latin typeface="方正细黑一简体" pitchFamily="2" charset="-122"/>
                <a:ea typeface="方正细黑一简体" pitchFamily="2" charset="-122"/>
              </a:rPr>
              <a:t>5</a:t>
            </a:r>
            <a:r>
              <a:rPr lang="zh-CN" altLang="en-US" sz="1600">
                <a:solidFill>
                  <a:schemeClr val="tx1">
                    <a:lumMod val="50000"/>
                    <a:lumOff val="50000"/>
                  </a:schemeClr>
                </a:solidFill>
                <a:latin typeface="方正细黑一简体" pitchFamily="2" charset="-122"/>
                <a:ea typeface="方正细黑一简体" pitchFamily="2" charset="-122"/>
              </a:rPr>
              <a:t>米。</a:t>
            </a:r>
            <a:endParaRPr lang="en-US" altLang="zh-CN" sz="1600">
              <a:solidFill>
                <a:schemeClr val="tx1">
                  <a:lumMod val="50000"/>
                  <a:lumOff val="50000"/>
                </a:schemeClr>
              </a:solidFill>
              <a:latin typeface="方正细黑一简体" pitchFamily="2" charset="-122"/>
              <a:ea typeface="方正细黑一简体" pitchFamily="2" charset="-122"/>
            </a:endParaRPr>
          </a:p>
          <a:p>
            <a:pPr>
              <a:lnSpc>
                <a:spcPct val="150000"/>
              </a:lnSpc>
            </a:pPr>
            <a:r>
              <a:rPr lang="en-US" altLang="zh-CN" sz="1600">
                <a:solidFill>
                  <a:schemeClr val="tx1">
                    <a:lumMod val="50000"/>
                    <a:lumOff val="50000"/>
                  </a:schemeClr>
                </a:solidFill>
                <a:latin typeface="方正细黑一简体" pitchFamily="2" charset="-122"/>
                <a:ea typeface="方正细黑一简体" pitchFamily="2" charset="-122"/>
              </a:rPr>
              <a:t>A1</a:t>
            </a:r>
            <a:r>
              <a:rPr lang="zh-CN" altLang="en-US" sz="1600">
                <a:solidFill>
                  <a:schemeClr val="tx1">
                    <a:lumMod val="50000"/>
                    <a:lumOff val="50000"/>
                  </a:schemeClr>
                </a:solidFill>
                <a:latin typeface="方正细黑一简体" pitchFamily="2" charset="-122"/>
                <a:ea typeface="方正细黑一简体" pitchFamily="2" charset="-122"/>
              </a:rPr>
              <a:t>号桥：人行拱桥，底部通火车，宽度</a:t>
            </a:r>
            <a:r>
              <a:rPr lang="en-US" altLang="zh-CN" sz="1600">
                <a:solidFill>
                  <a:schemeClr val="tx1">
                    <a:lumMod val="50000"/>
                    <a:lumOff val="50000"/>
                  </a:schemeClr>
                </a:solidFill>
                <a:latin typeface="方正细黑一简体" pitchFamily="2" charset="-122"/>
                <a:ea typeface="方正细黑一简体" pitchFamily="2" charset="-122"/>
              </a:rPr>
              <a:t>2</a:t>
            </a:r>
            <a:r>
              <a:rPr lang="zh-CN" altLang="en-US" sz="1600">
                <a:solidFill>
                  <a:schemeClr val="tx1">
                    <a:lumMod val="50000"/>
                    <a:lumOff val="50000"/>
                  </a:schemeClr>
                </a:solidFill>
                <a:latin typeface="方正细黑一简体" pitchFamily="2" charset="-122"/>
                <a:ea typeface="方正细黑一简体" pitchFamily="2" charset="-122"/>
              </a:rPr>
              <a:t>米。</a:t>
            </a:r>
            <a:endParaRPr lang="en-US" altLang="zh-CN" sz="1600">
              <a:solidFill>
                <a:schemeClr val="tx1">
                  <a:lumMod val="50000"/>
                  <a:lumOff val="50000"/>
                </a:schemeClr>
              </a:solidFill>
              <a:latin typeface="方正细黑一简体" pitchFamily="2" charset="-122"/>
              <a:ea typeface="方正细黑一简体" pitchFamily="2" charset="-122"/>
            </a:endParaRPr>
          </a:p>
          <a:p>
            <a:pPr>
              <a:lnSpc>
                <a:spcPct val="150000"/>
              </a:lnSpc>
            </a:pPr>
            <a:r>
              <a:rPr lang="en-US" altLang="zh-CN" sz="1600">
                <a:solidFill>
                  <a:schemeClr val="tx1">
                    <a:lumMod val="50000"/>
                    <a:lumOff val="50000"/>
                  </a:schemeClr>
                </a:solidFill>
                <a:latin typeface="方正细黑一简体" pitchFamily="2" charset="-122"/>
                <a:ea typeface="方正细黑一简体" pitchFamily="2" charset="-122"/>
              </a:rPr>
              <a:t>A2</a:t>
            </a:r>
            <a:r>
              <a:rPr lang="zh-CN" altLang="en-US" sz="1600">
                <a:solidFill>
                  <a:schemeClr val="tx1">
                    <a:lumMod val="50000"/>
                    <a:lumOff val="50000"/>
                  </a:schemeClr>
                </a:solidFill>
                <a:latin typeface="方正细黑一简体" pitchFamily="2" charset="-122"/>
                <a:ea typeface="方正细黑一简体" pitchFamily="2" charset="-122"/>
              </a:rPr>
              <a:t>号桥：观景平台，顶部通火车。</a:t>
            </a:r>
            <a:endParaRPr lang="en-US" altLang="zh-CN" sz="1600">
              <a:solidFill>
                <a:schemeClr val="tx1">
                  <a:lumMod val="50000"/>
                  <a:lumOff val="50000"/>
                </a:schemeClr>
              </a:solidFill>
              <a:latin typeface="方正细黑一简体" pitchFamily="2" charset="-122"/>
              <a:ea typeface="方正细黑一简体" pitchFamily="2" charset="-122"/>
            </a:endParaRPr>
          </a:p>
          <a:p>
            <a:pPr>
              <a:lnSpc>
                <a:spcPct val="150000"/>
              </a:lnSpc>
            </a:pPr>
            <a:r>
              <a:rPr lang="en-US" altLang="zh-CN" sz="1600">
                <a:solidFill>
                  <a:schemeClr val="tx1">
                    <a:lumMod val="50000"/>
                    <a:lumOff val="50000"/>
                  </a:schemeClr>
                </a:solidFill>
                <a:latin typeface="方正细黑一简体" pitchFamily="2" charset="-122"/>
                <a:ea typeface="方正细黑一简体" pitchFamily="2" charset="-122"/>
              </a:rPr>
              <a:t>A3</a:t>
            </a:r>
            <a:r>
              <a:rPr lang="zh-CN" altLang="en-US" sz="1600">
                <a:solidFill>
                  <a:schemeClr val="tx1">
                    <a:lumMod val="50000"/>
                    <a:lumOff val="50000"/>
                  </a:schemeClr>
                </a:solidFill>
                <a:latin typeface="方正细黑一简体" pitchFamily="2" charset="-122"/>
                <a:ea typeface="方正细黑一简体" pitchFamily="2" charset="-122"/>
              </a:rPr>
              <a:t>号桥：火车通行桥，宽度</a:t>
            </a:r>
            <a:r>
              <a:rPr lang="en-US" altLang="zh-CN" sz="1600">
                <a:solidFill>
                  <a:schemeClr val="tx1">
                    <a:lumMod val="50000"/>
                    <a:lumOff val="50000"/>
                  </a:schemeClr>
                </a:solidFill>
                <a:latin typeface="方正细黑一简体" pitchFamily="2" charset="-122"/>
                <a:ea typeface="方正细黑一简体" pitchFamily="2" charset="-122"/>
              </a:rPr>
              <a:t>2.5</a:t>
            </a:r>
            <a:r>
              <a:rPr lang="zh-CN" altLang="en-US" sz="1600">
                <a:solidFill>
                  <a:schemeClr val="tx1">
                    <a:lumMod val="50000"/>
                    <a:lumOff val="50000"/>
                  </a:schemeClr>
                </a:solidFill>
                <a:latin typeface="方正细黑一简体" pitchFamily="2" charset="-122"/>
                <a:ea typeface="方正细黑一简体" pitchFamily="2" charset="-122"/>
              </a:rPr>
              <a:t>米。</a:t>
            </a:r>
            <a:endParaRPr lang="en-US" altLang="zh-CN" sz="1600">
              <a:solidFill>
                <a:schemeClr val="tx1">
                  <a:lumMod val="50000"/>
                  <a:lumOff val="50000"/>
                </a:schemeClr>
              </a:solidFill>
              <a:latin typeface="方正细黑一简体" pitchFamily="2" charset="-122"/>
              <a:ea typeface="方正细黑一简体" pitchFamily="2" charset="-122"/>
            </a:endParaRPr>
          </a:p>
          <a:p>
            <a:pPr>
              <a:lnSpc>
                <a:spcPct val="150000"/>
              </a:lnSpc>
            </a:pPr>
            <a:r>
              <a:rPr lang="en-US" altLang="zh-CN" sz="1600">
                <a:solidFill>
                  <a:schemeClr val="tx1">
                    <a:lumMod val="50000"/>
                    <a:lumOff val="50000"/>
                  </a:schemeClr>
                </a:solidFill>
                <a:latin typeface="方正细黑一简体" pitchFamily="2" charset="-122"/>
                <a:ea typeface="方正细黑一简体" pitchFamily="2" charset="-122"/>
              </a:rPr>
              <a:t>A4</a:t>
            </a:r>
            <a:r>
              <a:rPr lang="zh-CN" altLang="en-US" sz="1600">
                <a:solidFill>
                  <a:schemeClr val="tx1">
                    <a:lumMod val="50000"/>
                    <a:lumOff val="50000"/>
                  </a:schemeClr>
                </a:solidFill>
                <a:latin typeface="方正细黑一简体" pitchFamily="2" charset="-122"/>
                <a:ea typeface="方正细黑一简体" pitchFamily="2" charset="-122"/>
              </a:rPr>
              <a:t>号桥，人行拱桥，底部通火车，宽度</a:t>
            </a:r>
            <a:r>
              <a:rPr lang="en-US" altLang="zh-CN" sz="1600">
                <a:solidFill>
                  <a:schemeClr val="tx1">
                    <a:lumMod val="50000"/>
                    <a:lumOff val="50000"/>
                  </a:schemeClr>
                </a:solidFill>
                <a:latin typeface="方正细黑一简体" pitchFamily="2" charset="-122"/>
                <a:ea typeface="方正细黑一简体" pitchFamily="2" charset="-122"/>
              </a:rPr>
              <a:t>2</a:t>
            </a:r>
            <a:r>
              <a:rPr lang="zh-CN" altLang="en-US" sz="1600">
                <a:solidFill>
                  <a:schemeClr val="tx1">
                    <a:lumMod val="50000"/>
                    <a:lumOff val="50000"/>
                  </a:schemeClr>
                </a:solidFill>
                <a:latin typeface="方正细黑一简体" pitchFamily="2" charset="-122"/>
                <a:ea typeface="方正细黑一简体" pitchFamily="2" charset="-122"/>
              </a:rPr>
              <a:t>米。</a:t>
            </a:r>
            <a:endParaRPr lang="en-US" altLang="zh-CN" sz="1600">
              <a:solidFill>
                <a:schemeClr val="tx1">
                  <a:lumMod val="50000"/>
                  <a:lumOff val="50000"/>
                </a:schemeClr>
              </a:solidFill>
              <a:latin typeface="方正细黑一简体" pitchFamily="2" charset="-122"/>
              <a:ea typeface="方正细黑一简体" pitchFamily="2" charset="-122"/>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t>73</a:t>
            </a:fld>
            <a:endParaRPr lang="zh-CN" altLang="en-US"/>
          </a:p>
        </p:txBody>
      </p:sp>
    </p:spTree>
    <p:extLst>
      <p:ext uri="{BB962C8B-B14F-4D97-AF65-F5344CB8AC3E}">
        <p14:creationId xmlns:p14="http://schemas.microsoft.com/office/powerpoint/2010/main" val="31985513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a:xfrm>
            <a:off x="792511" y="756146"/>
            <a:ext cx="11008890" cy="648072"/>
          </a:xfrm>
          <a:prstGeom prst="rect">
            <a:avLst/>
          </a:prstGeom>
        </p:spPr>
        <p:txBody>
          <a:bodyPr vert="horz" lIns="128016" tIns="64008" rIns="128016" bIns="64008" rtlCol="0" anchor="ctr">
            <a:normAutofit/>
          </a:bodyPr>
          <a:lstStyle>
            <a:lvl1pPr algn="ctr" defTabSz="1280160" rtl="0" eaLnBrk="1" latinLnBrk="0" hangingPunct="1">
              <a:spcBef>
                <a:spcPct val="0"/>
              </a:spcBef>
              <a:buNone/>
              <a:defRPr sz="6200" kern="1200">
                <a:solidFill>
                  <a:schemeClr val="tx1"/>
                </a:solidFill>
                <a:latin typeface="+mj-lt"/>
                <a:ea typeface="+mj-ea"/>
                <a:cs typeface="+mj-cs"/>
              </a:defRPr>
            </a:lvl1pPr>
          </a:lstStyle>
          <a:p>
            <a:pPr algn="l"/>
            <a:r>
              <a:rPr lang="zh-CN" altLang="en-US" sz="2400">
                <a:solidFill>
                  <a:srgbClr val="92D050"/>
                </a:solidFill>
                <a:latin typeface="叶根友毛笔行书" pitchFamily="2" charset="-122"/>
                <a:ea typeface="叶根友毛笔行书" pitchFamily="2" charset="-122"/>
              </a:rPr>
              <a:t>桥梁选型</a:t>
            </a:r>
          </a:p>
        </p:txBody>
      </p:sp>
      <p:grpSp>
        <p:nvGrpSpPr>
          <p:cNvPr id="12" name="组合 11"/>
          <p:cNvGrpSpPr/>
          <p:nvPr/>
        </p:nvGrpSpPr>
        <p:grpSpPr>
          <a:xfrm>
            <a:off x="5308499" y="1394138"/>
            <a:ext cx="6833297" cy="3240360"/>
            <a:chOff x="4469203" y="1809056"/>
            <a:chExt cx="6833297" cy="324036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b="8730"/>
            <a:stretch/>
          </p:blipFill>
          <p:spPr>
            <a:xfrm>
              <a:off x="4469203" y="1809056"/>
              <a:ext cx="2352079" cy="324036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b="5179"/>
            <a:stretch/>
          </p:blipFill>
          <p:spPr>
            <a:xfrm>
              <a:off x="6925993" y="1809056"/>
              <a:ext cx="4376507" cy="3240360"/>
            </a:xfrm>
            <a:prstGeom prst="rect">
              <a:avLst/>
            </a:prstGeom>
          </p:spPr>
        </p:pic>
      </p:grpSp>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b="9193"/>
          <a:stretch/>
        </p:blipFill>
        <p:spPr>
          <a:xfrm>
            <a:off x="5308499" y="4872608"/>
            <a:ext cx="6833297" cy="4138746"/>
          </a:xfrm>
          <a:prstGeom prst="rect">
            <a:avLst/>
          </a:prstGeom>
        </p:spPr>
      </p:pic>
      <p:sp>
        <p:nvSpPr>
          <p:cNvPr id="11" name="标题 1"/>
          <p:cNvSpPr txBox="1">
            <a:spLocks/>
          </p:cNvSpPr>
          <p:nvPr/>
        </p:nvSpPr>
        <p:spPr>
          <a:xfrm>
            <a:off x="3736504" y="2736649"/>
            <a:ext cx="1388253" cy="487973"/>
          </a:xfrm>
          <a:prstGeom prst="rect">
            <a:avLst/>
          </a:prstGeom>
        </p:spPr>
        <p:txBody>
          <a:bodyPr vert="horz" lIns="128016" tIns="64008" rIns="128016" bIns="64008" rtlCol="0" anchor="ctr">
            <a:normAutofit/>
          </a:bodyPr>
          <a:lstStyle>
            <a:lvl1pPr algn="ctr" defTabSz="1280160" rtl="0" eaLnBrk="1" latinLnBrk="0" hangingPunct="1">
              <a:spcBef>
                <a:spcPct val="0"/>
              </a:spcBef>
              <a:buNone/>
              <a:defRPr sz="6200" kern="1200">
                <a:solidFill>
                  <a:schemeClr val="tx1"/>
                </a:solidFill>
                <a:latin typeface="+mj-lt"/>
                <a:ea typeface="+mj-ea"/>
                <a:cs typeface="+mj-cs"/>
              </a:defRPr>
            </a:lvl1pPr>
          </a:lstStyle>
          <a:p>
            <a:r>
              <a:rPr lang="zh-CN" altLang="en-US" sz="1800" b="1">
                <a:solidFill>
                  <a:schemeClr val="accent4"/>
                </a:solidFill>
                <a:latin typeface="华文细黑" panose="02010600040101010101" pitchFamily="2" charset="-122"/>
                <a:ea typeface="华文细黑" panose="02010600040101010101" pitchFamily="2" charset="-122"/>
              </a:rPr>
              <a:t>木拱桥</a:t>
            </a:r>
          </a:p>
        </p:txBody>
      </p:sp>
      <p:sp>
        <p:nvSpPr>
          <p:cNvPr id="13" name="标题 1"/>
          <p:cNvSpPr txBox="1">
            <a:spLocks/>
          </p:cNvSpPr>
          <p:nvPr/>
        </p:nvSpPr>
        <p:spPr>
          <a:xfrm>
            <a:off x="3736503" y="6697994"/>
            <a:ext cx="1388253" cy="487973"/>
          </a:xfrm>
          <a:prstGeom prst="rect">
            <a:avLst/>
          </a:prstGeom>
        </p:spPr>
        <p:txBody>
          <a:bodyPr vert="horz" lIns="128016" tIns="64008" rIns="128016" bIns="64008" rtlCol="0" anchor="ctr">
            <a:normAutofit/>
          </a:bodyPr>
          <a:lstStyle>
            <a:lvl1pPr algn="ctr" defTabSz="1280160" rtl="0" eaLnBrk="1" latinLnBrk="0" hangingPunct="1">
              <a:spcBef>
                <a:spcPct val="0"/>
              </a:spcBef>
              <a:buNone/>
              <a:defRPr sz="6200" kern="1200">
                <a:solidFill>
                  <a:schemeClr val="tx1"/>
                </a:solidFill>
                <a:latin typeface="+mj-lt"/>
                <a:ea typeface="+mj-ea"/>
                <a:cs typeface="+mj-cs"/>
              </a:defRPr>
            </a:lvl1pPr>
          </a:lstStyle>
          <a:p>
            <a:r>
              <a:rPr lang="zh-CN" altLang="en-US" sz="1800" b="1">
                <a:solidFill>
                  <a:schemeClr val="accent4"/>
                </a:solidFill>
                <a:latin typeface="华文细黑" panose="02010600040101010101" pitchFamily="2" charset="-122"/>
                <a:ea typeface="华文细黑" panose="02010600040101010101" pitchFamily="2" charset="-122"/>
              </a:rPr>
              <a:t>吊桥</a:t>
            </a:r>
          </a:p>
        </p:txBody>
      </p:sp>
      <p:sp>
        <p:nvSpPr>
          <p:cNvPr id="4" name="灯片编号占位符 3"/>
          <p:cNvSpPr>
            <a:spLocks noGrp="1"/>
          </p:cNvSpPr>
          <p:nvPr>
            <p:ph type="sldNum" sz="quarter" idx="12"/>
          </p:nvPr>
        </p:nvSpPr>
        <p:spPr/>
        <p:txBody>
          <a:bodyPr/>
          <a:lstStyle/>
          <a:p>
            <a:fld id="{0C913308-F349-4B6D-A68A-DD1791B4A57B}" type="slidenum">
              <a:rPr lang="zh-CN" altLang="en-US" smtClean="0"/>
              <a:t>74</a:t>
            </a:fld>
            <a:endParaRPr lang="zh-CN" altLang="en-US"/>
          </a:p>
        </p:txBody>
      </p:sp>
    </p:spTree>
    <p:extLst>
      <p:ext uri="{BB962C8B-B14F-4D97-AF65-F5344CB8AC3E}">
        <p14:creationId xmlns:p14="http://schemas.microsoft.com/office/powerpoint/2010/main" val="35095384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a:xfrm>
            <a:off x="792511" y="756146"/>
            <a:ext cx="11008890" cy="648072"/>
          </a:xfrm>
          <a:prstGeom prst="rect">
            <a:avLst/>
          </a:prstGeom>
        </p:spPr>
        <p:txBody>
          <a:bodyPr vert="horz" lIns="128016" tIns="64008" rIns="128016" bIns="64008" rtlCol="0" anchor="ctr">
            <a:normAutofit/>
          </a:bodyPr>
          <a:lstStyle>
            <a:lvl1pPr algn="ctr" defTabSz="1280160" rtl="0" eaLnBrk="1" latinLnBrk="0" hangingPunct="1">
              <a:spcBef>
                <a:spcPct val="0"/>
              </a:spcBef>
              <a:buNone/>
              <a:defRPr sz="6200" kern="1200">
                <a:solidFill>
                  <a:schemeClr val="tx1"/>
                </a:solidFill>
                <a:latin typeface="+mj-lt"/>
                <a:ea typeface="+mj-ea"/>
                <a:cs typeface="+mj-cs"/>
              </a:defRPr>
            </a:lvl1pPr>
          </a:lstStyle>
          <a:p>
            <a:pPr algn="l"/>
            <a:r>
              <a:rPr lang="zh-CN" altLang="en-US" sz="2400">
                <a:solidFill>
                  <a:srgbClr val="92D050"/>
                </a:solidFill>
                <a:latin typeface="叶根友毛笔行书" pitchFamily="2" charset="-122"/>
                <a:ea typeface="叶根友毛笔行书" pitchFamily="2" charset="-122"/>
              </a:rPr>
              <a:t>桥梁选型</a:t>
            </a:r>
          </a:p>
        </p:txBody>
      </p:sp>
      <p:grpSp>
        <p:nvGrpSpPr>
          <p:cNvPr id="15" name="组合 14"/>
          <p:cNvGrpSpPr/>
          <p:nvPr/>
        </p:nvGrpSpPr>
        <p:grpSpPr>
          <a:xfrm>
            <a:off x="1951468" y="1573991"/>
            <a:ext cx="9345876" cy="3994613"/>
            <a:chOff x="1951468" y="1573991"/>
            <a:chExt cx="10371764" cy="4433098"/>
          </a:xfrm>
        </p:grpSpPr>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b="7506"/>
            <a:stretch/>
          </p:blipFill>
          <p:spPr>
            <a:xfrm>
              <a:off x="1951468" y="1573992"/>
              <a:ext cx="3163281" cy="4433097"/>
            </a:xfrm>
            <a:prstGeom prst="rect">
              <a:avLst/>
            </a:prstGeom>
          </p:spPr>
        </p:pic>
        <p:pic>
          <p:nvPicPr>
            <p:cNvPr id="10" name="图片 9"/>
            <p:cNvPicPr>
              <a:picLocks noChangeAspect="1"/>
            </p:cNvPicPr>
            <p:nvPr/>
          </p:nvPicPr>
          <p:blipFill rotWithShape="1">
            <a:blip r:embed="rId3">
              <a:extLst>
                <a:ext uri="{28A0092B-C50C-407E-A947-70E740481C1C}">
                  <a14:useLocalDpi xmlns:a14="http://schemas.microsoft.com/office/drawing/2010/main" val="0"/>
                </a:ext>
              </a:extLst>
            </a:blip>
            <a:srcRect b="6006"/>
            <a:stretch/>
          </p:blipFill>
          <p:spPr>
            <a:xfrm>
              <a:off x="5248671" y="1573991"/>
              <a:ext cx="7074561" cy="4433097"/>
            </a:xfrm>
            <a:prstGeom prst="rect">
              <a:avLst/>
            </a:prstGeom>
          </p:spPr>
        </p:pic>
      </p:grpSp>
      <p:sp>
        <p:nvSpPr>
          <p:cNvPr id="11" name="标题 1"/>
          <p:cNvSpPr txBox="1">
            <a:spLocks/>
          </p:cNvSpPr>
          <p:nvPr/>
        </p:nvSpPr>
        <p:spPr>
          <a:xfrm>
            <a:off x="2838981" y="5717734"/>
            <a:ext cx="1388253" cy="487973"/>
          </a:xfrm>
          <a:prstGeom prst="rect">
            <a:avLst/>
          </a:prstGeom>
        </p:spPr>
        <p:txBody>
          <a:bodyPr vert="horz" lIns="128016" tIns="64008" rIns="128016" bIns="64008" rtlCol="0" anchor="ctr">
            <a:normAutofit/>
          </a:bodyPr>
          <a:lstStyle>
            <a:lvl1pPr algn="ctr" defTabSz="1280160" rtl="0" eaLnBrk="1" latinLnBrk="0" hangingPunct="1">
              <a:spcBef>
                <a:spcPct val="0"/>
              </a:spcBef>
              <a:buNone/>
              <a:defRPr sz="6200" kern="1200">
                <a:solidFill>
                  <a:schemeClr val="tx1"/>
                </a:solidFill>
                <a:latin typeface="+mj-lt"/>
                <a:ea typeface="+mj-ea"/>
                <a:cs typeface="+mj-cs"/>
              </a:defRPr>
            </a:lvl1pPr>
          </a:lstStyle>
          <a:p>
            <a:r>
              <a:rPr lang="zh-CN" altLang="en-US" sz="1800" b="1">
                <a:solidFill>
                  <a:schemeClr val="accent4"/>
                </a:solidFill>
                <a:latin typeface="华文细黑" panose="02010600040101010101" pitchFamily="2" charset="-122"/>
                <a:ea typeface="华文细黑" panose="02010600040101010101" pitchFamily="2" charset="-122"/>
              </a:rPr>
              <a:t>木拱桥</a:t>
            </a:r>
          </a:p>
        </p:txBody>
      </p:sp>
      <p:sp>
        <p:nvSpPr>
          <p:cNvPr id="13" name="标题 1"/>
          <p:cNvSpPr txBox="1">
            <a:spLocks/>
          </p:cNvSpPr>
          <p:nvPr/>
        </p:nvSpPr>
        <p:spPr>
          <a:xfrm>
            <a:off x="7119249" y="5717734"/>
            <a:ext cx="1981384" cy="487973"/>
          </a:xfrm>
          <a:prstGeom prst="rect">
            <a:avLst/>
          </a:prstGeom>
        </p:spPr>
        <p:txBody>
          <a:bodyPr vert="horz" lIns="128016" tIns="64008" rIns="128016" bIns="64008" rtlCol="0" anchor="ctr">
            <a:normAutofit/>
          </a:bodyPr>
          <a:lstStyle>
            <a:lvl1pPr algn="ctr" defTabSz="1280160" rtl="0" eaLnBrk="1" latinLnBrk="0" hangingPunct="1">
              <a:spcBef>
                <a:spcPct val="0"/>
              </a:spcBef>
              <a:buNone/>
              <a:defRPr sz="6200" kern="1200">
                <a:solidFill>
                  <a:schemeClr val="tx1"/>
                </a:solidFill>
                <a:latin typeface="+mj-lt"/>
                <a:ea typeface="+mj-ea"/>
                <a:cs typeface="+mj-cs"/>
              </a:defRPr>
            </a:lvl1pPr>
          </a:lstStyle>
          <a:p>
            <a:r>
              <a:rPr lang="zh-CN" altLang="en-US" sz="1800" b="1">
                <a:solidFill>
                  <a:schemeClr val="accent4"/>
                </a:solidFill>
                <a:latin typeface="华文细黑" panose="02010600040101010101" pitchFamily="2" charset="-122"/>
                <a:ea typeface="华文细黑" panose="02010600040101010101" pitchFamily="2" charset="-122"/>
              </a:rPr>
              <a:t>玫瑰庄车行桥</a:t>
            </a:r>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3314" y="6196242"/>
            <a:ext cx="4807840" cy="2403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标题 1"/>
          <p:cNvSpPr txBox="1">
            <a:spLocks/>
          </p:cNvSpPr>
          <p:nvPr/>
        </p:nvSpPr>
        <p:spPr>
          <a:xfrm>
            <a:off x="3353407" y="8600162"/>
            <a:ext cx="1388253" cy="487973"/>
          </a:xfrm>
          <a:prstGeom prst="rect">
            <a:avLst/>
          </a:prstGeom>
        </p:spPr>
        <p:txBody>
          <a:bodyPr vert="horz" lIns="128016" tIns="64008" rIns="128016" bIns="64008" rtlCol="0" anchor="ctr">
            <a:normAutofit fontScale="92500"/>
          </a:bodyPr>
          <a:lstStyle>
            <a:lvl1pPr algn="ctr" defTabSz="1280160" rtl="0" eaLnBrk="1" latinLnBrk="0" hangingPunct="1">
              <a:spcBef>
                <a:spcPct val="0"/>
              </a:spcBef>
              <a:buNone/>
              <a:defRPr sz="6200" kern="1200">
                <a:solidFill>
                  <a:schemeClr val="tx1"/>
                </a:solidFill>
                <a:latin typeface="+mj-lt"/>
                <a:ea typeface="+mj-ea"/>
                <a:cs typeface="+mj-cs"/>
              </a:defRPr>
            </a:lvl1pPr>
          </a:lstStyle>
          <a:p>
            <a:r>
              <a:rPr lang="zh-CN" altLang="en-US" sz="1800" b="1">
                <a:solidFill>
                  <a:schemeClr val="accent4"/>
                </a:solidFill>
                <a:latin typeface="华文细黑" panose="02010600040101010101" pitchFamily="2" charset="-122"/>
                <a:ea typeface="华文细黑" panose="02010600040101010101" pitchFamily="2" charset="-122"/>
              </a:rPr>
              <a:t>观景平台桥</a:t>
            </a:r>
          </a:p>
        </p:txBody>
      </p:sp>
      <p:pic>
        <p:nvPicPr>
          <p:cNvPr id="17" name="图片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9523" y="6205707"/>
            <a:ext cx="4275813" cy="2394455"/>
          </a:xfrm>
          <a:prstGeom prst="rect">
            <a:avLst/>
          </a:prstGeom>
        </p:spPr>
      </p:pic>
      <p:sp>
        <p:nvSpPr>
          <p:cNvPr id="18" name="标题 1"/>
          <p:cNvSpPr txBox="1">
            <a:spLocks/>
          </p:cNvSpPr>
          <p:nvPr/>
        </p:nvSpPr>
        <p:spPr>
          <a:xfrm>
            <a:off x="8406506" y="8600162"/>
            <a:ext cx="1388253" cy="487973"/>
          </a:xfrm>
          <a:prstGeom prst="rect">
            <a:avLst/>
          </a:prstGeom>
        </p:spPr>
        <p:txBody>
          <a:bodyPr vert="horz" lIns="128016" tIns="64008" rIns="128016" bIns="64008" rtlCol="0" anchor="ctr">
            <a:normAutofit/>
          </a:bodyPr>
          <a:lstStyle>
            <a:lvl1pPr algn="ctr" defTabSz="1280160" rtl="0" eaLnBrk="1" latinLnBrk="0" hangingPunct="1">
              <a:spcBef>
                <a:spcPct val="0"/>
              </a:spcBef>
              <a:buNone/>
              <a:defRPr sz="6200" kern="1200">
                <a:solidFill>
                  <a:schemeClr val="tx1"/>
                </a:solidFill>
                <a:latin typeface="+mj-lt"/>
                <a:ea typeface="+mj-ea"/>
                <a:cs typeface="+mj-cs"/>
              </a:defRPr>
            </a:lvl1pPr>
          </a:lstStyle>
          <a:p>
            <a:r>
              <a:rPr lang="zh-CN" altLang="en-US" sz="1800" b="1">
                <a:solidFill>
                  <a:schemeClr val="accent4"/>
                </a:solidFill>
                <a:latin typeface="华文细黑" panose="02010600040101010101" pitchFamily="2" charset="-122"/>
                <a:ea typeface="华文细黑" panose="02010600040101010101" pitchFamily="2" charset="-122"/>
              </a:rPr>
              <a:t>火车桥</a:t>
            </a:r>
          </a:p>
        </p:txBody>
      </p:sp>
      <p:sp>
        <p:nvSpPr>
          <p:cNvPr id="3" name="灯片编号占位符 2"/>
          <p:cNvSpPr>
            <a:spLocks noGrp="1"/>
          </p:cNvSpPr>
          <p:nvPr>
            <p:ph type="sldNum" sz="quarter" idx="12"/>
          </p:nvPr>
        </p:nvSpPr>
        <p:spPr/>
        <p:txBody>
          <a:bodyPr/>
          <a:lstStyle/>
          <a:p>
            <a:fld id="{0C913308-F349-4B6D-A68A-DD1791B4A57B}" type="slidenum">
              <a:rPr lang="zh-CN" altLang="en-US" smtClean="0"/>
              <a:t>75</a:t>
            </a:fld>
            <a:endParaRPr lang="zh-CN" altLang="en-US"/>
          </a:p>
        </p:txBody>
      </p:sp>
    </p:spTree>
    <p:extLst>
      <p:ext uri="{BB962C8B-B14F-4D97-AF65-F5344CB8AC3E}">
        <p14:creationId xmlns:p14="http://schemas.microsoft.com/office/powerpoint/2010/main" val="27611316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65" t="2871" r="3350" b="3366"/>
          <a:stretch/>
        </p:blipFill>
        <p:spPr bwMode="auto">
          <a:xfrm>
            <a:off x="3794908" y="1848272"/>
            <a:ext cx="9006692" cy="639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4" name="组合 63"/>
          <p:cNvGrpSpPr/>
          <p:nvPr/>
        </p:nvGrpSpPr>
        <p:grpSpPr>
          <a:xfrm>
            <a:off x="6040760" y="3315988"/>
            <a:ext cx="4614923" cy="3572844"/>
            <a:chOff x="3822700" y="3194050"/>
            <a:chExt cx="5905500" cy="4572000"/>
          </a:xfrm>
        </p:grpSpPr>
        <p:sp>
          <p:nvSpPr>
            <p:cNvPr id="65" name="任意多边形 64"/>
            <p:cNvSpPr/>
            <p:nvPr/>
          </p:nvSpPr>
          <p:spPr>
            <a:xfrm>
              <a:off x="6724650" y="3194050"/>
              <a:ext cx="3003550" cy="2571750"/>
            </a:xfrm>
            <a:custGeom>
              <a:avLst/>
              <a:gdLst>
                <a:gd name="connsiteX0" fmla="*/ 3003550 w 3003550"/>
                <a:gd name="connsiteY0" fmla="*/ 0 h 2571750"/>
                <a:gd name="connsiteX1" fmla="*/ 2463800 w 3003550"/>
                <a:gd name="connsiteY1" fmla="*/ 711200 h 2571750"/>
                <a:gd name="connsiteX2" fmla="*/ 2305050 w 3003550"/>
                <a:gd name="connsiteY2" fmla="*/ 812800 h 2571750"/>
                <a:gd name="connsiteX3" fmla="*/ 2114550 w 3003550"/>
                <a:gd name="connsiteY3" fmla="*/ 863600 h 2571750"/>
                <a:gd name="connsiteX4" fmla="*/ 1949450 w 3003550"/>
                <a:gd name="connsiteY4" fmla="*/ 971550 h 2571750"/>
                <a:gd name="connsiteX5" fmla="*/ 1860550 w 3003550"/>
                <a:gd name="connsiteY5" fmla="*/ 1143000 h 2571750"/>
                <a:gd name="connsiteX6" fmla="*/ 1822450 w 3003550"/>
                <a:gd name="connsiteY6" fmla="*/ 1358900 h 2571750"/>
                <a:gd name="connsiteX7" fmla="*/ 1797050 w 3003550"/>
                <a:gd name="connsiteY7" fmla="*/ 1454150 h 2571750"/>
                <a:gd name="connsiteX8" fmla="*/ 1739900 w 3003550"/>
                <a:gd name="connsiteY8" fmla="*/ 1524000 h 2571750"/>
                <a:gd name="connsiteX9" fmla="*/ 1600200 w 3003550"/>
                <a:gd name="connsiteY9" fmla="*/ 1587500 h 2571750"/>
                <a:gd name="connsiteX10" fmla="*/ 1333500 w 3003550"/>
                <a:gd name="connsiteY10" fmla="*/ 1644650 h 2571750"/>
                <a:gd name="connsiteX11" fmla="*/ 1079500 w 3003550"/>
                <a:gd name="connsiteY11" fmla="*/ 1784350 h 2571750"/>
                <a:gd name="connsiteX12" fmla="*/ 920750 w 3003550"/>
                <a:gd name="connsiteY12" fmla="*/ 2000250 h 2571750"/>
                <a:gd name="connsiteX13" fmla="*/ 749300 w 3003550"/>
                <a:gd name="connsiteY13" fmla="*/ 2254250 h 2571750"/>
                <a:gd name="connsiteX14" fmla="*/ 565150 w 3003550"/>
                <a:gd name="connsiteY14" fmla="*/ 2387600 h 2571750"/>
                <a:gd name="connsiteX15" fmla="*/ 190500 w 3003550"/>
                <a:gd name="connsiteY15" fmla="*/ 2508250 h 2571750"/>
                <a:gd name="connsiteX16" fmla="*/ 0 w 3003550"/>
                <a:gd name="connsiteY16" fmla="*/ 2571750 h 257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3550" h="2571750">
                  <a:moveTo>
                    <a:pt x="3003550" y="0"/>
                  </a:moveTo>
                  <a:lnTo>
                    <a:pt x="2463800" y="711200"/>
                  </a:lnTo>
                  <a:lnTo>
                    <a:pt x="2305050" y="812800"/>
                  </a:lnTo>
                  <a:lnTo>
                    <a:pt x="2114550" y="863600"/>
                  </a:lnTo>
                  <a:lnTo>
                    <a:pt x="1949450" y="971550"/>
                  </a:lnTo>
                  <a:lnTo>
                    <a:pt x="1860550" y="1143000"/>
                  </a:lnTo>
                  <a:lnTo>
                    <a:pt x="1822450" y="1358900"/>
                  </a:lnTo>
                  <a:lnTo>
                    <a:pt x="1797050" y="1454150"/>
                  </a:lnTo>
                  <a:lnTo>
                    <a:pt x="1739900" y="1524000"/>
                  </a:lnTo>
                  <a:lnTo>
                    <a:pt x="1600200" y="1587500"/>
                  </a:lnTo>
                  <a:lnTo>
                    <a:pt x="1333500" y="1644650"/>
                  </a:lnTo>
                  <a:lnTo>
                    <a:pt x="1079500" y="1784350"/>
                  </a:lnTo>
                  <a:lnTo>
                    <a:pt x="920750" y="2000250"/>
                  </a:lnTo>
                  <a:lnTo>
                    <a:pt x="749300" y="2254250"/>
                  </a:lnTo>
                  <a:lnTo>
                    <a:pt x="565150" y="2387600"/>
                  </a:lnTo>
                  <a:lnTo>
                    <a:pt x="190500" y="2508250"/>
                  </a:lnTo>
                  <a:lnTo>
                    <a:pt x="0" y="2571750"/>
                  </a:lnTo>
                </a:path>
              </a:pathLst>
            </a:custGeom>
            <a:noFill/>
            <a:ln>
              <a:solidFill>
                <a:schemeClr val="tx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任意多边形 65"/>
            <p:cNvSpPr/>
            <p:nvPr/>
          </p:nvSpPr>
          <p:spPr>
            <a:xfrm>
              <a:off x="4273550" y="5765800"/>
              <a:ext cx="2438400" cy="1809750"/>
            </a:xfrm>
            <a:custGeom>
              <a:avLst/>
              <a:gdLst>
                <a:gd name="connsiteX0" fmla="*/ 2438400 w 2438400"/>
                <a:gd name="connsiteY0" fmla="*/ 0 h 1809750"/>
                <a:gd name="connsiteX1" fmla="*/ 2000250 w 2438400"/>
                <a:gd name="connsiteY1" fmla="*/ 266700 h 1809750"/>
                <a:gd name="connsiteX2" fmla="*/ 1778000 w 2438400"/>
                <a:gd name="connsiteY2" fmla="*/ 482600 h 1809750"/>
                <a:gd name="connsiteX3" fmla="*/ 1441450 w 2438400"/>
                <a:gd name="connsiteY3" fmla="*/ 831850 h 1809750"/>
                <a:gd name="connsiteX4" fmla="*/ 1238250 w 2438400"/>
                <a:gd name="connsiteY4" fmla="*/ 958850 h 1809750"/>
                <a:gd name="connsiteX5" fmla="*/ 1162050 w 2438400"/>
                <a:gd name="connsiteY5" fmla="*/ 977900 h 1809750"/>
                <a:gd name="connsiteX6" fmla="*/ 1143000 w 2438400"/>
                <a:gd name="connsiteY6" fmla="*/ 984250 h 1809750"/>
                <a:gd name="connsiteX7" fmla="*/ 952500 w 2438400"/>
                <a:gd name="connsiteY7" fmla="*/ 882650 h 1809750"/>
                <a:gd name="connsiteX8" fmla="*/ 844550 w 2438400"/>
                <a:gd name="connsiteY8" fmla="*/ 901700 h 1809750"/>
                <a:gd name="connsiteX9" fmla="*/ 698500 w 2438400"/>
                <a:gd name="connsiteY9" fmla="*/ 1054100 h 1809750"/>
                <a:gd name="connsiteX10" fmla="*/ 641350 w 2438400"/>
                <a:gd name="connsiteY10" fmla="*/ 1244600 h 1809750"/>
                <a:gd name="connsiteX11" fmla="*/ 234950 w 2438400"/>
                <a:gd name="connsiteY11" fmla="*/ 1619250 h 1809750"/>
                <a:gd name="connsiteX12" fmla="*/ 0 w 2438400"/>
                <a:gd name="connsiteY12" fmla="*/ 1809750 h 1809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38400" h="1809750">
                  <a:moveTo>
                    <a:pt x="2438400" y="0"/>
                  </a:moveTo>
                  <a:lnTo>
                    <a:pt x="2000250" y="266700"/>
                  </a:lnTo>
                  <a:lnTo>
                    <a:pt x="1778000" y="482600"/>
                  </a:lnTo>
                  <a:lnTo>
                    <a:pt x="1441450" y="831850"/>
                  </a:lnTo>
                  <a:lnTo>
                    <a:pt x="1238250" y="958850"/>
                  </a:lnTo>
                  <a:lnTo>
                    <a:pt x="1162050" y="977900"/>
                  </a:lnTo>
                  <a:lnTo>
                    <a:pt x="1143000" y="984250"/>
                  </a:lnTo>
                  <a:lnTo>
                    <a:pt x="952500" y="882650"/>
                  </a:lnTo>
                  <a:lnTo>
                    <a:pt x="844550" y="901700"/>
                  </a:lnTo>
                  <a:lnTo>
                    <a:pt x="698500" y="1054100"/>
                  </a:lnTo>
                  <a:lnTo>
                    <a:pt x="641350" y="1244600"/>
                  </a:lnTo>
                  <a:lnTo>
                    <a:pt x="234950" y="1619250"/>
                  </a:lnTo>
                  <a:lnTo>
                    <a:pt x="0" y="1809750"/>
                  </a:lnTo>
                </a:path>
              </a:pathLst>
            </a:custGeom>
            <a:noFill/>
            <a:ln>
              <a:solidFill>
                <a:schemeClr val="tx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任意多边形 66"/>
            <p:cNvSpPr/>
            <p:nvPr/>
          </p:nvSpPr>
          <p:spPr>
            <a:xfrm>
              <a:off x="3822700" y="7600950"/>
              <a:ext cx="425450" cy="165100"/>
            </a:xfrm>
            <a:custGeom>
              <a:avLst/>
              <a:gdLst>
                <a:gd name="connsiteX0" fmla="*/ 425450 w 425450"/>
                <a:gd name="connsiteY0" fmla="*/ 0 h 165100"/>
                <a:gd name="connsiteX1" fmla="*/ 254000 w 425450"/>
                <a:gd name="connsiteY1" fmla="*/ 133350 h 165100"/>
                <a:gd name="connsiteX2" fmla="*/ 139700 w 425450"/>
                <a:gd name="connsiteY2" fmla="*/ 165100 h 165100"/>
                <a:gd name="connsiteX3" fmla="*/ 0 w 425450"/>
                <a:gd name="connsiteY3" fmla="*/ 146050 h 165100"/>
                <a:gd name="connsiteX4" fmla="*/ 0 w 425450"/>
                <a:gd name="connsiteY4" fmla="*/ 146050 h 16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450" h="165100">
                  <a:moveTo>
                    <a:pt x="425450" y="0"/>
                  </a:moveTo>
                  <a:lnTo>
                    <a:pt x="254000" y="133350"/>
                  </a:lnTo>
                  <a:lnTo>
                    <a:pt x="139700" y="165100"/>
                  </a:lnTo>
                  <a:lnTo>
                    <a:pt x="0" y="146050"/>
                  </a:lnTo>
                  <a:lnTo>
                    <a:pt x="0" y="146050"/>
                  </a:lnTo>
                </a:path>
              </a:pathLst>
            </a:custGeom>
            <a:noFill/>
            <a:ln>
              <a:solidFill>
                <a:schemeClr val="tx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 name="标题 1"/>
          <p:cNvSpPr txBox="1">
            <a:spLocks/>
          </p:cNvSpPr>
          <p:nvPr/>
        </p:nvSpPr>
        <p:spPr>
          <a:xfrm>
            <a:off x="792511" y="756146"/>
            <a:ext cx="11008890" cy="648072"/>
          </a:xfrm>
          <a:prstGeom prst="rect">
            <a:avLst/>
          </a:prstGeom>
        </p:spPr>
        <p:txBody>
          <a:bodyPr vert="horz" lIns="128016" tIns="64008" rIns="128016" bIns="64008" rtlCol="0" anchor="ctr">
            <a:normAutofit/>
          </a:bodyPr>
          <a:lstStyle>
            <a:lvl1pPr algn="ctr" defTabSz="1280160" rtl="0" eaLnBrk="1" latinLnBrk="0" hangingPunct="1">
              <a:spcBef>
                <a:spcPct val="0"/>
              </a:spcBef>
              <a:buNone/>
              <a:defRPr sz="6200" kern="1200">
                <a:solidFill>
                  <a:schemeClr val="tx1"/>
                </a:solidFill>
                <a:latin typeface="+mj-lt"/>
                <a:ea typeface="+mj-ea"/>
                <a:cs typeface="+mj-cs"/>
              </a:defRPr>
            </a:lvl1pPr>
          </a:lstStyle>
          <a:p>
            <a:pPr algn="l"/>
            <a:r>
              <a:rPr lang="zh-CN" altLang="en-US" sz="2400">
                <a:solidFill>
                  <a:srgbClr val="92D050"/>
                </a:solidFill>
                <a:latin typeface="叶根友毛笔行书" pitchFamily="2" charset="-122"/>
                <a:ea typeface="叶根友毛笔行书" pitchFamily="2" charset="-122"/>
              </a:rPr>
              <a:t>小火车规划</a:t>
            </a:r>
          </a:p>
        </p:txBody>
      </p:sp>
      <p:sp>
        <p:nvSpPr>
          <p:cNvPr id="49" name="矩形 48"/>
          <p:cNvSpPr/>
          <p:nvPr/>
        </p:nvSpPr>
        <p:spPr>
          <a:xfrm>
            <a:off x="792511" y="1694671"/>
            <a:ext cx="2970091" cy="3785652"/>
          </a:xfrm>
          <a:prstGeom prst="rect">
            <a:avLst/>
          </a:prstGeom>
        </p:spPr>
        <p:txBody>
          <a:bodyPr wrap="square">
            <a:spAutoFit/>
          </a:bodyPr>
          <a:lstStyle/>
          <a:p>
            <a:pPr>
              <a:lnSpc>
                <a:spcPct val="150000"/>
              </a:lnSpc>
            </a:pPr>
            <a:r>
              <a:rPr lang="zh-CN" altLang="en-US" sz="1600">
                <a:solidFill>
                  <a:schemeClr val="tx1">
                    <a:lumMod val="50000"/>
                    <a:lumOff val="50000"/>
                  </a:schemeClr>
                </a:solidFill>
                <a:latin typeface="方正细黑一简体" pitchFamily="2" charset="-122"/>
                <a:ea typeface="方正细黑一简体" pitchFamily="2" charset="-122"/>
              </a:rPr>
              <a:t>沿小火车车道设置</a:t>
            </a:r>
            <a:r>
              <a:rPr lang="en-US" altLang="zh-CN" sz="1600">
                <a:solidFill>
                  <a:schemeClr val="tx1">
                    <a:lumMod val="50000"/>
                    <a:lumOff val="50000"/>
                  </a:schemeClr>
                </a:solidFill>
                <a:latin typeface="方正细黑一简体" pitchFamily="2" charset="-122"/>
                <a:ea typeface="方正细黑一简体" pitchFamily="2" charset="-122"/>
              </a:rPr>
              <a:t>5</a:t>
            </a:r>
            <a:r>
              <a:rPr lang="zh-CN" altLang="en-US" sz="1600">
                <a:solidFill>
                  <a:schemeClr val="tx1">
                    <a:lumMod val="50000"/>
                    <a:lumOff val="50000"/>
                  </a:schemeClr>
                </a:solidFill>
                <a:latin typeface="方正细黑一简体" pitchFamily="2" charset="-122"/>
                <a:ea typeface="方正细黑一简体" pitchFamily="2" charset="-122"/>
              </a:rPr>
              <a:t>个车站，分别在不同的区域停靠，车站为公用厕所。分别为：</a:t>
            </a:r>
            <a:endParaRPr lang="en-US" altLang="zh-CN" sz="1600">
              <a:solidFill>
                <a:schemeClr val="tx1">
                  <a:lumMod val="50000"/>
                  <a:lumOff val="50000"/>
                </a:schemeClr>
              </a:solidFill>
              <a:latin typeface="方正细黑一简体" pitchFamily="2" charset="-122"/>
              <a:ea typeface="方正细黑一简体" pitchFamily="2" charset="-122"/>
            </a:endParaRPr>
          </a:p>
          <a:p>
            <a:pPr marL="342900" indent="-342900">
              <a:lnSpc>
                <a:spcPct val="150000"/>
              </a:lnSpc>
              <a:buFont typeface="+mj-lt"/>
              <a:buAutoNum type="arabicPeriod"/>
            </a:pPr>
            <a:r>
              <a:rPr lang="zh-CN" altLang="en-US" sz="1600">
                <a:solidFill>
                  <a:schemeClr val="tx1">
                    <a:lumMod val="50000"/>
                    <a:lumOff val="50000"/>
                  </a:schemeClr>
                </a:solidFill>
                <a:latin typeface="方正细黑一简体" pitchFamily="2" charset="-122"/>
                <a:ea typeface="方正细黑一简体" pitchFamily="2" charset="-122"/>
              </a:rPr>
              <a:t>快乐站</a:t>
            </a:r>
            <a:endParaRPr lang="en-US" altLang="zh-CN" sz="1600">
              <a:solidFill>
                <a:schemeClr val="tx1">
                  <a:lumMod val="50000"/>
                  <a:lumOff val="50000"/>
                </a:schemeClr>
              </a:solidFill>
              <a:latin typeface="方正细黑一简体" pitchFamily="2" charset="-122"/>
              <a:ea typeface="方正细黑一简体" pitchFamily="2" charset="-122"/>
            </a:endParaRPr>
          </a:p>
          <a:p>
            <a:pPr marL="342900" indent="-342900">
              <a:lnSpc>
                <a:spcPct val="150000"/>
              </a:lnSpc>
              <a:buFont typeface="+mj-lt"/>
              <a:buAutoNum type="arabicPeriod"/>
            </a:pPr>
            <a:r>
              <a:rPr lang="zh-CN" altLang="en-US" sz="1600">
                <a:solidFill>
                  <a:schemeClr val="tx1">
                    <a:lumMod val="50000"/>
                    <a:lumOff val="50000"/>
                  </a:schemeClr>
                </a:solidFill>
                <a:latin typeface="方正细黑一简体" pitchFamily="2" charset="-122"/>
                <a:ea typeface="方正细黑一简体" pitchFamily="2" charset="-122"/>
              </a:rPr>
              <a:t>甜蜜站</a:t>
            </a:r>
            <a:endParaRPr lang="en-US" altLang="zh-CN" sz="1600">
              <a:solidFill>
                <a:schemeClr val="tx1">
                  <a:lumMod val="50000"/>
                  <a:lumOff val="50000"/>
                </a:schemeClr>
              </a:solidFill>
              <a:latin typeface="方正细黑一简体" pitchFamily="2" charset="-122"/>
              <a:ea typeface="方正细黑一简体" pitchFamily="2" charset="-122"/>
            </a:endParaRPr>
          </a:p>
          <a:p>
            <a:pPr marL="342900" indent="-342900">
              <a:lnSpc>
                <a:spcPct val="150000"/>
              </a:lnSpc>
              <a:buFont typeface="+mj-lt"/>
              <a:buAutoNum type="arabicPeriod"/>
            </a:pPr>
            <a:r>
              <a:rPr lang="zh-CN" altLang="en-US" sz="1600">
                <a:solidFill>
                  <a:schemeClr val="tx1">
                    <a:lumMod val="50000"/>
                    <a:lumOff val="50000"/>
                  </a:schemeClr>
                </a:solidFill>
                <a:latin typeface="方正细黑一简体" pitchFamily="2" charset="-122"/>
                <a:ea typeface="方正细黑一简体" pitchFamily="2" charset="-122"/>
              </a:rPr>
              <a:t>幸福站</a:t>
            </a:r>
            <a:endParaRPr lang="en-US" altLang="zh-CN" sz="1600">
              <a:solidFill>
                <a:schemeClr val="tx1">
                  <a:lumMod val="50000"/>
                  <a:lumOff val="50000"/>
                </a:schemeClr>
              </a:solidFill>
              <a:latin typeface="方正细黑一简体" pitchFamily="2" charset="-122"/>
              <a:ea typeface="方正细黑一简体" pitchFamily="2" charset="-122"/>
            </a:endParaRPr>
          </a:p>
          <a:p>
            <a:pPr marL="342900" indent="-342900">
              <a:lnSpc>
                <a:spcPct val="150000"/>
              </a:lnSpc>
              <a:buFont typeface="+mj-lt"/>
              <a:buAutoNum type="arabicPeriod"/>
            </a:pPr>
            <a:r>
              <a:rPr lang="zh-CN" altLang="en-US" sz="1600">
                <a:solidFill>
                  <a:schemeClr val="tx1">
                    <a:lumMod val="50000"/>
                    <a:lumOff val="50000"/>
                  </a:schemeClr>
                </a:solidFill>
                <a:latin typeface="方正细黑一简体" pitchFamily="2" charset="-122"/>
                <a:ea typeface="方正细黑一简体" pitchFamily="2" charset="-122"/>
              </a:rPr>
              <a:t>温暖站</a:t>
            </a:r>
            <a:endParaRPr lang="en-US" altLang="zh-CN" sz="1600">
              <a:solidFill>
                <a:schemeClr val="tx1">
                  <a:lumMod val="50000"/>
                  <a:lumOff val="50000"/>
                </a:schemeClr>
              </a:solidFill>
              <a:latin typeface="方正细黑一简体" pitchFamily="2" charset="-122"/>
              <a:ea typeface="方正细黑一简体" pitchFamily="2" charset="-122"/>
            </a:endParaRPr>
          </a:p>
          <a:p>
            <a:pPr marL="342900" indent="-342900">
              <a:lnSpc>
                <a:spcPct val="150000"/>
              </a:lnSpc>
              <a:buFont typeface="+mj-lt"/>
              <a:buAutoNum type="arabicPeriod"/>
            </a:pPr>
            <a:r>
              <a:rPr lang="zh-CN" altLang="en-US" sz="1600">
                <a:solidFill>
                  <a:schemeClr val="tx1">
                    <a:lumMod val="50000"/>
                    <a:lumOff val="50000"/>
                  </a:schemeClr>
                </a:solidFill>
                <a:latin typeface="方正细黑一简体" pitchFamily="2" charset="-122"/>
                <a:ea typeface="方正细黑一简体" pitchFamily="2" charset="-122"/>
              </a:rPr>
              <a:t>美满站</a:t>
            </a:r>
            <a:endParaRPr lang="en-US" altLang="zh-CN" sz="1600">
              <a:solidFill>
                <a:schemeClr val="tx1">
                  <a:lumMod val="50000"/>
                  <a:lumOff val="50000"/>
                </a:schemeClr>
              </a:solidFill>
              <a:latin typeface="方正细黑一简体" pitchFamily="2" charset="-122"/>
              <a:ea typeface="方正细黑一简体" pitchFamily="2" charset="-122"/>
            </a:endParaRPr>
          </a:p>
          <a:p>
            <a:pPr>
              <a:lnSpc>
                <a:spcPct val="150000"/>
              </a:lnSpc>
            </a:pPr>
            <a:endParaRPr lang="en-US" altLang="zh-CN" sz="1600">
              <a:solidFill>
                <a:schemeClr val="tx1">
                  <a:lumMod val="50000"/>
                  <a:lumOff val="50000"/>
                </a:schemeClr>
              </a:solidFill>
              <a:latin typeface="方正细黑一简体" pitchFamily="2" charset="-122"/>
              <a:ea typeface="方正细黑一简体" pitchFamily="2" charset="-122"/>
            </a:endParaRPr>
          </a:p>
          <a:p>
            <a:pPr>
              <a:lnSpc>
                <a:spcPct val="150000"/>
              </a:lnSpc>
            </a:pPr>
            <a:endParaRPr lang="en-US" altLang="zh-CN" sz="1600">
              <a:solidFill>
                <a:schemeClr val="tx1">
                  <a:lumMod val="50000"/>
                  <a:lumOff val="50000"/>
                </a:schemeClr>
              </a:solidFill>
              <a:latin typeface="方正细黑一简体" pitchFamily="2" charset="-122"/>
              <a:ea typeface="方正细黑一简体" pitchFamily="2" charset="-122"/>
            </a:endParaRPr>
          </a:p>
        </p:txBody>
      </p:sp>
      <p:sp>
        <p:nvSpPr>
          <p:cNvPr id="56" name="TextBox 55"/>
          <p:cNvSpPr txBox="1"/>
          <p:nvPr/>
        </p:nvSpPr>
        <p:spPr>
          <a:xfrm>
            <a:off x="10034772" y="3218165"/>
            <a:ext cx="1139019" cy="369332"/>
          </a:xfrm>
          <a:prstGeom prst="rect">
            <a:avLst/>
          </a:prstGeom>
          <a:solidFill>
            <a:schemeClr val="bg1">
              <a:lumMod val="85000"/>
              <a:alpha val="67000"/>
            </a:schemeClr>
          </a:solidFill>
        </p:spPr>
        <p:txBody>
          <a:bodyPr wrap="square" rtlCol="0">
            <a:spAutoFit/>
          </a:bodyPr>
          <a:lstStyle/>
          <a:p>
            <a:pPr algn="ctr"/>
            <a:r>
              <a:rPr lang="zh-CN" altLang="en-US" sz="1800" b="1">
                <a:solidFill>
                  <a:schemeClr val="bg1"/>
                </a:solidFill>
                <a:latin typeface="方正细黑一简体" panose="02010601030101010101" pitchFamily="2" charset="-122"/>
                <a:ea typeface="方正细黑一简体" panose="02010601030101010101" pitchFamily="2" charset="-122"/>
              </a:rPr>
              <a:t>快乐站</a:t>
            </a:r>
          </a:p>
        </p:txBody>
      </p:sp>
      <p:sp>
        <p:nvSpPr>
          <p:cNvPr id="59" name="TextBox 58"/>
          <p:cNvSpPr txBox="1"/>
          <p:nvPr/>
        </p:nvSpPr>
        <p:spPr>
          <a:xfrm>
            <a:off x="9137104" y="3963695"/>
            <a:ext cx="1139019" cy="369332"/>
          </a:xfrm>
          <a:prstGeom prst="rect">
            <a:avLst/>
          </a:prstGeom>
          <a:solidFill>
            <a:schemeClr val="bg1">
              <a:lumMod val="85000"/>
              <a:alpha val="67000"/>
            </a:schemeClr>
          </a:solidFill>
        </p:spPr>
        <p:txBody>
          <a:bodyPr wrap="square" rtlCol="0">
            <a:spAutoFit/>
          </a:bodyPr>
          <a:lstStyle/>
          <a:p>
            <a:pPr algn="ctr"/>
            <a:r>
              <a:rPr lang="zh-CN" altLang="en-US" sz="1800" b="1">
                <a:solidFill>
                  <a:schemeClr val="bg1"/>
                </a:solidFill>
                <a:latin typeface="方正细黑一简体" panose="02010601030101010101" pitchFamily="2" charset="-122"/>
                <a:ea typeface="方正细黑一简体" panose="02010601030101010101" pitchFamily="2" charset="-122"/>
              </a:rPr>
              <a:t>甜蜜站</a:t>
            </a:r>
          </a:p>
        </p:txBody>
      </p:sp>
      <p:sp>
        <p:nvSpPr>
          <p:cNvPr id="60" name="TextBox 59"/>
          <p:cNvSpPr txBox="1"/>
          <p:nvPr/>
        </p:nvSpPr>
        <p:spPr>
          <a:xfrm>
            <a:off x="8598066" y="4850035"/>
            <a:ext cx="1093414" cy="369332"/>
          </a:xfrm>
          <a:prstGeom prst="rect">
            <a:avLst/>
          </a:prstGeom>
          <a:solidFill>
            <a:schemeClr val="bg1">
              <a:lumMod val="85000"/>
              <a:alpha val="67000"/>
            </a:schemeClr>
          </a:solidFill>
        </p:spPr>
        <p:txBody>
          <a:bodyPr wrap="square" rtlCol="0">
            <a:spAutoFit/>
          </a:bodyPr>
          <a:lstStyle/>
          <a:p>
            <a:pPr algn="ctr"/>
            <a:r>
              <a:rPr lang="zh-CN" altLang="en-US" sz="1800" b="1">
                <a:solidFill>
                  <a:schemeClr val="bg1"/>
                </a:solidFill>
                <a:latin typeface="方正细黑一简体" panose="02010601030101010101" pitchFamily="2" charset="-122"/>
                <a:ea typeface="方正细黑一简体" panose="02010601030101010101" pitchFamily="2" charset="-122"/>
              </a:rPr>
              <a:t>幸福站</a:t>
            </a:r>
          </a:p>
        </p:txBody>
      </p:sp>
      <p:sp>
        <p:nvSpPr>
          <p:cNvPr id="61" name="TextBox 60"/>
          <p:cNvSpPr txBox="1"/>
          <p:nvPr/>
        </p:nvSpPr>
        <p:spPr>
          <a:xfrm>
            <a:off x="6881202" y="5917392"/>
            <a:ext cx="1139019" cy="369332"/>
          </a:xfrm>
          <a:prstGeom prst="rect">
            <a:avLst/>
          </a:prstGeom>
          <a:solidFill>
            <a:schemeClr val="bg1">
              <a:lumMod val="85000"/>
              <a:alpha val="67000"/>
            </a:schemeClr>
          </a:solidFill>
        </p:spPr>
        <p:txBody>
          <a:bodyPr wrap="square" rtlCol="0">
            <a:spAutoFit/>
          </a:bodyPr>
          <a:lstStyle/>
          <a:p>
            <a:pPr algn="ctr"/>
            <a:r>
              <a:rPr lang="zh-CN" altLang="en-US" sz="1800" b="1">
                <a:solidFill>
                  <a:schemeClr val="bg1"/>
                </a:solidFill>
                <a:latin typeface="方正细黑一简体" panose="02010601030101010101" pitchFamily="2" charset="-122"/>
                <a:ea typeface="方正细黑一简体" panose="02010601030101010101" pitchFamily="2" charset="-122"/>
              </a:rPr>
              <a:t>温暖站</a:t>
            </a:r>
          </a:p>
        </p:txBody>
      </p:sp>
      <p:sp>
        <p:nvSpPr>
          <p:cNvPr id="62" name="TextBox 61"/>
          <p:cNvSpPr txBox="1"/>
          <p:nvPr/>
        </p:nvSpPr>
        <p:spPr>
          <a:xfrm>
            <a:off x="5320680" y="6672808"/>
            <a:ext cx="1139019" cy="369332"/>
          </a:xfrm>
          <a:prstGeom prst="rect">
            <a:avLst/>
          </a:prstGeom>
          <a:solidFill>
            <a:schemeClr val="bg1">
              <a:lumMod val="85000"/>
              <a:alpha val="67000"/>
            </a:schemeClr>
          </a:solidFill>
        </p:spPr>
        <p:txBody>
          <a:bodyPr wrap="square" rtlCol="0">
            <a:spAutoFit/>
          </a:bodyPr>
          <a:lstStyle/>
          <a:p>
            <a:pPr algn="ctr"/>
            <a:r>
              <a:rPr lang="zh-CN" altLang="en-US" sz="1800" b="1">
                <a:solidFill>
                  <a:schemeClr val="bg1"/>
                </a:solidFill>
                <a:latin typeface="方正细黑一简体" panose="02010601030101010101" pitchFamily="2" charset="-122"/>
                <a:ea typeface="方正细黑一简体" panose="02010601030101010101" pitchFamily="2" charset="-122"/>
              </a:rPr>
              <a:t>美满站</a:t>
            </a:r>
          </a:p>
        </p:txBody>
      </p:sp>
      <p:sp>
        <p:nvSpPr>
          <p:cNvPr id="4" name="灯片编号占位符 3"/>
          <p:cNvSpPr>
            <a:spLocks noGrp="1"/>
          </p:cNvSpPr>
          <p:nvPr>
            <p:ph type="sldNum" sz="quarter" idx="12"/>
          </p:nvPr>
        </p:nvSpPr>
        <p:spPr/>
        <p:txBody>
          <a:bodyPr/>
          <a:lstStyle/>
          <a:p>
            <a:fld id="{0C913308-F349-4B6D-A68A-DD1791B4A57B}" type="slidenum">
              <a:rPr lang="zh-CN" altLang="en-US" smtClean="0"/>
              <a:t>76</a:t>
            </a:fld>
            <a:endParaRPr lang="zh-CN" altLang="en-US"/>
          </a:p>
        </p:txBody>
      </p:sp>
    </p:spTree>
    <p:extLst>
      <p:ext uri="{BB962C8B-B14F-4D97-AF65-F5344CB8AC3E}">
        <p14:creationId xmlns:p14="http://schemas.microsoft.com/office/powerpoint/2010/main" val="13787754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a:xfrm>
            <a:off x="792511" y="756146"/>
            <a:ext cx="11008890" cy="648072"/>
          </a:xfrm>
          <a:prstGeom prst="rect">
            <a:avLst/>
          </a:prstGeom>
        </p:spPr>
        <p:txBody>
          <a:bodyPr vert="horz" lIns="128016" tIns="64008" rIns="128016" bIns="64008" rtlCol="0" anchor="ctr">
            <a:normAutofit/>
          </a:bodyPr>
          <a:lstStyle>
            <a:lvl1pPr algn="ctr" defTabSz="1280160" rtl="0" eaLnBrk="1" latinLnBrk="0" hangingPunct="1">
              <a:spcBef>
                <a:spcPct val="0"/>
              </a:spcBef>
              <a:buNone/>
              <a:defRPr sz="6200" kern="1200">
                <a:solidFill>
                  <a:schemeClr val="tx1"/>
                </a:solidFill>
                <a:latin typeface="+mj-lt"/>
                <a:ea typeface="+mj-ea"/>
                <a:cs typeface="+mj-cs"/>
              </a:defRPr>
            </a:lvl1pPr>
          </a:lstStyle>
          <a:p>
            <a:pPr algn="l"/>
            <a:r>
              <a:rPr lang="zh-CN" altLang="en-US" sz="2400">
                <a:solidFill>
                  <a:srgbClr val="92D050"/>
                </a:solidFill>
                <a:latin typeface="叶根友毛笔行书" pitchFamily="2" charset="-122"/>
                <a:ea typeface="叶根友毛笔行书" pitchFamily="2" charset="-122"/>
              </a:rPr>
              <a:t>火车站（厕所）</a:t>
            </a:r>
          </a:p>
        </p:txBody>
      </p:sp>
      <p:pic>
        <p:nvPicPr>
          <p:cNvPr id="1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l="5357" t="11309" r="8333" b="8929"/>
          <a:stretch/>
        </p:blipFill>
        <p:spPr>
          <a:xfrm rot="16200000">
            <a:off x="3617291" y="887365"/>
            <a:ext cx="6840615" cy="9482508"/>
          </a:xfrm>
          <a:prstGeom prst="rect">
            <a:avLst/>
          </a:prstGeom>
          <a:ln>
            <a:solidFill>
              <a:srgbClr val="92D050"/>
            </a:solidFill>
          </a:ln>
        </p:spPr>
      </p:pic>
      <p:sp>
        <p:nvSpPr>
          <p:cNvPr id="16" name="矩形 15"/>
          <p:cNvSpPr/>
          <p:nvPr/>
        </p:nvSpPr>
        <p:spPr>
          <a:xfrm>
            <a:off x="996685" y="1443037"/>
            <a:ext cx="11224913" cy="464166"/>
          </a:xfrm>
          <a:prstGeom prst="rect">
            <a:avLst/>
          </a:prstGeom>
        </p:spPr>
        <p:txBody>
          <a:bodyPr wrap="square">
            <a:spAutoFit/>
          </a:bodyPr>
          <a:lstStyle/>
          <a:p>
            <a:pPr>
              <a:lnSpc>
                <a:spcPct val="150000"/>
              </a:lnSpc>
            </a:pPr>
            <a:r>
              <a:rPr lang="zh-CN" altLang="en-US" sz="1800">
                <a:solidFill>
                  <a:schemeClr val="tx1">
                    <a:lumMod val="50000"/>
                    <a:lumOff val="50000"/>
                  </a:schemeClr>
                </a:solidFill>
                <a:latin typeface="方正细黑一简体" pitchFamily="2" charset="-122"/>
                <a:ea typeface="方正细黑一简体" pitchFamily="2" charset="-122"/>
              </a:rPr>
              <a:t>地上一层，建筑</a:t>
            </a:r>
            <a:r>
              <a:rPr lang="en-US" altLang="zh-CN" sz="1800">
                <a:solidFill>
                  <a:schemeClr val="tx1">
                    <a:lumMod val="50000"/>
                    <a:lumOff val="50000"/>
                  </a:schemeClr>
                </a:solidFill>
                <a:latin typeface="方正细黑一简体" pitchFamily="2" charset="-122"/>
                <a:ea typeface="方正细黑一简体" pitchFamily="2" charset="-122"/>
              </a:rPr>
              <a:t>50.1</a:t>
            </a:r>
            <a:r>
              <a:rPr lang="zh-CN" altLang="en-US" sz="1800">
                <a:solidFill>
                  <a:schemeClr val="tx1">
                    <a:lumMod val="50000"/>
                    <a:lumOff val="50000"/>
                  </a:schemeClr>
                </a:solidFill>
                <a:latin typeface="方正细黑一简体" pitchFamily="2" charset="-122"/>
                <a:ea typeface="方正细黑一简体" pitchFamily="2" charset="-122"/>
              </a:rPr>
              <a:t>㎡，木结构。设置厕所和候车厅等功能。</a:t>
            </a:r>
            <a:endParaRPr lang="en-US" altLang="zh-CN" sz="1800">
              <a:solidFill>
                <a:schemeClr val="tx1">
                  <a:lumMod val="50000"/>
                  <a:lumOff val="50000"/>
                </a:schemeClr>
              </a:solidFill>
              <a:latin typeface="方正细黑一简体" pitchFamily="2" charset="-122"/>
              <a:ea typeface="方正细黑一简体" pitchFamily="2" charset="-122"/>
            </a:endParaRPr>
          </a:p>
        </p:txBody>
      </p:sp>
      <p:sp>
        <p:nvSpPr>
          <p:cNvPr id="3" name="灯片编号占位符 2"/>
          <p:cNvSpPr>
            <a:spLocks noGrp="1"/>
          </p:cNvSpPr>
          <p:nvPr>
            <p:ph type="sldNum" sz="quarter" idx="12"/>
          </p:nvPr>
        </p:nvSpPr>
        <p:spPr/>
        <p:txBody>
          <a:bodyPr/>
          <a:lstStyle/>
          <a:p>
            <a:fld id="{0C913308-F349-4B6D-A68A-DD1791B4A57B}" type="slidenum">
              <a:rPr lang="zh-CN" altLang="en-US" smtClean="0"/>
              <a:t>77</a:t>
            </a:fld>
            <a:endParaRPr lang="zh-CN" altLang="en-US"/>
          </a:p>
        </p:txBody>
      </p:sp>
    </p:spTree>
    <p:extLst>
      <p:ext uri="{BB962C8B-B14F-4D97-AF65-F5344CB8AC3E}">
        <p14:creationId xmlns:p14="http://schemas.microsoft.com/office/powerpoint/2010/main" val="36328561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1"/>
          <p:cNvSpPr txBox="1">
            <a:spLocks/>
          </p:cNvSpPr>
          <p:nvPr/>
        </p:nvSpPr>
        <p:spPr>
          <a:xfrm>
            <a:off x="792511" y="756146"/>
            <a:ext cx="11008890" cy="648072"/>
          </a:xfrm>
          <a:prstGeom prst="rect">
            <a:avLst/>
          </a:prstGeom>
        </p:spPr>
        <p:txBody>
          <a:bodyPr vert="horz" lIns="128016" tIns="64008" rIns="128016" bIns="64008" rtlCol="0" anchor="ctr">
            <a:normAutofit/>
          </a:bodyPr>
          <a:lstStyle>
            <a:lvl1pPr algn="ctr" defTabSz="1280160" rtl="0" eaLnBrk="1" latinLnBrk="0" hangingPunct="1">
              <a:spcBef>
                <a:spcPct val="0"/>
              </a:spcBef>
              <a:buNone/>
              <a:defRPr sz="6200" kern="1200">
                <a:solidFill>
                  <a:schemeClr val="tx1"/>
                </a:solidFill>
                <a:latin typeface="+mj-lt"/>
                <a:ea typeface="+mj-ea"/>
                <a:cs typeface="+mj-cs"/>
              </a:defRPr>
            </a:lvl1pPr>
          </a:lstStyle>
          <a:p>
            <a:pPr algn="l"/>
            <a:r>
              <a:rPr lang="zh-CN" altLang="en-US" sz="2400">
                <a:solidFill>
                  <a:srgbClr val="92D050"/>
                </a:solidFill>
                <a:latin typeface="叶根友毛笔行书" pitchFamily="2" charset="-122"/>
                <a:ea typeface="叶根友毛笔行书" pitchFamily="2" charset="-122"/>
              </a:rPr>
              <a:t>标志标牌</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2968" y="1776264"/>
            <a:ext cx="3888433" cy="7232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393" y="5341903"/>
            <a:ext cx="7267575"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rotWithShape="1">
          <a:blip r:embed="rId4">
            <a:clrChange>
              <a:clrFrom>
                <a:srgbClr val="FAF8EC"/>
              </a:clrFrom>
              <a:clrTo>
                <a:srgbClr val="FAF8EC">
                  <a:alpha val="0"/>
                </a:srgbClr>
              </a:clrTo>
            </a:clrChange>
            <a:extLst>
              <a:ext uri="{28A0092B-C50C-407E-A947-70E740481C1C}">
                <a14:useLocalDpi xmlns:a14="http://schemas.microsoft.com/office/drawing/2010/main" val="0"/>
              </a:ext>
            </a:extLst>
          </a:blip>
          <a:srcRect t="23167"/>
          <a:stretch/>
        </p:blipFill>
        <p:spPr bwMode="auto">
          <a:xfrm>
            <a:off x="792511" y="1581150"/>
            <a:ext cx="6778550" cy="3898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灯片编号占位符 2"/>
          <p:cNvSpPr>
            <a:spLocks noGrp="1"/>
          </p:cNvSpPr>
          <p:nvPr>
            <p:ph type="sldNum" sz="quarter" idx="12"/>
          </p:nvPr>
        </p:nvSpPr>
        <p:spPr/>
        <p:txBody>
          <a:bodyPr/>
          <a:lstStyle/>
          <a:p>
            <a:fld id="{0C913308-F349-4B6D-A68A-DD1791B4A57B}" type="slidenum">
              <a:rPr lang="zh-CN" altLang="en-US" smtClean="0"/>
              <a:t>78</a:t>
            </a:fld>
            <a:endParaRPr lang="zh-CN" altLang="en-US"/>
          </a:p>
        </p:txBody>
      </p:sp>
    </p:spTree>
    <p:extLst>
      <p:ext uri="{BB962C8B-B14F-4D97-AF65-F5344CB8AC3E}">
        <p14:creationId xmlns:p14="http://schemas.microsoft.com/office/powerpoint/2010/main" val="37558915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792511" y="756146"/>
            <a:ext cx="11008890" cy="648072"/>
          </a:xfrm>
        </p:spPr>
        <p:txBody>
          <a:bodyPr>
            <a:normAutofit/>
          </a:bodyPr>
          <a:lstStyle/>
          <a:p>
            <a:pPr algn="l"/>
            <a:r>
              <a:rPr lang="zh-CN" altLang="en-US" sz="2400">
                <a:solidFill>
                  <a:srgbClr val="92D050"/>
                </a:solidFill>
                <a:latin typeface="叶根友毛笔行书" pitchFamily="2" charset="-122"/>
                <a:ea typeface="叶根友毛笔行书" pitchFamily="2" charset="-122"/>
              </a:rPr>
              <a:t>木栈道</a:t>
            </a:r>
          </a:p>
        </p:txBody>
      </p:sp>
      <p:sp>
        <p:nvSpPr>
          <p:cNvPr id="5" name="矩形 4"/>
          <p:cNvSpPr/>
          <p:nvPr/>
        </p:nvSpPr>
        <p:spPr>
          <a:xfrm>
            <a:off x="1000200" y="1632248"/>
            <a:ext cx="11224913" cy="507831"/>
          </a:xfrm>
          <a:prstGeom prst="rect">
            <a:avLst/>
          </a:prstGeom>
        </p:spPr>
        <p:txBody>
          <a:bodyPr wrap="square">
            <a:spAutoFit/>
          </a:bodyPr>
          <a:lstStyle/>
          <a:p>
            <a:pPr>
              <a:lnSpc>
                <a:spcPct val="150000"/>
              </a:lnSpc>
            </a:pPr>
            <a:r>
              <a:rPr lang="zh-CN" altLang="en-US" sz="1800">
                <a:solidFill>
                  <a:schemeClr val="tx1">
                    <a:lumMod val="50000"/>
                    <a:lumOff val="50000"/>
                  </a:schemeClr>
                </a:solidFill>
                <a:latin typeface="方正细黑一简体" pitchFamily="2" charset="-122"/>
                <a:ea typeface="方正细黑一简体" pitchFamily="2" charset="-122"/>
              </a:rPr>
              <a:t>选用土棕、棕黑色的木油漆对木栈道进行防腐处理。木栈道设置白色栏杆，栏杆高度</a:t>
            </a:r>
            <a:r>
              <a:rPr lang="en-US" altLang="zh-CN" sz="1800">
                <a:solidFill>
                  <a:schemeClr val="tx1">
                    <a:lumMod val="50000"/>
                    <a:lumOff val="50000"/>
                  </a:schemeClr>
                </a:solidFill>
                <a:latin typeface="方正细黑一简体" pitchFamily="2" charset="-122"/>
                <a:ea typeface="方正细黑一简体" pitchFamily="2" charset="-122"/>
              </a:rPr>
              <a:t>60-80cm</a:t>
            </a:r>
            <a:r>
              <a:rPr lang="zh-CN" altLang="en-US" sz="1800">
                <a:solidFill>
                  <a:schemeClr val="tx1">
                    <a:lumMod val="50000"/>
                    <a:lumOff val="50000"/>
                  </a:schemeClr>
                </a:solidFill>
                <a:latin typeface="方正细黑一简体" pitchFamily="2" charset="-122"/>
                <a:ea typeface="方正细黑一简体" pitchFamily="2" charset="-122"/>
              </a:rPr>
              <a:t>。</a:t>
            </a:r>
            <a:endParaRPr lang="en-US" altLang="zh-CN" sz="1800">
              <a:solidFill>
                <a:schemeClr val="tx1">
                  <a:lumMod val="50000"/>
                  <a:lumOff val="50000"/>
                </a:schemeClr>
              </a:solidFill>
              <a:latin typeface="方正细黑一简体" pitchFamily="2" charset="-122"/>
              <a:ea typeface="方正细黑一简体" pitchFamily="2"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2397" y="2568352"/>
            <a:ext cx="5941011" cy="6296854"/>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201" y="2575198"/>
            <a:ext cx="4931080" cy="6502524"/>
          </a:xfrm>
          <a:prstGeom prst="rect">
            <a:avLst/>
          </a:prstGeom>
        </p:spPr>
      </p:pic>
      <p:sp>
        <p:nvSpPr>
          <p:cNvPr id="6" name="灯片编号占位符 5"/>
          <p:cNvSpPr>
            <a:spLocks noGrp="1"/>
          </p:cNvSpPr>
          <p:nvPr>
            <p:ph type="sldNum" sz="quarter" idx="12"/>
          </p:nvPr>
        </p:nvSpPr>
        <p:spPr/>
        <p:txBody>
          <a:bodyPr/>
          <a:lstStyle/>
          <a:p>
            <a:fld id="{0C913308-F349-4B6D-A68A-DD1791B4A57B}" type="slidenum">
              <a:rPr lang="zh-CN" altLang="en-US" smtClean="0"/>
              <a:t>79</a:t>
            </a:fld>
            <a:endParaRPr lang="zh-CN" altLang="en-US"/>
          </a:p>
        </p:txBody>
      </p:sp>
    </p:spTree>
    <p:extLst>
      <p:ext uri="{BB962C8B-B14F-4D97-AF65-F5344CB8AC3E}">
        <p14:creationId xmlns:p14="http://schemas.microsoft.com/office/powerpoint/2010/main" val="1777593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792510" y="756146"/>
            <a:ext cx="2727969" cy="588070"/>
          </a:xfrm>
        </p:spPr>
        <p:txBody>
          <a:bodyPr>
            <a:normAutofit/>
          </a:bodyPr>
          <a:lstStyle/>
          <a:p>
            <a:pPr algn="l"/>
            <a:r>
              <a:rPr lang="zh-CN" altLang="en-US" sz="2400">
                <a:solidFill>
                  <a:srgbClr val="92D050"/>
                </a:solidFill>
                <a:latin typeface="叶根友毛笔行书" pitchFamily="2" charset="-122"/>
                <a:ea typeface="叶根友毛笔行书" pitchFamily="2" charset="-122"/>
              </a:rPr>
              <a:t>项目背景</a:t>
            </a:r>
          </a:p>
        </p:txBody>
      </p:sp>
      <p:sp>
        <p:nvSpPr>
          <p:cNvPr id="7" name="PA_文本框 8"/>
          <p:cNvSpPr txBox="1"/>
          <p:nvPr>
            <p:custDataLst>
              <p:tags r:id="rId1"/>
            </p:custDataLst>
          </p:nvPr>
        </p:nvSpPr>
        <p:spPr>
          <a:xfrm>
            <a:off x="6904856" y="480120"/>
            <a:ext cx="5760640" cy="276999"/>
          </a:xfrm>
          <a:prstGeom prst="rect">
            <a:avLst/>
          </a:prstGeom>
          <a:noFill/>
        </p:spPr>
        <p:txBody>
          <a:bodyPr wrap="square" rtlCol="0">
            <a:spAutoFit/>
          </a:bodyPr>
          <a:lstStyle/>
          <a:p>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  甘肃</a:t>
            </a:r>
            <a:r>
              <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a:t>
            </a:r>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合水子午岭国家森林公园太白川片区曹家寺景点修建性详细规划方案</a:t>
            </a:r>
            <a:endPar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endParaRPr>
          </a:p>
        </p:txBody>
      </p:sp>
      <p:grpSp>
        <p:nvGrpSpPr>
          <p:cNvPr id="2" name="组合 1"/>
          <p:cNvGrpSpPr/>
          <p:nvPr/>
        </p:nvGrpSpPr>
        <p:grpSpPr>
          <a:xfrm>
            <a:off x="6976864" y="734036"/>
            <a:ext cx="5184575" cy="60439"/>
            <a:chOff x="8034637" y="615628"/>
            <a:chExt cx="4022516" cy="42416"/>
          </a:xfrm>
        </p:grpSpPr>
        <p:cxnSp>
          <p:nvCxnSpPr>
            <p:cNvPr id="9" name="直接连接符 8"/>
            <p:cNvCxnSpPr/>
            <p:nvPr/>
          </p:nvCxnSpPr>
          <p:spPr>
            <a:xfrm>
              <a:off x="8034637" y="615628"/>
              <a:ext cx="402251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8034637" y="658044"/>
              <a:ext cx="4022516"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2" name="矩形 11"/>
          <p:cNvSpPr/>
          <p:nvPr/>
        </p:nvSpPr>
        <p:spPr>
          <a:xfrm>
            <a:off x="5824736" y="1560240"/>
            <a:ext cx="6192687" cy="6324808"/>
          </a:xfrm>
          <a:prstGeom prst="rect">
            <a:avLst/>
          </a:prstGeom>
        </p:spPr>
        <p:txBody>
          <a:bodyPr wrap="square">
            <a:spAutoFit/>
          </a:bodyPr>
          <a:lstStyle/>
          <a:p>
            <a:pPr marL="285750" indent="-285750">
              <a:lnSpc>
                <a:spcPct val="150000"/>
              </a:lnSpc>
              <a:buFont typeface="Wingdings" panose="05000000000000000000" pitchFamily="2" charset="2"/>
              <a:buChar char="Ø"/>
            </a:pP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2016</a:t>
            </a:r>
            <a:r>
              <a:rPr lang="zh-CN" altLang="zh-CN" sz="1800">
                <a:solidFill>
                  <a:schemeClr val="tx1">
                    <a:lumMod val="50000"/>
                    <a:lumOff val="50000"/>
                  </a:schemeClr>
                </a:solidFill>
                <a:latin typeface="华文细黑" panose="02010600040101010101" pitchFamily="2" charset="-122"/>
                <a:ea typeface="华文细黑" panose="02010600040101010101" pitchFamily="2" charset="-122"/>
              </a:rPr>
              <a:t>年</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9</a:t>
            </a:r>
            <a:r>
              <a:rPr lang="zh-CN" altLang="zh-CN" sz="1800">
                <a:solidFill>
                  <a:schemeClr val="tx1">
                    <a:lumMod val="50000"/>
                    <a:lumOff val="50000"/>
                  </a:schemeClr>
                </a:solidFill>
                <a:latin typeface="华文细黑" panose="02010600040101010101" pitchFamily="2" charset="-122"/>
                <a:ea typeface="华文细黑" panose="02010600040101010101" pitchFamily="2" charset="-122"/>
              </a:rPr>
              <a:t>月，国家旅游局、国家发展改革委、国土资源部等</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12</a:t>
            </a:r>
            <a:r>
              <a:rPr lang="zh-CN" altLang="zh-CN" sz="1800">
                <a:solidFill>
                  <a:schemeClr val="tx1">
                    <a:lumMod val="50000"/>
                    <a:lumOff val="50000"/>
                  </a:schemeClr>
                </a:solidFill>
                <a:latin typeface="华文细黑" panose="02010600040101010101" pitchFamily="2" charset="-122"/>
                <a:ea typeface="华文细黑" panose="02010600040101010101" pitchFamily="2" charset="-122"/>
              </a:rPr>
              <a:t>个部门制定并印发</a:t>
            </a:r>
            <a:r>
              <a:rPr lang="zh-CN" altLang="zh-CN" sz="1800" b="1">
                <a:solidFill>
                  <a:schemeClr val="accent4"/>
                </a:solidFill>
                <a:latin typeface="华文细黑" panose="02010600040101010101" pitchFamily="2" charset="-122"/>
                <a:ea typeface="华文细黑" panose="02010600040101010101" pitchFamily="2" charset="-122"/>
              </a:rPr>
              <a:t>《乡村旅游扶贫工程行动方案》</a:t>
            </a:r>
            <a:r>
              <a:rPr lang="zh-CN" altLang="zh-CN" sz="1800">
                <a:solidFill>
                  <a:schemeClr val="tx1">
                    <a:lumMod val="50000"/>
                    <a:lumOff val="50000"/>
                  </a:schemeClr>
                </a:solidFill>
                <a:latin typeface="华文细黑" panose="02010600040101010101" pitchFamily="2" charset="-122"/>
                <a:ea typeface="华文细黑" panose="02010600040101010101" pitchFamily="2" charset="-122"/>
              </a:rPr>
              <a:t>：</a:t>
            </a:r>
            <a:endParaRPr lang="en-US" altLang="zh-CN" sz="1800">
              <a:solidFill>
                <a:schemeClr val="tx1">
                  <a:lumMod val="50000"/>
                  <a:lumOff val="50000"/>
                </a:schemeClr>
              </a:solidFill>
              <a:latin typeface="华文细黑" panose="02010600040101010101" pitchFamily="2" charset="-122"/>
              <a:ea typeface="华文细黑" panose="02010600040101010101" pitchFamily="2" charset="-122"/>
            </a:endParaRPr>
          </a:p>
          <a:p>
            <a:pPr>
              <a:lnSpc>
                <a:spcPct val="150000"/>
              </a:lnSpc>
            </a:pPr>
            <a:r>
              <a:rPr lang="zh-CN" altLang="zh-CN" sz="1800">
                <a:solidFill>
                  <a:schemeClr val="tx1">
                    <a:lumMod val="50000"/>
                    <a:lumOff val="50000"/>
                  </a:schemeClr>
                </a:solidFill>
                <a:latin typeface="华文细黑" panose="02010600040101010101" pitchFamily="2" charset="-122"/>
                <a:ea typeface="华文细黑" panose="02010600040101010101" pitchFamily="2" charset="-122"/>
              </a:rPr>
              <a:t>大力开发乡村旅游产品，挖掘文化内涵，开发形式多样、特色鲜明的乡村旅游产品。</a:t>
            </a:r>
            <a:endParaRPr lang="en-US" altLang="zh-CN" sz="1800">
              <a:solidFill>
                <a:schemeClr val="tx1">
                  <a:lumMod val="50000"/>
                  <a:lumOff val="50000"/>
                </a:schemeClr>
              </a:solidFill>
              <a:latin typeface="华文细黑" panose="02010600040101010101" pitchFamily="2" charset="-122"/>
              <a:ea typeface="华文细黑" panose="02010600040101010101" pitchFamily="2" charset="-122"/>
            </a:endParaRPr>
          </a:p>
          <a:p>
            <a:pPr marL="285750" indent="-285750">
              <a:lnSpc>
                <a:spcPct val="150000"/>
              </a:lnSpc>
              <a:buFont typeface="Wingdings" panose="05000000000000000000" pitchFamily="2" charset="2"/>
              <a:buChar char="Ø"/>
            </a:pP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2016</a:t>
            </a:r>
            <a:r>
              <a:rPr lang="zh-CN" altLang="zh-CN" sz="1800">
                <a:solidFill>
                  <a:schemeClr val="tx1">
                    <a:lumMod val="50000"/>
                    <a:lumOff val="50000"/>
                  </a:schemeClr>
                </a:solidFill>
                <a:latin typeface="华文细黑" panose="02010600040101010101" pitchFamily="2" charset="-122"/>
                <a:ea typeface="华文细黑" panose="02010600040101010101" pitchFamily="2" charset="-122"/>
              </a:rPr>
              <a:t>年</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12</a:t>
            </a:r>
            <a:r>
              <a:rPr lang="zh-CN" altLang="zh-CN" sz="1800">
                <a:solidFill>
                  <a:schemeClr val="tx1">
                    <a:lumMod val="50000"/>
                    <a:lumOff val="50000"/>
                  </a:schemeClr>
                </a:solidFill>
                <a:latin typeface="华文细黑" panose="02010600040101010101" pitchFamily="2" charset="-122"/>
                <a:ea typeface="华文细黑" panose="02010600040101010101" pitchFamily="2" charset="-122"/>
              </a:rPr>
              <a:t>月，国务院印发的</a:t>
            </a:r>
            <a:r>
              <a:rPr lang="zh-CN" altLang="zh-CN" sz="1800" b="1">
                <a:solidFill>
                  <a:schemeClr val="accent4"/>
                </a:solidFill>
                <a:latin typeface="华文细黑" panose="02010600040101010101" pitchFamily="2" charset="-122"/>
                <a:ea typeface="华文细黑" panose="02010600040101010101" pitchFamily="2" charset="-122"/>
              </a:rPr>
              <a:t>《</a:t>
            </a:r>
            <a:r>
              <a:rPr lang="en-US" altLang="zh-CN" sz="1800" b="1">
                <a:solidFill>
                  <a:schemeClr val="accent4"/>
                </a:solidFill>
                <a:latin typeface="华文细黑" panose="02010600040101010101" pitchFamily="2" charset="-122"/>
                <a:ea typeface="华文细黑" panose="02010600040101010101" pitchFamily="2" charset="-122"/>
              </a:rPr>
              <a:t>“</a:t>
            </a:r>
            <a:r>
              <a:rPr lang="zh-CN" altLang="zh-CN" sz="1800" b="1">
                <a:solidFill>
                  <a:schemeClr val="accent4"/>
                </a:solidFill>
                <a:latin typeface="华文细黑" panose="02010600040101010101" pitchFamily="2" charset="-122"/>
                <a:ea typeface="华文细黑" panose="02010600040101010101" pitchFamily="2" charset="-122"/>
              </a:rPr>
              <a:t>十三五</a:t>
            </a:r>
            <a:r>
              <a:rPr lang="en-US" altLang="zh-CN" sz="1800" b="1">
                <a:solidFill>
                  <a:schemeClr val="accent4"/>
                </a:solidFill>
                <a:latin typeface="华文细黑" panose="02010600040101010101" pitchFamily="2" charset="-122"/>
                <a:ea typeface="华文细黑" panose="02010600040101010101" pitchFamily="2" charset="-122"/>
              </a:rPr>
              <a:t>”</a:t>
            </a:r>
            <a:r>
              <a:rPr lang="zh-CN" altLang="zh-CN" sz="1800" b="1">
                <a:solidFill>
                  <a:schemeClr val="accent4"/>
                </a:solidFill>
                <a:latin typeface="华文细黑" panose="02010600040101010101" pitchFamily="2" charset="-122"/>
                <a:ea typeface="华文细黑" panose="02010600040101010101" pitchFamily="2" charset="-122"/>
              </a:rPr>
              <a:t>脱贫攻坚规划》</a:t>
            </a:r>
            <a:r>
              <a:rPr lang="zh-CN" altLang="zh-CN" sz="1800">
                <a:solidFill>
                  <a:schemeClr val="tx1">
                    <a:lumMod val="50000"/>
                    <a:lumOff val="50000"/>
                  </a:schemeClr>
                </a:solidFill>
                <a:latin typeface="华文细黑" panose="02010600040101010101" pitchFamily="2" charset="-122"/>
                <a:ea typeface="华文细黑" panose="02010600040101010101" pitchFamily="2" charset="-122"/>
              </a:rPr>
              <a:t>：</a:t>
            </a:r>
            <a:endParaRPr lang="en-US" altLang="zh-CN" sz="1800">
              <a:solidFill>
                <a:schemeClr val="tx1">
                  <a:lumMod val="50000"/>
                  <a:lumOff val="50000"/>
                </a:schemeClr>
              </a:solidFill>
              <a:latin typeface="华文细黑" panose="02010600040101010101" pitchFamily="2" charset="-122"/>
              <a:ea typeface="华文细黑" panose="02010600040101010101" pitchFamily="2" charset="-122"/>
            </a:endParaRPr>
          </a:p>
          <a:p>
            <a:pPr>
              <a:lnSpc>
                <a:spcPct val="150000"/>
              </a:lnSpc>
            </a:pPr>
            <a:r>
              <a:rPr lang="zh-CN" altLang="zh-CN" sz="1800">
                <a:solidFill>
                  <a:schemeClr val="tx1">
                    <a:lumMod val="50000"/>
                    <a:lumOff val="50000"/>
                  </a:schemeClr>
                </a:solidFill>
                <a:latin typeface="华文细黑" panose="02010600040101010101" pitchFamily="2" charset="-122"/>
                <a:ea typeface="华文细黑" panose="02010600040101010101" pitchFamily="2" charset="-122"/>
              </a:rPr>
              <a:t>在产业发展脱贫的规划中，提出了旅游扶贫的详细措施</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a:t>
            </a:r>
            <a:r>
              <a:rPr lang="zh-CN" altLang="zh-CN" sz="1800">
                <a:solidFill>
                  <a:schemeClr val="tx1">
                    <a:lumMod val="50000"/>
                    <a:lumOff val="50000"/>
                  </a:schemeClr>
                </a:solidFill>
                <a:latin typeface="华文细黑" panose="02010600040101010101" pitchFamily="2" charset="-122"/>
                <a:ea typeface="华文细黑" panose="02010600040101010101" pitchFamily="2" charset="-122"/>
              </a:rPr>
              <a:t>大力发展休闲农业</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a:t>
            </a:r>
            <a:r>
              <a:rPr lang="zh-CN" altLang="zh-CN" sz="1800">
                <a:solidFill>
                  <a:schemeClr val="tx1">
                    <a:lumMod val="50000"/>
                    <a:lumOff val="50000"/>
                  </a:schemeClr>
                </a:solidFill>
                <a:latin typeface="华文细黑" panose="02010600040101010101" pitchFamily="2" charset="-122"/>
                <a:ea typeface="华文细黑" panose="02010600040101010101" pitchFamily="2" charset="-122"/>
              </a:rPr>
              <a:t>依托贫困地区特色农产品、农事景观及人文景观等资源，积极发展带动贫困人口增收的休闲农业和森林休闲健康养生产业。</a:t>
            </a:r>
            <a:endParaRPr lang="en-US" altLang="zh-CN" sz="1800">
              <a:solidFill>
                <a:schemeClr val="tx1">
                  <a:lumMod val="50000"/>
                  <a:lumOff val="50000"/>
                </a:schemeClr>
              </a:solidFill>
              <a:latin typeface="华文细黑" panose="02010600040101010101" pitchFamily="2" charset="-122"/>
              <a:ea typeface="华文细黑" panose="02010600040101010101" pitchFamily="2" charset="-122"/>
            </a:endParaRPr>
          </a:p>
          <a:p>
            <a:pPr marL="285750" indent="-285750">
              <a:lnSpc>
                <a:spcPct val="150000"/>
              </a:lnSpc>
              <a:buFont typeface="Wingdings" panose="05000000000000000000" pitchFamily="2" charset="2"/>
              <a:buChar char="Ø"/>
            </a:pP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2017</a:t>
            </a:r>
            <a:r>
              <a:rPr lang="zh-CN" altLang="zh-CN" sz="1800">
                <a:solidFill>
                  <a:schemeClr val="tx1">
                    <a:lumMod val="50000"/>
                    <a:lumOff val="50000"/>
                  </a:schemeClr>
                </a:solidFill>
                <a:latin typeface="华文细黑" panose="02010600040101010101" pitchFamily="2" charset="-122"/>
                <a:ea typeface="华文细黑" panose="02010600040101010101" pitchFamily="2" charset="-122"/>
              </a:rPr>
              <a:t>年，</a:t>
            </a:r>
            <a:r>
              <a:rPr lang="en-US" altLang="zh-CN" sz="1800" b="1">
                <a:solidFill>
                  <a:schemeClr val="accent4"/>
                </a:solidFill>
                <a:latin typeface="华文细黑" panose="02010600040101010101" pitchFamily="2" charset="-122"/>
                <a:ea typeface="华文细黑" panose="02010600040101010101" pitchFamily="2" charset="-122"/>
              </a:rPr>
              <a:t>《</a:t>
            </a:r>
            <a:r>
              <a:rPr lang="zh-CN" altLang="zh-CN" sz="1800" b="1">
                <a:solidFill>
                  <a:schemeClr val="accent4"/>
                </a:solidFill>
                <a:latin typeface="华文细黑" panose="02010600040101010101" pitchFamily="2" charset="-122"/>
                <a:ea typeface="华文细黑" panose="02010600040101010101" pitchFamily="2" charset="-122"/>
              </a:rPr>
              <a:t>国务院中央一号文件</a:t>
            </a:r>
            <a:r>
              <a:rPr lang="en-US" altLang="zh-CN" sz="1800" b="1">
                <a:solidFill>
                  <a:schemeClr val="accent4"/>
                </a:solidFill>
                <a:latin typeface="华文细黑" panose="02010600040101010101" pitchFamily="2" charset="-122"/>
                <a:ea typeface="华文细黑" panose="02010600040101010101" pitchFamily="2" charset="-122"/>
              </a:rPr>
              <a:t>》</a:t>
            </a:r>
            <a:r>
              <a:rPr lang="zh-CN" altLang="zh-CN" sz="1800">
                <a:solidFill>
                  <a:schemeClr val="tx1">
                    <a:lumMod val="50000"/>
                    <a:lumOff val="50000"/>
                  </a:schemeClr>
                </a:solidFill>
                <a:latin typeface="华文细黑" panose="02010600040101010101" pitchFamily="2" charset="-122"/>
                <a:ea typeface="华文细黑" panose="02010600040101010101" pitchFamily="2" charset="-122"/>
              </a:rPr>
              <a:t>：大力发展乡村休闲旅游产业，扎实推进脱贫攻坚。</a:t>
            </a:r>
          </a:p>
          <a:p>
            <a:pPr>
              <a:lnSpc>
                <a:spcPct val="150000"/>
              </a:lnSpc>
            </a:pPr>
            <a:r>
              <a:rPr lang="zh-CN" altLang="zh-CN" sz="1800">
                <a:solidFill>
                  <a:schemeClr val="tx1">
                    <a:lumMod val="50000"/>
                    <a:lumOff val="50000"/>
                  </a:schemeClr>
                </a:solidFill>
                <a:latin typeface="华文细黑" panose="02010600040101010101" pitchFamily="2" charset="-122"/>
                <a:ea typeface="华文细黑" panose="02010600040101010101" pitchFamily="2" charset="-122"/>
              </a:rPr>
              <a:t>充分发挥乡村各类物质与非物质资源富集的独特优势，利用</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a:t>
            </a:r>
            <a:r>
              <a:rPr lang="zh-CN" altLang="zh-CN" sz="1800">
                <a:solidFill>
                  <a:schemeClr val="tx1">
                    <a:lumMod val="50000"/>
                    <a:lumOff val="50000"/>
                  </a:schemeClr>
                </a:solidFill>
                <a:latin typeface="华文细黑" panose="02010600040101010101" pitchFamily="2" charset="-122"/>
                <a:ea typeface="华文细黑" panose="02010600040101010101" pitchFamily="2" charset="-122"/>
              </a:rPr>
              <a:t>旅游＋</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a:t>
            </a:r>
            <a:r>
              <a:rPr lang="zh-CN" altLang="zh-CN" sz="1800">
                <a:solidFill>
                  <a:schemeClr val="tx1">
                    <a:lumMod val="50000"/>
                    <a:lumOff val="50000"/>
                  </a:schemeClr>
                </a:solidFill>
                <a:latin typeface="华文细黑" panose="02010600040101010101" pitchFamily="2" charset="-122"/>
                <a:ea typeface="华文细黑" panose="02010600040101010101" pitchFamily="2" charset="-122"/>
              </a:rPr>
              <a:t>、</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a:t>
            </a:r>
            <a:r>
              <a:rPr lang="zh-CN" altLang="zh-CN" sz="1800">
                <a:solidFill>
                  <a:schemeClr val="tx1">
                    <a:lumMod val="50000"/>
                    <a:lumOff val="50000"/>
                  </a:schemeClr>
                </a:solidFill>
                <a:latin typeface="华文细黑" panose="02010600040101010101" pitchFamily="2" charset="-122"/>
                <a:ea typeface="华文细黑" panose="02010600040101010101" pitchFamily="2" charset="-122"/>
              </a:rPr>
              <a:t>生态＋</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a:t>
            </a:r>
            <a:r>
              <a:rPr lang="zh-CN" altLang="zh-CN" sz="1800">
                <a:solidFill>
                  <a:schemeClr val="tx1">
                    <a:lumMod val="50000"/>
                    <a:lumOff val="50000"/>
                  </a:schemeClr>
                </a:solidFill>
                <a:latin typeface="华文细黑" panose="02010600040101010101" pitchFamily="2" charset="-122"/>
                <a:ea typeface="华文细黑" panose="02010600040101010101" pitchFamily="2" charset="-122"/>
              </a:rPr>
              <a:t>等模式，推进农业、林业与旅游、教育、文化、康养等产业深度融合。</a:t>
            </a:r>
            <a:endParaRPr lang="zh-CN" altLang="en-US" sz="1800">
              <a:solidFill>
                <a:schemeClr val="tx1">
                  <a:lumMod val="50000"/>
                  <a:lumOff val="50000"/>
                </a:schemeClr>
              </a:solidFill>
              <a:latin typeface="华文细黑" panose="02010600040101010101" pitchFamily="2" charset="-122"/>
              <a:ea typeface="华文细黑" panose="02010600040101010101" pitchFamily="2"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192" y="1488232"/>
            <a:ext cx="4320479" cy="7680850"/>
          </a:xfrm>
          <a:prstGeom prst="rect">
            <a:avLst/>
          </a:prstGeom>
        </p:spPr>
      </p:pic>
      <p:sp>
        <p:nvSpPr>
          <p:cNvPr id="6" name="灯片编号占位符 5"/>
          <p:cNvSpPr>
            <a:spLocks noGrp="1"/>
          </p:cNvSpPr>
          <p:nvPr>
            <p:ph type="sldNum" sz="quarter" idx="12"/>
          </p:nvPr>
        </p:nvSpPr>
        <p:spPr/>
        <p:txBody>
          <a:bodyPr/>
          <a:lstStyle/>
          <a:p>
            <a:fld id="{0C913308-F349-4B6D-A68A-DD1791B4A57B}" type="slidenum">
              <a:rPr lang="zh-CN" altLang="en-US" smtClean="0"/>
              <a:t>8</a:t>
            </a:fld>
            <a:endParaRPr lang="zh-CN" altLang="en-US"/>
          </a:p>
        </p:txBody>
      </p:sp>
    </p:spTree>
    <p:extLst>
      <p:ext uri="{BB962C8B-B14F-4D97-AF65-F5344CB8AC3E}">
        <p14:creationId xmlns:p14="http://schemas.microsoft.com/office/powerpoint/2010/main" val="4472958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08112" y="2064296"/>
            <a:ext cx="12488004" cy="5848027"/>
            <a:chOff x="-3104256" y="1404218"/>
            <a:chExt cx="16053372" cy="7517659"/>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6824" y="1404218"/>
              <a:ext cx="6332292" cy="4823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r="11680" b="2214"/>
            <a:stretch/>
          </p:blipFill>
          <p:spPr>
            <a:xfrm>
              <a:off x="-3104256" y="1404218"/>
              <a:ext cx="9580781" cy="7478351"/>
            </a:xfrm>
            <a:prstGeom prst="rect">
              <a:avLst/>
            </a:prstGeom>
          </p:spPr>
        </p:pic>
        <p:pic>
          <p:nvPicPr>
            <p:cNvPr id="4" name="图片 3"/>
            <p:cNvPicPr>
              <a:picLocks noChangeAspect="1"/>
            </p:cNvPicPr>
            <p:nvPr/>
          </p:nvPicPr>
          <p:blipFill rotWithShape="1">
            <a:blip r:embed="rId4">
              <a:extLst>
                <a:ext uri="{28A0092B-C50C-407E-A947-70E740481C1C}">
                  <a14:useLocalDpi xmlns:a14="http://schemas.microsoft.com/office/drawing/2010/main" val="0"/>
                </a:ext>
              </a:extLst>
            </a:blip>
            <a:srcRect r="2573" b="8880"/>
            <a:stretch/>
          </p:blipFill>
          <p:spPr>
            <a:xfrm>
              <a:off x="6616824" y="6228011"/>
              <a:ext cx="5760640" cy="2693866"/>
            </a:xfrm>
            <a:prstGeom prst="rect">
              <a:avLst/>
            </a:prstGeom>
          </p:spPr>
        </p:pic>
      </p:grpSp>
      <p:sp>
        <p:nvSpPr>
          <p:cNvPr id="6" name="标题 1"/>
          <p:cNvSpPr txBox="1">
            <a:spLocks/>
          </p:cNvSpPr>
          <p:nvPr/>
        </p:nvSpPr>
        <p:spPr>
          <a:xfrm>
            <a:off x="792511" y="756146"/>
            <a:ext cx="11008890" cy="648072"/>
          </a:xfrm>
          <a:prstGeom prst="rect">
            <a:avLst/>
          </a:prstGeom>
        </p:spPr>
        <p:txBody>
          <a:bodyPr vert="horz" lIns="128016" tIns="64008" rIns="128016" bIns="64008" rtlCol="0" anchor="ctr">
            <a:normAutofit/>
          </a:bodyPr>
          <a:lstStyle>
            <a:lvl1pPr algn="ctr" defTabSz="1280160" rtl="0" eaLnBrk="1" latinLnBrk="0" hangingPunct="1">
              <a:spcBef>
                <a:spcPct val="0"/>
              </a:spcBef>
              <a:buNone/>
              <a:defRPr sz="6200" kern="1200">
                <a:solidFill>
                  <a:schemeClr val="tx1"/>
                </a:solidFill>
                <a:latin typeface="+mj-lt"/>
                <a:ea typeface="+mj-ea"/>
                <a:cs typeface="+mj-cs"/>
              </a:defRPr>
            </a:lvl1pPr>
          </a:lstStyle>
          <a:p>
            <a:pPr algn="l"/>
            <a:r>
              <a:rPr lang="zh-CN" altLang="en-US" sz="2400">
                <a:solidFill>
                  <a:srgbClr val="92D050"/>
                </a:solidFill>
                <a:latin typeface="叶根友毛笔行书" pitchFamily="2" charset="-122"/>
                <a:ea typeface="叶根友毛笔行书" pitchFamily="2" charset="-122"/>
              </a:rPr>
              <a:t>铺装意向</a:t>
            </a:r>
          </a:p>
        </p:txBody>
      </p:sp>
      <p:sp>
        <p:nvSpPr>
          <p:cNvPr id="3" name="灯片编号占位符 2"/>
          <p:cNvSpPr>
            <a:spLocks noGrp="1"/>
          </p:cNvSpPr>
          <p:nvPr>
            <p:ph type="sldNum" sz="quarter" idx="12"/>
          </p:nvPr>
        </p:nvSpPr>
        <p:spPr/>
        <p:txBody>
          <a:bodyPr/>
          <a:lstStyle/>
          <a:p>
            <a:fld id="{0C913308-F349-4B6D-A68A-DD1791B4A57B}" type="slidenum">
              <a:rPr lang="zh-CN" altLang="en-US" smtClean="0"/>
              <a:t>80</a:t>
            </a:fld>
            <a:endParaRPr lang="zh-CN" altLang="en-US"/>
          </a:p>
        </p:txBody>
      </p:sp>
      <p:sp>
        <p:nvSpPr>
          <p:cNvPr id="9" name="矩形 8"/>
          <p:cNvSpPr/>
          <p:nvPr/>
        </p:nvSpPr>
        <p:spPr>
          <a:xfrm>
            <a:off x="2570653" y="7354192"/>
            <a:ext cx="2402613" cy="481863"/>
          </a:xfrm>
          <a:prstGeom prst="rect">
            <a:avLst/>
          </a:prstGeom>
        </p:spPr>
        <p:txBody>
          <a:bodyPr wrap="square">
            <a:spAutoFit/>
          </a:bodyPr>
          <a:lstStyle/>
          <a:p>
            <a:pPr algn="ctr">
              <a:lnSpc>
                <a:spcPct val="150000"/>
              </a:lnSpc>
            </a:pPr>
            <a:r>
              <a:rPr lang="zh-CN" altLang="en-US" sz="2000" b="1">
                <a:latin typeface="+mn-ea"/>
              </a:rPr>
              <a:t>停车场铺装意向</a:t>
            </a:r>
            <a:endParaRPr lang="en-US" altLang="zh-CN" sz="2000" b="1">
              <a:latin typeface="+mn-ea"/>
            </a:endParaRPr>
          </a:p>
        </p:txBody>
      </p:sp>
      <p:sp>
        <p:nvSpPr>
          <p:cNvPr id="12" name="矩形 11"/>
          <p:cNvSpPr/>
          <p:nvPr/>
        </p:nvSpPr>
        <p:spPr>
          <a:xfrm>
            <a:off x="9839312" y="7354192"/>
            <a:ext cx="2402613" cy="553998"/>
          </a:xfrm>
          <a:prstGeom prst="rect">
            <a:avLst/>
          </a:prstGeom>
        </p:spPr>
        <p:txBody>
          <a:bodyPr wrap="square">
            <a:spAutoFit/>
          </a:bodyPr>
          <a:lstStyle/>
          <a:p>
            <a:pPr algn="ctr">
              <a:lnSpc>
                <a:spcPct val="150000"/>
              </a:lnSpc>
            </a:pPr>
            <a:r>
              <a:rPr lang="zh-CN" altLang="en-US" sz="2000" b="1">
                <a:latin typeface="+mn-ea"/>
              </a:rPr>
              <a:t>广场铺装意向</a:t>
            </a:r>
            <a:endParaRPr lang="en-US" altLang="zh-CN" sz="2000" b="1">
              <a:latin typeface="+mn-ea"/>
            </a:endParaRPr>
          </a:p>
        </p:txBody>
      </p:sp>
    </p:spTree>
    <p:extLst>
      <p:ext uri="{BB962C8B-B14F-4D97-AF65-F5344CB8AC3E}">
        <p14:creationId xmlns:p14="http://schemas.microsoft.com/office/powerpoint/2010/main" val="4341314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12"/>
          <p:cNvSpPr txBox="1"/>
          <p:nvPr/>
        </p:nvSpPr>
        <p:spPr>
          <a:xfrm>
            <a:off x="1428378" y="3648472"/>
            <a:ext cx="10225136" cy="1569660"/>
          </a:xfrm>
          <a:prstGeom prst="rect">
            <a:avLst/>
          </a:prstGeom>
          <a:noFill/>
        </p:spPr>
        <p:txBody>
          <a:bodyPr wrap="square" rtlCol="0">
            <a:spAutoFit/>
          </a:bodyPr>
          <a:lstStyle/>
          <a:p>
            <a:pPr algn="ctr"/>
            <a:r>
              <a:rPr lang="en-US" altLang="zh-CN" sz="9600">
                <a:solidFill>
                  <a:srgbClr val="92D050"/>
                </a:solidFill>
                <a:latin typeface="Arial" panose="020B0604020202020204" pitchFamily="34" charset="0"/>
                <a:cs typeface="Arial" panose="020B0604020202020204" pitchFamily="34" charset="0"/>
              </a:rPr>
              <a:t>THANKS</a:t>
            </a:r>
            <a:endParaRPr lang="zh-CN" altLang="en-US" sz="9600" dirty="0">
              <a:solidFill>
                <a:srgbClr val="92D050"/>
              </a:solidFill>
              <a:latin typeface="Arial" panose="020B0604020202020204" pitchFamily="34" charset="0"/>
              <a:cs typeface="Arial" panose="020B0604020202020204" pitchFamily="34" charset="0"/>
            </a:endParaRPr>
          </a:p>
        </p:txBody>
      </p:sp>
      <p:sp>
        <p:nvSpPr>
          <p:cNvPr id="3" name="灯片编号占位符 2"/>
          <p:cNvSpPr>
            <a:spLocks noGrp="1"/>
          </p:cNvSpPr>
          <p:nvPr>
            <p:ph type="sldNum" sz="quarter" idx="12"/>
          </p:nvPr>
        </p:nvSpPr>
        <p:spPr/>
        <p:txBody>
          <a:bodyPr/>
          <a:lstStyle/>
          <a:p>
            <a:fld id="{0C913308-F349-4B6D-A68A-DD1791B4A57B}" type="slidenum">
              <a:rPr lang="zh-CN" altLang="en-US" smtClean="0"/>
              <a:t>81</a:t>
            </a:fld>
            <a:endParaRPr lang="zh-CN" altLang="en-US"/>
          </a:p>
        </p:txBody>
      </p:sp>
    </p:spTree>
    <p:extLst>
      <p:ext uri="{BB962C8B-B14F-4D97-AF65-F5344CB8AC3E}">
        <p14:creationId xmlns:p14="http://schemas.microsoft.com/office/powerpoint/2010/main" val="1974083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792510" y="756146"/>
            <a:ext cx="2727969" cy="588070"/>
          </a:xfrm>
        </p:spPr>
        <p:txBody>
          <a:bodyPr>
            <a:normAutofit/>
          </a:bodyPr>
          <a:lstStyle/>
          <a:p>
            <a:pPr algn="l"/>
            <a:r>
              <a:rPr lang="zh-CN" altLang="en-US" sz="2400">
                <a:solidFill>
                  <a:srgbClr val="92D050"/>
                </a:solidFill>
                <a:latin typeface="叶根友毛笔行书" pitchFamily="2" charset="-122"/>
                <a:ea typeface="叶根友毛笔行书" pitchFamily="2" charset="-122"/>
              </a:rPr>
              <a:t>项目区位</a:t>
            </a:r>
          </a:p>
        </p:txBody>
      </p:sp>
      <p:sp>
        <p:nvSpPr>
          <p:cNvPr id="7" name="PA_文本框 8"/>
          <p:cNvSpPr txBox="1"/>
          <p:nvPr>
            <p:custDataLst>
              <p:tags r:id="rId1"/>
            </p:custDataLst>
          </p:nvPr>
        </p:nvSpPr>
        <p:spPr>
          <a:xfrm>
            <a:off x="6904856" y="480120"/>
            <a:ext cx="5760640" cy="276999"/>
          </a:xfrm>
          <a:prstGeom prst="rect">
            <a:avLst/>
          </a:prstGeom>
          <a:noFill/>
        </p:spPr>
        <p:txBody>
          <a:bodyPr wrap="square" rtlCol="0">
            <a:spAutoFit/>
          </a:bodyPr>
          <a:lstStyle/>
          <a:p>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  甘肃</a:t>
            </a:r>
            <a:r>
              <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a:t>
            </a:r>
            <a:r>
              <a:rPr lang="zh-CN" altLang="en-US"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rPr>
              <a:t>合水子午岭国家森林公园太白川片区曹家寺景点修建性详细规划方案</a:t>
            </a:r>
            <a:endParaRPr lang="en-US" altLang="zh-CN" sz="1200">
              <a:solidFill>
                <a:schemeClr val="bg1">
                  <a:lumMod val="50000"/>
                </a:schemeClr>
              </a:solidFill>
              <a:effectLst>
                <a:innerShdw blurRad="63500" dist="50800" dir="18900000">
                  <a:prstClr val="black">
                    <a:alpha val="50000"/>
                  </a:prstClr>
                </a:innerShdw>
              </a:effectLst>
              <a:latin typeface="华文细黑" panose="02010600040101010101" pitchFamily="2" charset="-122"/>
              <a:ea typeface="华文细黑" panose="02010600040101010101" pitchFamily="2" charset="-122"/>
              <a:cs typeface="Arial" panose="020B0604020202020204" pitchFamily="34" charset="0"/>
            </a:endParaRPr>
          </a:p>
        </p:txBody>
      </p:sp>
      <p:grpSp>
        <p:nvGrpSpPr>
          <p:cNvPr id="2" name="组合 1"/>
          <p:cNvGrpSpPr/>
          <p:nvPr/>
        </p:nvGrpSpPr>
        <p:grpSpPr>
          <a:xfrm>
            <a:off x="6976864" y="734036"/>
            <a:ext cx="5184575" cy="60439"/>
            <a:chOff x="8034637" y="615628"/>
            <a:chExt cx="4022516" cy="42416"/>
          </a:xfrm>
        </p:grpSpPr>
        <p:cxnSp>
          <p:nvCxnSpPr>
            <p:cNvPr id="9" name="直接连接符 8"/>
            <p:cNvCxnSpPr/>
            <p:nvPr/>
          </p:nvCxnSpPr>
          <p:spPr>
            <a:xfrm>
              <a:off x="8034637" y="615628"/>
              <a:ext cx="4022516"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8034637" y="658044"/>
              <a:ext cx="4022516" cy="0"/>
            </a:xfrm>
            <a:prstGeom prst="line">
              <a:avLst/>
            </a:prstGeom>
            <a:ln w="50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2" name="矩形 11"/>
          <p:cNvSpPr/>
          <p:nvPr/>
        </p:nvSpPr>
        <p:spPr>
          <a:xfrm>
            <a:off x="851183" y="1272208"/>
            <a:ext cx="2741305" cy="3416320"/>
          </a:xfrm>
          <a:prstGeom prst="rect">
            <a:avLst/>
          </a:prstGeom>
        </p:spPr>
        <p:txBody>
          <a:bodyPr wrap="square">
            <a:spAutoFit/>
          </a:bodyPr>
          <a:lstStyle/>
          <a:p>
            <a:pPr>
              <a:lnSpc>
                <a:spcPct val="150000"/>
              </a:lnSpc>
            </a:pP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项目位于甘肃子午岭国家森林公园太白川片区内，距离合水县城约</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77</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公里，距离庆阳市约</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123</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公里，距离</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G22</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连家砭下道口仅有</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400</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多米，北侧为</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309</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国道，</a:t>
            </a:r>
            <a:r>
              <a:rPr lang="en-US" altLang="zh-CN" sz="1800">
                <a:solidFill>
                  <a:schemeClr val="tx1">
                    <a:lumMod val="50000"/>
                    <a:lumOff val="50000"/>
                  </a:schemeClr>
                </a:solidFill>
                <a:latin typeface="华文细黑" panose="02010600040101010101" pitchFamily="2" charset="-122"/>
                <a:ea typeface="华文细黑" panose="02010600040101010101" pitchFamily="2" charset="-122"/>
              </a:rPr>
              <a:t>031</a:t>
            </a:r>
            <a:r>
              <a:rPr lang="zh-CN" altLang="en-US" sz="1800">
                <a:solidFill>
                  <a:schemeClr val="tx1">
                    <a:lumMod val="50000"/>
                    <a:lumOff val="50000"/>
                  </a:schemeClr>
                </a:solidFill>
                <a:latin typeface="华文细黑" panose="02010600040101010101" pitchFamily="2" charset="-122"/>
                <a:ea typeface="华文细黑" panose="02010600040101010101" pitchFamily="2" charset="-122"/>
              </a:rPr>
              <a:t>乡道穿境而过，交通便利，区位优势明显。</a:t>
            </a:r>
          </a:p>
        </p:txBody>
      </p:sp>
      <p:grpSp>
        <p:nvGrpSpPr>
          <p:cNvPr id="14" name="组合 13"/>
          <p:cNvGrpSpPr/>
          <p:nvPr/>
        </p:nvGrpSpPr>
        <p:grpSpPr>
          <a:xfrm>
            <a:off x="3807465" y="1488232"/>
            <a:ext cx="8504741" cy="6736808"/>
            <a:chOff x="2005528" y="1708642"/>
            <a:chExt cx="9812200" cy="7772478"/>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5528" y="1708642"/>
              <a:ext cx="9798656" cy="3656290"/>
            </a:xfrm>
            <a:prstGeom prst="rect">
              <a:avLst/>
            </a:prstGeom>
            <a:ln>
              <a:solidFill>
                <a:schemeClr val="bg1">
                  <a:lumMod val="50000"/>
                </a:schemeClr>
              </a:solidFill>
            </a:ln>
          </p:spPr>
        </p:pic>
        <p:pic>
          <p:nvPicPr>
            <p:cNvPr id="11"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6818" y="5736704"/>
              <a:ext cx="5132832" cy="3398520"/>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9650" y="5808712"/>
              <a:ext cx="4668078" cy="3240360"/>
            </a:xfrm>
            <a:prstGeom prst="rect">
              <a:avLst/>
            </a:prstGeom>
            <a:ln>
              <a:solidFill>
                <a:schemeClr val="bg1">
                  <a:lumMod val="65000"/>
                </a:schemeClr>
              </a:solidFill>
            </a:ln>
          </p:spPr>
        </p:pic>
        <p:sp>
          <p:nvSpPr>
            <p:cNvPr id="15" name="矩形 14"/>
            <p:cNvSpPr/>
            <p:nvPr/>
          </p:nvSpPr>
          <p:spPr>
            <a:xfrm>
              <a:off x="4780620" y="5319859"/>
              <a:ext cx="4392488" cy="416845"/>
            </a:xfrm>
            <a:prstGeom prst="rect">
              <a:avLst/>
            </a:prstGeom>
          </p:spPr>
          <p:txBody>
            <a:bodyPr wrap="square">
              <a:spAutoFit/>
            </a:bodyPr>
            <a:lstStyle/>
            <a:p>
              <a:pPr algn="ctr">
                <a:lnSpc>
                  <a:spcPct val="150000"/>
                </a:lnSpc>
              </a:pPr>
              <a:r>
                <a:rPr lang="zh-CN" altLang="en-US" sz="1600">
                  <a:solidFill>
                    <a:schemeClr val="tx1">
                      <a:lumMod val="50000"/>
                      <a:lumOff val="50000"/>
                    </a:schemeClr>
                  </a:solidFill>
                  <a:latin typeface="华文细黑" panose="02010600040101010101" pitchFamily="2" charset="-122"/>
                  <a:ea typeface="华文细黑" panose="02010600040101010101" pitchFamily="2" charset="-122"/>
                </a:rPr>
                <a:t>太白川片区在子午岭国家森林公园的位置</a:t>
              </a:r>
            </a:p>
          </p:txBody>
        </p:sp>
        <p:sp>
          <p:nvSpPr>
            <p:cNvPr id="16" name="矩形 15"/>
            <p:cNvSpPr/>
            <p:nvPr/>
          </p:nvSpPr>
          <p:spPr>
            <a:xfrm>
              <a:off x="2386990" y="9064275"/>
              <a:ext cx="4392488" cy="416845"/>
            </a:xfrm>
            <a:prstGeom prst="rect">
              <a:avLst/>
            </a:prstGeom>
          </p:spPr>
          <p:txBody>
            <a:bodyPr wrap="square">
              <a:spAutoFit/>
            </a:bodyPr>
            <a:lstStyle/>
            <a:p>
              <a:pPr algn="ctr">
                <a:lnSpc>
                  <a:spcPct val="150000"/>
                </a:lnSpc>
              </a:pPr>
              <a:r>
                <a:rPr lang="zh-CN" altLang="en-US" sz="1600">
                  <a:solidFill>
                    <a:schemeClr val="tx1">
                      <a:lumMod val="50000"/>
                      <a:lumOff val="50000"/>
                    </a:schemeClr>
                  </a:solidFill>
                  <a:latin typeface="华文细黑" panose="02010600040101010101" pitchFamily="2" charset="-122"/>
                  <a:ea typeface="华文细黑" panose="02010600040101010101" pitchFamily="2" charset="-122"/>
                </a:rPr>
                <a:t>项目在太白川片区的位置</a:t>
              </a:r>
            </a:p>
          </p:txBody>
        </p:sp>
        <p:sp>
          <p:nvSpPr>
            <p:cNvPr id="17" name="矩形 16"/>
            <p:cNvSpPr/>
            <p:nvPr/>
          </p:nvSpPr>
          <p:spPr>
            <a:xfrm>
              <a:off x="7287445" y="9049072"/>
              <a:ext cx="4392488" cy="416845"/>
            </a:xfrm>
            <a:prstGeom prst="rect">
              <a:avLst/>
            </a:prstGeom>
          </p:spPr>
          <p:txBody>
            <a:bodyPr wrap="square">
              <a:spAutoFit/>
            </a:bodyPr>
            <a:lstStyle/>
            <a:p>
              <a:pPr algn="ctr">
                <a:lnSpc>
                  <a:spcPct val="150000"/>
                </a:lnSpc>
              </a:pPr>
              <a:r>
                <a:rPr lang="zh-CN" altLang="en-US" sz="1600">
                  <a:solidFill>
                    <a:schemeClr val="tx1">
                      <a:lumMod val="50000"/>
                      <a:lumOff val="50000"/>
                    </a:schemeClr>
                  </a:solidFill>
                  <a:latin typeface="华文细黑" panose="02010600040101010101" pitchFamily="2" charset="-122"/>
                  <a:ea typeface="华文细黑" panose="02010600040101010101" pitchFamily="2" charset="-122"/>
                </a:rPr>
                <a:t>项目在合水县的位置</a:t>
              </a:r>
            </a:p>
          </p:txBody>
        </p:sp>
      </p:grpSp>
      <p:sp>
        <p:nvSpPr>
          <p:cNvPr id="19" name="灯片编号占位符 18"/>
          <p:cNvSpPr>
            <a:spLocks noGrp="1"/>
          </p:cNvSpPr>
          <p:nvPr>
            <p:ph type="sldNum" sz="quarter" idx="12"/>
          </p:nvPr>
        </p:nvSpPr>
        <p:spPr/>
        <p:txBody>
          <a:bodyPr/>
          <a:lstStyle/>
          <a:p>
            <a:fld id="{0C913308-F349-4B6D-A68A-DD1791B4A57B}" type="slidenum">
              <a:rPr lang="zh-CN" altLang="en-US" smtClean="0"/>
              <a:t>9</a:t>
            </a:fld>
            <a:endParaRPr lang="zh-CN" altLang="en-US"/>
          </a:p>
        </p:txBody>
      </p:sp>
    </p:spTree>
    <p:extLst>
      <p:ext uri="{BB962C8B-B14F-4D97-AF65-F5344CB8AC3E}">
        <p14:creationId xmlns:p14="http://schemas.microsoft.com/office/powerpoint/2010/main" val="9706121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PA" val="v3.0.1"/>
</p:tagLst>
</file>

<file path=ppt/tags/tag12.xml><?xml version="1.0" encoding="utf-8"?>
<p:tagLst xmlns:a="http://schemas.openxmlformats.org/drawingml/2006/main" xmlns:r="http://schemas.openxmlformats.org/officeDocument/2006/relationships" xmlns:p="http://schemas.openxmlformats.org/presentationml/2006/main">
  <p:tag name="PA" val="v3.0.1"/>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1"/>
</p:tagLst>
</file>

<file path=ppt/tags/tag15.xml><?xml version="1.0" encoding="utf-8"?>
<p:tagLst xmlns:a="http://schemas.openxmlformats.org/drawingml/2006/main" xmlns:r="http://schemas.openxmlformats.org/officeDocument/2006/relationships" xmlns:p="http://schemas.openxmlformats.org/presentationml/2006/main">
  <p:tag name="PA" val="v3.0.1"/>
</p:tagLst>
</file>

<file path=ppt/tags/tag16.xml><?xml version="1.0" encoding="utf-8"?>
<p:tagLst xmlns:a="http://schemas.openxmlformats.org/drawingml/2006/main" xmlns:r="http://schemas.openxmlformats.org/officeDocument/2006/relationships" xmlns:p="http://schemas.openxmlformats.org/presentationml/2006/main">
  <p:tag name="PA" val="v3.0.1"/>
</p:tagLst>
</file>

<file path=ppt/tags/tag17.xml><?xml version="1.0" encoding="utf-8"?>
<p:tagLst xmlns:a="http://schemas.openxmlformats.org/drawingml/2006/main" xmlns:r="http://schemas.openxmlformats.org/officeDocument/2006/relationships" xmlns:p="http://schemas.openxmlformats.org/presentationml/2006/main">
  <p:tag name="PA" val="v3.0.1"/>
</p:tagLst>
</file>

<file path=ppt/tags/tag18.xml><?xml version="1.0" encoding="utf-8"?>
<p:tagLst xmlns:a="http://schemas.openxmlformats.org/drawingml/2006/main" xmlns:r="http://schemas.openxmlformats.org/officeDocument/2006/relationships" xmlns:p="http://schemas.openxmlformats.org/presentationml/2006/main">
  <p:tag name="PA" val="v3.0.1"/>
</p:tagLst>
</file>

<file path=ppt/tags/tag19.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20.xml><?xml version="1.0" encoding="utf-8"?>
<p:tagLst xmlns:a="http://schemas.openxmlformats.org/drawingml/2006/main" xmlns:r="http://schemas.openxmlformats.org/officeDocument/2006/relationships" xmlns:p="http://schemas.openxmlformats.org/presentationml/2006/main">
  <p:tag name="PA" val="v3.0.1"/>
</p:tagLst>
</file>

<file path=ppt/tags/tag21.xml><?xml version="1.0" encoding="utf-8"?>
<p:tagLst xmlns:a="http://schemas.openxmlformats.org/drawingml/2006/main" xmlns:r="http://schemas.openxmlformats.org/officeDocument/2006/relationships" xmlns:p="http://schemas.openxmlformats.org/presentationml/2006/main">
  <p:tag name="PA" val="v3.0.1"/>
</p:tagLst>
</file>

<file path=ppt/tags/tag22.xml><?xml version="1.0" encoding="utf-8"?>
<p:tagLst xmlns:a="http://schemas.openxmlformats.org/drawingml/2006/main" xmlns:r="http://schemas.openxmlformats.org/officeDocument/2006/relationships" xmlns:p="http://schemas.openxmlformats.org/presentationml/2006/main">
  <p:tag name="PA" val="v3.0.1"/>
</p:tagLst>
</file>

<file path=ppt/tags/tag23.xml><?xml version="1.0" encoding="utf-8"?>
<p:tagLst xmlns:a="http://schemas.openxmlformats.org/drawingml/2006/main" xmlns:r="http://schemas.openxmlformats.org/officeDocument/2006/relationships" xmlns:p="http://schemas.openxmlformats.org/presentationml/2006/main">
  <p:tag name="PA" val="v3.0.1"/>
</p:tagLst>
</file>

<file path=ppt/tags/tag24.xml><?xml version="1.0" encoding="utf-8"?>
<p:tagLst xmlns:a="http://schemas.openxmlformats.org/drawingml/2006/main" xmlns:r="http://schemas.openxmlformats.org/officeDocument/2006/relationships" xmlns:p="http://schemas.openxmlformats.org/presentationml/2006/main">
  <p:tag name="PA" val="v3.0.1"/>
</p:tagLst>
</file>

<file path=ppt/tags/tag25.xml><?xml version="1.0" encoding="utf-8"?>
<p:tagLst xmlns:a="http://schemas.openxmlformats.org/drawingml/2006/main" xmlns:r="http://schemas.openxmlformats.org/officeDocument/2006/relationships" xmlns:p="http://schemas.openxmlformats.org/presentationml/2006/main">
  <p:tag name="PA" val="v3.0.1"/>
</p:tagLst>
</file>

<file path=ppt/tags/tag26.xml><?xml version="1.0" encoding="utf-8"?>
<p:tagLst xmlns:a="http://schemas.openxmlformats.org/drawingml/2006/main" xmlns:r="http://schemas.openxmlformats.org/officeDocument/2006/relationships" xmlns:p="http://schemas.openxmlformats.org/presentationml/2006/main">
  <p:tag name="PA" val="v3.0.1"/>
</p:tagLst>
</file>

<file path=ppt/tags/tag27.xml><?xml version="1.0" encoding="utf-8"?>
<p:tagLst xmlns:a="http://schemas.openxmlformats.org/drawingml/2006/main" xmlns:r="http://schemas.openxmlformats.org/officeDocument/2006/relationships" xmlns:p="http://schemas.openxmlformats.org/presentationml/2006/main">
  <p:tag name="PA" val="v3.0.1"/>
</p:tagLst>
</file>

<file path=ppt/tags/tag28.xml><?xml version="1.0" encoding="utf-8"?>
<p:tagLst xmlns:a="http://schemas.openxmlformats.org/drawingml/2006/main" xmlns:r="http://schemas.openxmlformats.org/officeDocument/2006/relationships" xmlns:p="http://schemas.openxmlformats.org/presentationml/2006/main">
  <p:tag name="PA" val="v3.0.1"/>
</p:tagLst>
</file>

<file path=ppt/tags/tag29.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30.xml><?xml version="1.0" encoding="utf-8"?>
<p:tagLst xmlns:a="http://schemas.openxmlformats.org/drawingml/2006/main" xmlns:r="http://schemas.openxmlformats.org/officeDocument/2006/relationships" xmlns:p="http://schemas.openxmlformats.org/presentationml/2006/main">
  <p:tag name="PA" val="v3.0.1"/>
</p:tagLst>
</file>

<file path=ppt/tags/tag31.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11313</TotalTime>
  <Words>4042</Words>
  <Application>Microsoft Office PowerPoint</Application>
  <PresentationFormat>A3 纸张(297x420 毫米)</PresentationFormat>
  <Paragraphs>764</Paragraphs>
  <Slides>81</Slides>
  <Notes>1</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81</vt:i4>
      </vt:variant>
    </vt:vector>
  </HeadingPairs>
  <TitlesOfParts>
    <vt:vector size="94" baseType="lpstr">
      <vt:lpstr>Yu Gothic UI Semilight</vt:lpstr>
      <vt:lpstr>方正大标宋简体</vt:lpstr>
      <vt:lpstr>方正细黑一简体</vt:lpstr>
      <vt:lpstr>方正中等线简体</vt:lpstr>
      <vt:lpstr>仿宋</vt:lpstr>
      <vt:lpstr>华文细黑</vt:lpstr>
      <vt:lpstr>宋体</vt:lpstr>
      <vt:lpstr>叶根友毛笔行书</vt:lpstr>
      <vt:lpstr>Arial</vt:lpstr>
      <vt:lpstr>Calibri</vt:lpstr>
      <vt:lpstr>Times New Roman</vt:lpstr>
      <vt:lpstr>Wingdings</vt:lpstr>
      <vt:lpstr>Office 主题</vt:lpstr>
      <vt:lpstr>甘肃·合水 子午岭国家森林公园太白川片区曹家寺景点 修建性详细规划方案</vt:lpstr>
      <vt:lpstr>PowerPoint 演示文稿</vt:lpstr>
      <vt:lpstr>目  录</vt:lpstr>
      <vt:lpstr>PowerPoint 演示文稿</vt:lpstr>
      <vt:lpstr>项目规划范围</vt:lpstr>
      <vt:lpstr>上位规划</vt:lpstr>
      <vt:lpstr>上位规划</vt:lpstr>
      <vt:lpstr>项目背景</vt:lpstr>
      <vt:lpstr>项目区位</vt:lpstr>
      <vt:lpstr>项目现状</vt:lpstr>
      <vt:lpstr>土地利用现状</vt:lpstr>
      <vt:lpstr>PowerPoint 演示文稿</vt:lpstr>
      <vt:lpstr>总体定位</vt:lpstr>
      <vt:lpstr>形象定位</vt:lpstr>
      <vt:lpstr>市场定位</vt:lpstr>
      <vt:lpstr>PowerPoint 演示文稿</vt:lpstr>
      <vt:lpstr>总平面图</vt:lpstr>
      <vt:lpstr>总体鸟瞰图</vt:lpstr>
      <vt:lpstr>紫云海鸟瞰图</vt:lpstr>
      <vt:lpstr>粉色地鸟瞰图</vt:lpstr>
      <vt:lpstr>功能结构图</vt:lpstr>
      <vt:lpstr>道路交通规划图</vt:lpstr>
      <vt:lpstr>旅游设施规划图</vt:lpstr>
      <vt:lpstr>PowerPoint 演示文稿</vt:lpstr>
      <vt:lpstr>生态停车区</vt:lpstr>
      <vt:lpstr>停车场主干道</vt:lpstr>
      <vt:lpstr>高速公路涵洞</vt:lpstr>
      <vt:lpstr>停车场管理用房</vt:lpstr>
      <vt:lpstr>入口广场</vt:lpstr>
      <vt:lpstr>游客接待中心</vt:lpstr>
      <vt:lpstr>游客接待中心</vt:lpstr>
      <vt:lpstr>城堡大门</vt:lpstr>
      <vt:lpstr>城堡大门</vt:lpstr>
      <vt:lpstr>欧式喷泉</vt:lpstr>
      <vt:lpstr>PowerPoint 演示文稿</vt:lpstr>
      <vt:lpstr>大提琴</vt:lpstr>
      <vt:lpstr>吉他</vt:lpstr>
      <vt:lpstr>律动音符</vt:lpstr>
      <vt:lpstr>钢琴</vt:lpstr>
      <vt:lpstr>花廊</vt:lpstr>
      <vt:lpstr>风车售卖亭</vt:lpstr>
      <vt:lpstr>幸福之门</vt:lpstr>
      <vt:lpstr>PowerPoint 演示文稿</vt:lpstr>
      <vt:lpstr>丘比特</vt:lpstr>
      <vt:lpstr>一生之诺</vt:lpstr>
      <vt:lpstr>浪漫花开</vt:lpstr>
      <vt:lpstr>心有所爱</vt:lpstr>
      <vt:lpstr>心之蜜吻</vt:lpstr>
      <vt:lpstr>幸福马车</vt:lpstr>
      <vt:lpstr>心心相印</vt:lpstr>
      <vt:lpstr>PowerPoint 演示文稿</vt:lpstr>
      <vt:lpstr>卡通造型</vt:lpstr>
      <vt:lpstr>PowerPoint 演示文稿</vt:lpstr>
      <vt:lpstr>粉色地大门</vt:lpstr>
      <vt:lpstr>粉色地服务中心</vt:lpstr>
      <vt:lpstr>PowerPoint 演示文稿</vt:lpstr>
      <vt:lpstr>玫瑰庄大门 </vt:lpstr>
      <vt:lpstr>玫瑰庄</vt:lpstr>
      <vt:lpstr>玫瑰庄</vt:lpstr>
      <vt:lpstr>玫瑰庄</vt:lpstr>
      <vt:lpstr>玫瑰庄</vt:lpstr>
      <vt:lpstr>玫瑰庄装修参考 </vt:lpstr>
      <vt:lpstr>玫瑰庄</vt:lpstr>
      <vt:lpstr>PowerPoint 演示文稿</vt:lpstr>
      <vt:lpstr>溪畔餐厅</vt:lpstr>
      <vt:lpstr>亲水平台（码头形）</vt:lpstr>
      <vt:lpstr>亲水平台（玫瑰庄）</vt:lpstr>
      <vt:lpstr>PowerPoint 演示文稿</vt:lpstr>
      <vt:lpstr>水面工程规划图</vt:lpstr>
      <vt:lpstr>跌水</vt:lpstr>
      <vt:lpstr>溪涧湿地</vt:lpstr>
      <vt:lpstr>溪涧亭</vt:lpstr>
      <vt:lpstr>PowerPoint 演示文稿</vt:lpstr>
      <vt:lpstr>PowerPoint 演示文稿</vt:lpstr>
      <vt:lpstr>PowerPoint 演示文稿</vt:lpstr>
      <vt:lpstr>PowerPoint 演示文稿</vt:lpstr>
      <vt:lpstr>PowerPoint 演示文稿</vt:lpstr>
      <vt:lpstr>PowerPoint 演示文稿</vt:lpstr>
      <vt:lpstr>木栈道</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甘肃·合水 花溪谷生态旅游度假区规划方案</dc:title>
  <dc:creator>RAY</dc:creator>
  <cp:lastModifiedBy>47865322@qq.com</cp:lastModifiedBy>
  <cp:revision>160</cp:revision>
  <dcterms:created xsi:type="dcterms:W3CDTF">2018-04-18T07:41:57Z</dcterms:created>
  <dcterms:modified xsi:type="dcterms:W3CDTF">2018-10-09T08:25:10Z</dcterms:modified>
</cp:coreProperties>
</file>