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314" r:id="rId3"/>
    <p:sldId id="429" r:id="rId5"/>
    <p:sldId id="455" r:id="rId6"/>
    <p:sldId id="454" r:id="rId7"/>
    <p:sldId id="449" r:id="rId8"/>
    <p:sldId id="374" r:id="rId9"/>
    <p:sldId id="379" r:id="rId10"/>
    <p:sldId id="417" r:id="rId11"/>
    <p:sldId id="434" r:id="rId12"/>
    <p:sldId id="419" r:id="rId13"/>
    <p:sldId id="445" r:id="rId14"/>
    <p:sldId id="421" r:id="rId15"/>
    <p:sldId id="436" r:id="rId16"/>
    <p:sldId id="298" r:id="rId17"/>
  </p:sldIdLst>
  <p:sldSz cx="12195175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92FB"/>
    <a:srgbClr val="4F80BD"/>
    <a:srgbClr val="0E1A40"/>
    <a:srgbClr val="FFC000"/>
    <a:srgbClr val="2F5EB0"/>
    <a:srgbClr val="9BBB59"/>
    <a:srgbClr val="7F64A2"/>
    <a:srgbClr val="C0504D"/>
    <a:srgbClr val="1C2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96" autoAdjust="0"/>
  </p:normalViewPr>
  <p:slideViewPr>
    <p:cSldViewPr showGuides="1">
      <p:cViewPr>
        <p:scale>
          <a:sx n="75" d="100"/>
          <a:sy n="75" d="100"/>
        </p:scale>
        <p:origin x="-936" y="-432"/>
      </p:cViewPr>
      <p:guideLst>
        <p:guide orient="horz" pos="-24"/>
        <p:guide pos="36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4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57473-301C-4F69-A7FC-AE1DEF9F2C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837B1-3942-4B36-A9A2-6AF914CEB0A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639"/>
            <a:ext cx="274391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639"/>
            <a:ext cx="802849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"/>
          <p:cNvGrpSpPr/>
          <p:nvPr userDrawn="1"/>
        </p:nvGrpSpPr>
        <p:grpSpPr>
          <a:xfrm>
            <a:off x="0" y="133943"/>
            <a:ext cx="12195175" cy="748373"/>
            <a:chOff x="0" y="133943"/>
            <a:chExt cx="12192000" cy="748373"/>
          </a:xfrm>
        </p:grpSpPr>
        <p:sp>
          <p:nvSpPr>
            <p:cNvPr id="8" name="等腰三角形"/>
            <p:cNvSpPr/>
            <p:nvPr/>
          </p:nvSpPr>
          <p:spPr>
            <a:xfrm>
              <a:off x="7589130" y="133943"/>
              <a:ext cx="1564112" cy="341548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5" tIns="45717" rIns="91435" bIns="45717"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" name="等腰三角形"/>
            <p:cNvSpPr/>
            <p:nvPr/>
          </p:nvSpPr>
          <p:spPr>
            <a:xfrm flipV="1">
              <a:off x="3038759" y="540768"/>
              <a:ext cx="1564112" cy="341548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5" tIns="45717" rIns="91435" bIns="45717"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" name="矩形"/>
            <p:cNvSpPr/>
            <p:nvPr/>
          </p:nvSpPr>
          <p:spPr>
            <a:xfrm>
              <a:off x="0" y="214211"/>
              <a:ext cx="12192000" cy="586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5" tIns="45717" rIns="91435" bIns="45717"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平行四边形"/>
            <p:cNvSpPr/>
            <p:nvPr/>
          </p:nvSpPr>
          <p:spPr>
            <a:xfrm>
              <a:off x="3816700" y="134206"/>
              <a:ext cx="4561248" cy="746303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5" tIns="45717" rIns="91435" bIns="45717"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标题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4206383" y="170825"/>
            <a:ext cx="3782409" cy="63094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zh-CN" altLang="en-US" sz="3500" b="1" spc="300" smtClean="0">
                <a:solidFill>
                  <a:schemeClr val="bg1"/>
                </a:solidFill>
                <a:latin typeface="+mn-ea"/>
              </a:defRPr>
            </a:lvl1pPr>
          </a:lstStyle>
          <a:p>
            <a:pPr marL="0" lvl="0"/>
            <a:r>
              <a:rPr lang="zh-CN" altLang="en-US" smtClean="0"/>
              <a:t>点击添加标题</a:t>
            </a:r>
            <a:endParaRPr lang="zh-CN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 lvl="0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"/>
          <p:cNvGrpSpPr/>
          <p:nvPr userDrawn="1"/>
        </p:nvGrpSpPr>
        <p:grpSpPr>
          <a:xfrm>
            <a:off x="0" y="133943"/>
            <a:ext cx="12195175" cy="748373"/>
            <a:chOff x="0" y="133943"/>
            <a:chExt cx="12192000" cy="748373"/>
          </a:xfrm>
        </p:grpSpPr>
        <p:sp>
          <p:nvSpPr>
            <p:cNvPr id="4" name="等腰三角形"/>
            <p:cNvSpPr/>
            <p:nvPr/>
          </p:nvSpPr>
          <p:spPr>
            <a:xfrm>
              <a:off x="8603759" y="133943"/>
              <a:ext cx="1564112" cy="341548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5" tIns="45717" rIns="91435" bIns="45717"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等腰三角形"/>
            <p:cNvSpPr/>
            <p:nvPr/>
          </p:nvSpPr>
          <p:spPr>
            <a:xfrm flipV="1">
              <a:off x="2024129" y="540768"/>
              <a:ext cx="1564112" cy="341548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5" tIns="45717" rIns="91435" bIns="45717"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矩形"/>
            <p:cNvSpPr/>
            <p:nvPr/>
          </p:nvSpPr>
          <p:spPr>
            <a:xfrm>
              <a:off x="0" y="214211"/>
              <a:ext cx="12192000" cy="586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5" tIns="45717" rIns="91435" bIns="45717"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平行四边形"/>
            <p:cNvSpPr/>
            <p:nvPr/>
          </p:nvSpPr>
          <p:spPr>
            <a:xfrm>
              <a:off x="2806185" y="134206"/>
              <a:ext cx="6579630" cy="746303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5" tIns="45717" rIns="91435" bIns="45717"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" name="标题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3205998" y="170825"/>
            <a:ext cx="5783180" cy="63094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zh-CN" altLang="en-US" sz="3500" b="1" spc="300" smtClean="0">
                <a:solidFill>
                  <a:schemeClr val="bg1"/>
                </a:solidFill>
                <a:latin typeface="+mn-ea"/>
              </a:defRPr>
            </a:lvl1pPr>
          </a:lstStyle>
          <a:p>
            <a:pPr marL="0" lvl="0"/>
            <a:r>
              <a:rPr lang="zh-CN" altLang="en-US" smtClean="0"/>
              <a:t>点击添加标题</a:t>
            </a:r>
            <a:endParaRPr lang="zh-CN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9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4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microsoft.com/office/2007/relationships/hdphoto" Target="../media/image2.wdp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2C373-83E8-404D-A870-0C99071BEB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FFD15-FD4A-41A0-98B0-8A0E50279E3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3" Type="http://schemas.openxmlformats.org/officeDocument/2006/relationships/image" Target="../media/image9.jpeg"/><Relationship Id="rId2" Type="http://schemas.openxmlformats.org/officeDocument/2006/relationships/tags" Target="../tags/tag2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矩形 3"/>
          <p:cNvSpPr/>
          <p:nvPr/>
        </p:nvSpPr>
        <p:spPr>
          <a:xfrm>
            <a:off x="0" y="-27940"/>
            <a:ext cx="12195175" cy="3541395"/>
          </a:xfrm>
          <a:custGeom>
            <a:avLst/>
            <a:gdLst>
              <a:gd name="connsiteX0" fmla="*/ 0 w 12195175"/>
              <a:gd name="connsiteY0" fmla="*/ 0 h 3686628"/>
              <a:gd name="connsiteX1" fmla="*/ 12195175 w 12195175"/>
              <a:gd name="connsiteY1" fmla="*/ 0 h 3686628"/>
              <a:gd name="connsiteX2" fmla="*/ 12195175 w 12195175"/>
              <a:gd name="connsiteY2" fmla="*/ 2060848 h 3686628"/>
              <a:gd name="connsiteX3" fmla="*/ 6081486 w 12195175"/>
              <a:gd name="connsiteY3" fmla="*/ 3686628 h 3686628"/>
              <a:gd name="connsiteX4" fmla="*/ 0 w 12195175"/>
              <a:gd name="connsiteY4" fmla="*/ 2060848 h 3686628"/>
              <a:gd name="connsiteX5" fmla="*/ 0 w 12195175"/>
              <a:gd name="connsiteY5" fmla="*/ 0 h 368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5175" h="3686628">
                <a:moveTo>
                  <a:pt x="0" y="0"/>
                </a:moveTo>
                <a:lnTo>
                  <a:pt x="12195175" y="0"/>
                </a:lnTo>
                <a:lnTo>
                  <a:pt x="12195175" y="2060848"/>
                </a:lnTo>
                <a:lnTo>
                  <a:pt x="6081486" y="3686628"/>
                </a:lnTo>
                <a:lnTo>
                  <a:pt x="0" y="206084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-27305"/>
            <a:ext cx="12195175" cy="3165475"/>
          </a:xfrm>
          <a:custGeom>
            <a:avLst/>
            <a:gdLst>
              <a:gd name="connsiteX0" fmla="*/ 0 w 12195175"/>
              <a:gd name="connsiteY0" fmla="*/ 0 h 2510972"/>
              <a:gd name="connsiteX1" fmla="*/ 12195175 w 12195175"/>
              <a:gd name="connsiteY1" fmla="*/ 0 h 2510972"/>
              <a:gd name="connsiteX2" fmla="*/ 12195175 w 12195175"/>
              <a:gd name="connsiteY2" fmla="*/ 908720 h 2510972"/>
              <a:gd name="connsiteX3" fmla="*/ 6052458 w 12195175"/>
              <a:gd name="connsiteY3" fmla="*/ 2510972 h 2510972"/>
              <a:gd name="connsiteX4" fmla="*/ 0 w 12195175"/>
              <a:gd name="connsiteY4" fmla="*/ 908720 h 2510972"/>
              <a:gd name="connsiteX5" fmla="*/ 0 w 12195175"/>
              <a:gd name="connsiteY5" fmla="*/ 0 h 251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5175" h="2510972">
                <a:moveTo>
                  <a:pt x="0" y="0"/>
                </a:moveTo>
                <a:lnTo>
                  <a:pt x="12195175" y="0"/>
                </a:lnTo>
                <a:lnTo>
                  <a:pt x="12195175" y="908720"/>
                </a:lnTo>
                <a:lnTo>
                  <a:pt x="6052458" y="2510972"/>
                </a:lnTo>
                <a:lnTo>
                  <a:pt x="0" y="908720"/>
                </a:lnTo>
                <a:lnTo>
                  <a:pt x="0" y="0"/>
                </a:lnTo>
                <a:close/>
              </a:path>
            </a:pathLst>
          </a:custGeom>
          <a:solidFill>
            <a:srgbClr val="2F5EB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021785"/>
            <a:ext cx="12195175" cy="863599"/>
          </a:xfrm>
          <a:custGeom>
            <a:avLst/>
            <a:gdLst>
              <a:gd name="connsiteX0" fmla="*/ 0 w 12195175"/>
              <a:gd name="connsiteY0" fmla="*/ 458935 h 863599"/>
              <a:gd name="connsiteX1" fmla="*/ 6052457 w 12195175"/>
              <a:gd name="connsiteY1" fmla="*/ 0 h 863599"/>
              <a:gd name="connsiteX2" fmla="*/ 12195175 w 12195175"/>
              <a:gd name="connsiteY2" fmla="*/ 458935 h 863599"/>
              <a:gd name="connsiteX3" fmla="*/ 12195175 w 12195175"/>
              <a:gd name="connsiteY3" fmla="*/ 863599 h 863599"/>
              <a:gd name="connsiteX4" fmla="*/ 0 w 12195175"/>
              <a:gd name="connsiteY4" fmla="*/ 863599 h 863599"/>
              <a:gd name="connsiteX5" fmla="*/ 0 w 12195175"/>
              <a:gd name="connsiteY5" fmla="*/ 458935 h 86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5175" h="863599">
                <a:moveTo>
                  <a:pt x="0" y="458935"/>
                </a:moveTo>
                <a:lnTo>
                  <a:pt x="6052457" y="0"/>
                </a:lnTo>
                <a:lnTo>
                  <a:pt x="12195175" y="458935"/>
                </a:lnTo>
                <a:lnTo>
                  <a:pt x="12195175" y="863599"/>
                </a:lnTo>
                <a:lnTo>
                  <a:pt x="0" y="863599"/>
                </a:lnTo>
                <a:lnTo>
                  <a:pt x="0" y="458935"/>
                </a:lnTo>
                <a:close/>
              </a:path>
            </a:pathLst>
          </a:custGeom>
          <a:solidFill>
            <a:srgbClr val="2F5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4"/>
          <p:cNvSpPr txBox="1"/>
          <p:nvPr/>
        </p:nvSpPr>
        <p:spPr>
          <a:xfrm>
            <a:off x="3721100" y="907415"/>
            <a:ext cx="4752340" cy="5854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1500" b="1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2019</a:t>
            </a:r>
            <a:endParaRPr lang="en-US" altLang="zh-CN" sz="11500" b="1">
              <a:solidFill>
                <a:schemeClr val="bg1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标题 4"/>
          <p:cNvSpPr txBox="1"/>
          <p:nvPr/>
        </p:nvSpPr>
        <p:spPr>
          <a:xfrm>
            <a:off x="4454103" y="1992092"/>
            <a:ext cx="3303985" cy="8031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合水</a:t>
            </a:r>
            <a:endParaRPr lang="zh-CN" alt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延时符</a:t>
            </a:r>
            <a:endParaRPr lang="zh-CN" altLang="en-US"/>
          </a:p>
        </p:txBody>
      </p:sp>
      <p:sp>
        <p:nvSpPr>
          <p:cNvPr id="18" name="TextBox 51"/>
          <p:cNvSpPr txBox="1"/>
          <p:nvPr/>
        </p:nvSpPr>
        <p:spPr>
          <a:xfrm>
            <a:off x="625053" y="3731465"/>
            <a:ext cx="111556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>
                <a:ln w="12700" cmpd="sng">
                  <a:noFill/>
                  <a:prstDash val="solid"/>
                  <a:miter lim="800000"/>
                </a:ln>
                <a:gradFill>
                  <a:gsLst>
                    <a:gs pos="0">
                      <a:srgbClr val="002060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合水县优势产业及重点招商引资项目推介</a:t>
            </a:r>
            <a:endParaRPr lang="zh-CN" altLang="en-US" sz="4800" b="1">
              <a:ln w="12700" cmpd="sng">
                <a:noFill/>
                <a:prstDash val="solid"/>
                <a:miter lim="800000"/>
              </a:ln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4722408"/>
            <a:ext cx="1219517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28"/>
          <p:cNvSpPr/>
          <p:nvPr/>
        </p:nvSpPr>
        <p:spPr>
          <a:xfrm>
            <a:off x="8265795" y="5732145"/>
            <a:ext cx="3733165" cy="915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4220845" y="5732145"/>
            <a:ext cx="3863975" cy="915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301625" y="5725795"/>
            <a:ext cx="3758565" cy="915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C:\Users\Administrator\Desktop\兰洽会第二版PPT\照片素材\123角红土林.jpg123角红土林"/>
          <p:cNvPicPr/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381635" y="1930400"/>
            <a:ext cx="3801600" cy="2678400"/>
          </a:xfrm>
          <a:prstGeom prst="rect">
            <a:avLst/>
          </a:prstGeom>
        </p:spPr>
      </p:pic>
      <p:pic>
        <p:nvPicPr>
          <p:cNvPr id="4" name="图片 3" descr="C:\Users\Administrator\Desktop\20190630兰洽会周日班版PPT\照片素材\花溪谷.png花溪谷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170155" y="1930400"/>
            <a:ext cx="3630930" cy="2678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4035" y="4993640"/>
            <a:ext cx="345757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/>
              <a:t>总投资</a:t>
            </a:r>
            <a:r>
              <a:rPr lang="zh-CN" altLang="zh-CN" b="1">
                <a:solidFill>
                  <a:srgbClr val="FF0000"/>
                </a:solidFill>
              </a:rPr>
              <a:t>1.3</a:t>
            </a:r>
            <a:r>
              <a:rPr lang="zh-CN" altLang="zh-CN"/>
              <a:t>亿元         年产值</a:t>
            </a:r>
            <a:r>
              <a:rPr lang="zh-CN" altLang="zh-CN" b="1">
                <a:solidFill>
                  <a:srgbClr val="FF0000"/>
                </a:solidFill>
              </a:rPr>
              <a:t>3000</a:t>
            </a:r>
            <a:r>
              <a:rPr lang="zh-CN" altLang="zh-CN"/>
              <a:t>万</a:t>
            </a:r>
            <a:endParaRPr lang="zh-CN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4760595" y="4993640"/>
            <a:ext cx="311150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/>
              <a:t>总投资</a:t>
            </a:r>
            <a:r>
              <a:rPr lang="zh-CN" altLang="zh-CN" b="1">
                <a:solidFill>
                  <a:srgbClr val="FF0000"/>
                </a:solidFill>
              </a:rPr>
              <a:t>9</a:t>
            </a:r>
            <a:r>
              <a:rPr lang="zh-CN" altLang="zh-CN"/>
              <a:t>亿元        年产值</a:t>
            </a:r>
            <a:r>
              <a:rPr lang="zh-CN" altLang="zh-CN" b="1">
                <a:solidFill>
                  <a:srgbClr val="FF0000"/>
                </a:solidFill>
              </a:rPr>
              <a:t>2</a:t>
            </a:r>
            <a:r>
              <a:rPr lang="zh-CN" altLang="zh-CN"/>
              <a:t>亿元</a:t>
            </a:r>
            <a:endParaRPr lang="zh-CN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8477250" y="4993640"/>
            <a:ext cx="345757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/>
              <a:t>总投资</a:t>
            </a:r>
            <a:r>
              <a:rPr lang="zh-CN" altLang="zh-CN" b="1">
                <a:solidFill>
                  <a:srgbClr val="FF0000"/>
                </a:solidFill>
              </a:rPr>
              <a:t>1.6</a:t>
            </a:r>
            <a:r>
              <a:rPr lang="zh-CN" altLang="zh-CN"/>
              <a:t>亿元         年产值</a:t>
            </a:r>
            <a:r>
              <a:rPr lang="zh-CN" altLang="zh-CN" b="1">
                <a:solidFill>
                  <a:srgbClr val="FF0000"/>
                </a:solidFill>
              </a:rPr>
              <a:t>7000</a:t>
            </a:r>
            <a:r>
              <a:rPr lang="zh-CN" altLang="zh-CN"/>
              <a:t>万</a:t>
            </a:r>
            <a:endParaRPr lang="zh-CN" altLang="zh-CN"/>
          </a:p>
        </p:txBody>
      </p:sp>
      <p:pic>
        <p:nvPicPr>
          <p:cNvPr id="7" name="图片 6" descr="C:\Users\Administrator\Desktop\兰洽会第二版PPT\照片素材\圆角圣象世界.png圆角圣象世界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16400" y="1945640"/>
            <a:ext cx="3801745" cy="26797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1635" y="5654040"/>
            <a:ext cx="3679825" cy="89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/>
              <a:t>         </a:t>
            </a:r>
            <a:r>
              <a:rPr lang="zh-CN" altLang="en-US" sz="1700" dirty="0"/>
              <a:t>打造以地质观</a:t>
            </a:r>
            <a:r>
              <a:rPr lang="zh-CN" altLang="en-US" sz="1700" dirty="0" smtClean="0"/>
              <a:t>光、</a:t>
            </a:r>
            <a:r>
              <a:rPr lang="zh-CN" altLang="en-US" sz="1700" dirty="0"/>
              <a:t>民俗体验等为主导的红土地质艺术旅游区。</a:t>
            </a:r>
            <a:endParaRPr lang="zh-CN" altLang="en-US" sz="1700" dirty="0"/>
          </a:p>
        </p:txBody>
      </p:sp>
      <p:sp>
        <p:nvSpPr>
          <p:cNvPr id="10" name="文本框 9"/>
          <p:cNvSpPr txBox="1"/>
          <p:nvPr/>
        </p:nvSpPr>
        <p:spPr>
          <a:xfrm>
            <a:off x="4297045" y="5654040"/>
            <a:ext cx="380111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        </a:t>
            </a:r>
            <a:r>
              <a:rPr lang="en-US" altLang="zh-CN" sz="1700"/>
              <a:t> </a:t>
            </a:r>
            <a:r>
              <a:rPr lang="zh-CN" altLang="en-US" sz="1700"/>
              <a:t>打造集</a:t>
            </a:r>
            <a:r>
              <a:rPr lang="zh-CN" altLang="en-US" sz="1700">
                <a:sym typeface="+mn-ea"/>
              </a:rPr>
              <a:t>科普研学、</a:t>
            </a:r>
            <a:r>
              <a:rPr lang="zh-CN" altLang="en-US" sz="1700"/>
              <a:t>主题娱乐等为</a:t>
            </a:r>
            <a:endParaRPr lang="zh-CN" altLang="en-US" sz="1700"/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/>
              <a:t>一体的世界首个“象”文化旅游综合体。</a:t>
            </a:r>
            <a:endParaRPr lang="en-US" altLang="zh-CN" sz="1700"/>
          </a:p>
        </p:txBody>
      </p:sp>
      <p:sp>
        <p:nvSpPr>
          <p:cNvPr id="12" name="文本框 11"/>
          <p:cNvSpPr txBox="1"/>
          <p:nvPr/>
        </p:nvSpPr>
        <p:spPr>
          <a:xfrm>
            <a:off x="8265795" y="5654040"/>
            <a:ext cx="37369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2400"/>
              </a:lnSpc>
            </a:pPr>
            <a:r>
              <a:rPr lang="en-US" altLang="zh-CN"/>
              <a:t>       </a:t>
            </a:r>
            <a:r>
              <a:rPr lang="en-US" altLang="zh-CN" sz="1700"/>
              <a:t>  </a:t>
            </a:r>
            <a:r>
              <a:rPr lang="zh-CN" altLang="en-US" sz="1700"/>
              <a:t>打造</a:t>
            </a:r>
            <a:r>
              <a:rPr lang="zh-CN" altLang="en-US" sz="1700"/>
              <a:t>以林海体验、花卉观光、休闲度假、康体养生为一体的综合旅游度假区。</a:t>
            </a:r>
            <a:endParaRPr lang="zh-CN" altLang="en-US" sz="1700"/>
          </a:p>
        </p:txBody>
      </p:sp>
      <p:sp>
        <p:nvSpPr>
          <p:cNvPr id="15" name="椭圆 14"/>
          <p:cNvSpPr/>
          <p:nvPr/>
        </p:nvSpPr>
        <p:spPr>
          <a:xfrm>
            <a:off x="4297045" y="1043305"/>
            <a:ext cx="3600450" cy="504190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584700" y="1111250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FF0000"/>
                </a:solidFill>
              </a:rPr>
              <a:t>8</a:t>
            </a:r>
            <a:r>
              <a:rPr lang="zh-CN" altLang="en-US" b="1" dirty="0"/>
              <a:t>个项目计划总投资</a:t>
            </a:r>
            <a:r>
              <a:rPr lang="zh-CN" altLang="en-US" b="1" dirty="0" smtClean="0">
                <a:solidFill>
                  <a:srgbClr val="FF0000"/>
                </a:solidFill>
              </a:rPr>
              <a:t>2</a:t>
            </a:r>
            <a:r>
              <a:rPr lang="en-US" altLang="zh-CN" b="1" dirty="0" smtClean="0">
                <a:solidFill>
                  <a:srgbClr val="FF0000"/>
                </a:solidFill>
              </a:rPr>
              <a:t>2</a:t>
            </a:r>
            <a:r>
              <a:rPr lang="zh-CN" altLang="en-US" b="1" dirty="0" smtClean="0"/>
              <a:t>亿</a:t>
            </a:r>
            <a:r>
              <a:rPr lang="zh-CN" altLang="en-US" b="1" dirty="0"/>
              <a:t>元</a:t>
            </a:r>
            <a:endParaRPr lang="zh-CN" altLang="en-US" b="1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6096635" y="1576705"/>
            <a:ext cx="635" cy="441325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3973195" y="1513840"/>
            <a:ext cx="917575" cy="50927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7338060" y="1513840"/>
            <a:ext cx="864235" cy="50419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188085" y="4625340"/>
            <a:ext cx="1969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000" b="1">
                <a:solidFill>
                  <a:srgbClr val="0070C0"/>
                </a:solidFill>
              </a:rPr>
              <a:t>红土林景区项目</a:t>
            </a:r>
            <a:endParaRPr lang="zh-CN" altLang="zh-CN" sz="2000" b="1">
              <a:solidFill>
                <a:srgbClr val="0070C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87645" y="4610100"/>
            <a:ext cx="17145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>
                <a:solidFill>
                  <a:srgbClr val="0070C0"/>
                </a:solidFill>
              </a:rPr>
              <a:t>圣象世界项目</a:t>
            </a:r>
            <a:endParaRPr lang="zh-CN" altLang="en-US" sz="2000" b="1">
              <a:solidFill>
                <a:srgbClr val="0070C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86165" y="4610100"/>
            <a:ext cx="27355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>
                <a:solidFill>
                  <a:srgbClr val="0070C0"/>
                </a:solidFill>
              </a:rPr>
              <a:t>花溪谷生态旅游区项目</a:t>
            </a:r>
            <a:endParaRPr lang="zh-CN" altLang="en-US" sz="2000" b="1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0035" y="51054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45665" y="51168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79290" y="51054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01410" y="51168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35950" y="510730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101580" y="511873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77765" y="234315"/>
            <a:ext cx="22383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</a:rPr>
              <a:t>文  化  旅  游</a:t>
            </a:r>
            <a:endParaRPr lang="zh-CN" altLang="en-US" sz="3000" b="1">
              <a:solidFill>
                <a:schemeClr val="bg1"/>
              </a:solidFill>
            </a:endParaRPr>
          </a:p>
        </p:txBody>
      </p:sp>
      <p:pic>
        <p:nvPicPr>
          <p:cNvPr id="14" name="图片 13" descr="0000000000000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4" name="组合 13"/>
          <p:cNvGrpSpPr/>
          <p:nvPr/>
        </p:nvGrpSpPr>
        <p:grpSpPr>
          <a:xfrm>
            <a:off x="459740" y="2162175"/>
            <a:ext cx="3387090" cy="3345180"/>
            <a:chOff x="801203" y="2240836"/>
            <a:chExt cx="2588596" cy="3182864"/>
          </a:xfrm>
        </p:grpSpPr>
        <p:sp>
          <p:nvSpPr>
            <p:cNvPr id="24" name="AutoShape 23"/>
            <p:cNvSpPr>
              <a:spLocks noChangeArrowheads="1"/>
            </p:cNvSpPr>
            <p:nvPr/>
          </p:nvSpPr>
          <p:spPr bwMode="gray">
            <a:xfrm>
              <a:off x="801688" y="3346211"/>
              <a:ext cx="2587625" cy="2077489"/>
            </a:xfrm>
            <a:prstGeom prst="roundRect">
              <a:avLst>
                <a:gd name="adj" fmla="val 4639"/>
              </a:avLst>
            </a:prstGeom>
            <a:gradFill rotWithShape="1">
              <a:gsLst>
                <a:gs pos="0">
                  <a:srgbClr val="D7D7D7">
                    <a:gamma/>
                    <a:tint val="4314"/>
                    <a:invGamma/>
                  </a:srgbClr>
                </a:gs>
                <a:gs pos="100000">
                  <a:srgbClr val="D7D7D7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gray">
            <a:xfrm>
              <a:off x="801203" y="4416787"/>
              <a:ext cx="2588596" cy="906282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defTabSz="977900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方正小标宋简体" panose="03000509000000000000" charset="-122"/>
                </a:defRPr>
              </a:lvl1pPr>
              <a:lvl2pPr marL="742950" indent="-285750" defTabSz="977900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方正小标宋简体" panose="03000509000000000000" charset="-122"/>
                </a:defRPr>
              </a:lvl2pPr>
              <a:lvl3pPr marL="1143000" indent="-228600" defTabSz="977900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方正小标宋简体" panose="03000509000000000000" charset="-122"/>
                </a:defRPr>
              </a:lvl3pPr>
              <a:lvl4pPr marL="1600200" indent="-228600" defTabSz="977900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方正小标宋简体" panose="03000509000000000000" charset="-122"/>
                </a:defRPr>
              </a:lvl4pPr>
              <a:lvl5pPr marL="2057400" indent="-228600" defTabSz="977900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方正小标宋简体" panose="03000509000000000000" charset="-122"/>
                </a:defRPr>
              </a:lvl5pPr>
              <a:lvl6pPr marL="25146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方正小标宋简体" panose="03000509000000000000" charset="-122"/>
                </a:defRPr>
              </a:lvl6pPr>
              <a:lvl7pPr marL="29718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方正小标宋简体" panose="03000509000000000000" charset="-122"/>
                </a:defRPr>
              </a:lvl7pPr>
              <a:lvl8pPr marL="34290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方正小标宋简体" panose="03000509000000000000" charset="-122"/>
                </a:defRPr>
              </a:lvl8pPr>
              <a:lvl9pPr marL="38862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方正小标宋简体" panose="03000509000000000000" charset="-122"/>
                </a:defRPr>
              </a:lvl9pPr>
            </a:lstStyle>
            <a:p>
              <a:pPr marL="0" marR="0" lvl="0" indent="0" algn="ctr" defTabSz="9779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奶山羊养殖</a:t>
              </a:r>
              <a:endParaRPr kumimoji="0" lang="zh-CN" altLang="zh-CN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just" defTabSz="977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投资</a:t>
              </a: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5</a:t>
              </a:r>
              <a:r>
                <a:rPr kumimoji="0" lang="zh-CN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亿</a:t>
              </a:r>
              <a:r>
                <a:rPr kumimoji="0" lang="zh-CN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元   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年产值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2.3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亿元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26" name="图片 25" descr="C:\Users\Administrator\Desktop\兰洽会第二版PPT\照片素材\奶山羊养殖.jpg奶山羊养殖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932234" y="2240836"/>
              <a:ext cx="2326533" cy="2114659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9465" name="组合 13"/>
          <p:cNvGrpSpPr/>
          <p:nvPr/>
        </p:nvGrpSpPr>
        <p:grpSpPr>
          <a:xfrm>
            <a:off x="8430259" y="2160270"/>
            <a:ext cx="3393441" cy="3313901"/>
            <a:chOff x="795864" y="2412875"/>
            <a:chExt cx="2593449" cy="2705545"/>
          </a:xfrm>
        </p:grpSpPr>
        <p:sp>
          <p:nvSpPr>
            <p:cNvPr id="28" name="AutoShape 23"/>
            <p:cNvSpPr>
              <a:spLocks noChangeArrowheads="1"/>
            </p:cNvSpPr>
            <p:nvPr/>
          </p:nvSpPr>
          <p:spPr bwMode="gray">
            <a:xfrm>
              <a:off x="801688" y="3345915"/>
              <a:ext cx="2587625" cy="1772505"/>
            </a:xfrm>
            <a:prstGeom prst="roundRect">
              <a:avLst>
                <a:gd name="adj" fmla="val 4639"/>
              </a:avLst>
            </a:prstGeom>
            <a:gradFill rotWithShape="1">
              <a:gsLst>
                <a:gs pos="0">
                  <a:srgbClr val="D7D7D7">
                    <a:gamma/>
                    <a:tint val="4314"/>
                    <a:invGamma/>
                  </a:srgbClr>
                </a:gs>
                <a:gs pos="100000">
                  <a:srgbClr val="D7D7D7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71" name="Text Box 28"/>
            <p:cNvSpPr txBox="1"/>
            <p:nvPr/>
          </p:nvSpPr>
          <p:spPr>
            <a:xfrm>
              <a:off x="795864" y="4260552"/>
              <a:ext cx="2585684" cy="79838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kern="1200">
                  <a:solidFill>
                    <a:srgbClr val="4D4D4D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rgbClr val="4D4D4D"/>
                  </a:solidFill>
                  <a:latin typeface="+mn-lt"/>
                  <a:ea typeface="仿宋_GB2312" panose="02010609030101010101" pitchFamily="49" charset="-122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algn="ctr" defTabSz="977900" eaLnBrk="1" hangingPunct="1">
                <a:lnSpc>
                  <a:spcPts val="38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200" b="1" dirty="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苹果全产业链开发</a:t>
              </a:r>
              <a:endPara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0" lvl="0" indent="0" algn="l" defTabSz="977900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sz="1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投资</a:t>
              </a:r>
              <a:r>
                <a:rPr sz="18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4</a:t>
              </a:r>
              <a:r>
                <a:rPr sz="1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亿元   年产值</a:t>
              </a:r>
              <a:r>
                <a:rPr sz="18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2.4</a:t>
              </a:r>
              <a:r>
                <a:rPr sz="1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亿元</a:t>
              </a:r>
              <a:endParaRPr sz="1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30" name="图片 29" descr="C:\Users\Administrator\Desktop\兰洽会第二版PPT\照片素材\苹果222.JPG苹果22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880792" y="2412875"/>
              <a:ext cx="2428932" cy="1737773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9466" name="组合 13"/>
          <p:cNvGrpSpPr/>
          <p:nvPr/>
        </p:nvGrpSpPr>
        <p:grpSpPr>
          <a:xfrm>
            <a:off x="4399279" y="2160905"/>
            <a:ext cx="3384551" cy="3346366"/>
            <a:chOff x="800716" y="2249230"/>
            <a:chExt cx="2588597" cy="2981723"/>
          </a:xfrm>
        </p:grpSpPr>
        <p:sp>
          <p:nvSpPr>
            <p:cNvPr id="3" name="AutoShape 23"/>
            <p:cNvSpPr>
              <a:spLocks noChangeArrowheads="1"/>
            </p:cNvSpPr>
            <p:nvPr/>
          </p:nvSpPr>
          <p:spPr bwMode="gray">
            <a:xfrm>
              <a:off x="801688" y="3346076"/>
              <a:ext cx="2587625" cy="1884877"/>
            </a:xfrm>
            <a:prstGeom prst="roundRect">
              <a:avLst>
                <a:gd name="adj" fmla="val 4639"/>
              </a:avLst>
            </a:prstGeom>
            <a:gradFill rotWithShape="1">
              <a:gsLst>
                <a:gs pos="0">
                  <a:srgbClr val="D7D7D7">
                    <a:gamma/>
                    <a:tint val="4314"/>
                    <a:invGamma/>
                  </a:srgbClr>
                </a:gs>
                <a:gs pos="100000">
                  <a:srgbClr val="D7D7D7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68" name="Text Box 28"/>
            <p:cNvSpPr txBox="1"/>
            <p:nvPr/>
          </p:nvSpPr>
          <p:spPr>
            <a:xfrm>
              <a:off x="800716" y="4311593"/>
              <a:ext cx="2588596" cy="82551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kern="1200">
                  <a:solidFill>
                    <a:srgbClr val="4D4D4D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rgbClr val="4D4D4D"/>
                  </a:solidFill>
                  <a:latin typeface="+mn-lt"/>
                  <a:ea typeface="仿宋_GB2312" panose="02010609030101010101" pitchFamily="49" charset="-122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algn="ctr" defTabSz="977900" eaLnBrk="1" hangingPunct="1">
                <a:lnSpc>
                  <a:spcPts val="34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200" b="1" dirty="0" smtClean="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绿色</a:t>
              </a:r>
              <a:r>
                <a:rPr lang="zh-CN" altLang="zh-CN" sz="2200" b="1" dirty="0" smtClean="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瓜菜</a:t>
              </a:r>
              <a:r>
                <a:rPr lang="zh-CN" altLang="en-US" sz="2200" b="1" dirty="0" smtClean="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基地</a:t>
              </a:r>
              <a:endPara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0" lvl="0" indent="0" algn="just" defTabSz="977900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sz="1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投资</a:t>
              </a:r>
              <a:r>
                <a:rPr sz="18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3.5</a:t>
              </a:r>
              <a:r>
                <a:rPr sz="1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亿元   年产值</a:t>
              </a:r>
              <a:r>
                <a:rPr sz="18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2</a:t>
              </a:r>
              <a:r>
                <a:rPr sz="1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亿元</a:t>
              </a:r>
              <a:endParaRPr sz="1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34" name="图片 33" descr="C:\Users\Administrator\Desktop\兰洽会第二版PPT\照片素材\11.jpg1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880851" y="2249230"/>
              <a:ext cx="2429298" cy="1896582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4" name="文本框 3"/>
          <p:cNvSpPr txBox="1"/>
          <p:nvPr/>
        </p:nvSpPr>
        <p:spPr>
          <a:xfrm>
            <a:off x="690002" y="5733509"/>
            <a:ext cx="33858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建设</a:t>
            </a:r>
            <a:r>
              <a:rPr lang="en-US" altLang="zh-CN" b="1" kern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en-US" kern="0" noProof="0" dirty="0" smtClean="0">
                <a:ln>
                  <a:noFill/>
                </a:ln>
                <a:solidFill>
                  <a:srgbClr val="0E1A4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万只</a:t>
            </a:r>
            <a:r>
              <a:rPr lang="zh-CN" altLang="en-US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奶山羊繁育养殖基地</a:t>
            </a:r>
            <a:endParaRPr kumimoji="0" lang="zh-CN" alt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543509" y="573325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新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建万亩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绿色无公害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瓜菜基地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40065" y="5594985"/>
            <a:ext cx="3963035" cy="93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2200"/>
              </a:lnSpc>
            </a:pP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新建集苹果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种植加工、采摘旅游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为一体的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全产业链项目</a:t>
            </a:r>
            <a:endParaRPr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297045" y="1043305"/>
            <a:ext cx="3600450" cy="504190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584700" y="1111250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FF0000"/>
                </a:solidFill>
              </a:rPr>
              <a:t>8</a:t>
            </a:r>
            <a:r>
              <a:rPr lang="zh-CN" altLang="en-US" b="1" dirty="0"/>
              <a:t>个项目计划总投</a:t>
            </a:r>
            <a:r>
              <a:rPr lang="zh-CN" altLang="en-US" b="1" dirty="0" smtClean="0"/>
              <a:t>资</a:t>
            </a:r>
            <a:r>
              <a:rPr lang="en-US" altLang="zh-CN" b="1" dirty="0" smtClean="0">
                <a:solidFill>
                  <a:srgbClr val="FF0000"/>
                </a:solidFill>
              </a:rPr>
              <a:t>19</a:t>
            </a:r>
            <a:r>
              <a:rPr lang="zh-CN" altLang="en-US" b="1" dirty="0" smtClean="0"/>
              <a:t>亿</a:t>
            </a:r>
            <a:r>
              <a:rPr lang="zh-CN" altLang="en-US" b="1" dirty="0"/>
              <a:t>元</a:t>
            </a:r>
            <a:endParaRPr lang="zh-CN" altLang="en-US" b="1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6096635" y="1576705"/>
            <a:ext cx="635" cy="441325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3649345" y="1513840"/>
            <a:ext cx="1241425" cy="69088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7338060" y="1513840"/>
            <a:ext cx="1207770" cy="69088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55930" y="503364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19275" y="504317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01185" y="503364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79795" y="503364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30260" y="500316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93605" y="503364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98390" y="241935"/>
            <a:ext cx="223266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</a:rPr>
              <a:t>特  色  产  业</a:t>
            </a:r>
            <a:endParaRPr lang="zh-CN" altLang="en-US" sz="3000" b="1">
              <a:solidFill>
                <a:schemeClr val="bg1"/>
              </a:solidFill>
            </a:endParaRPr>
          </a:p>
        </p:txBody>
      </p:sp>
      <p:pic>
        <p:nvPicPr>
          <p:cNvPr id="9" name="图片 8" descr="0000000000000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石油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43205" y="1327785"/>
            <a:ext cx="5760085" cy="3083560"/>
          </a:xfrm>
          <a:prstGeom prst="rect">
            <a:avLst/>
          </a:prstGeom>
          <a:effectLst/>
        </p:spPr>
      </p:pic>
      <p:pic>
        <p:nvPicPr>
          <p:cNvPr id="4" name="图片 3" descr="石油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1410" y="1327785"/>
            <a:ext cx="5760085" cy="3083560"/>
          </a:xfrm>
          <a:prstGeom prst="rect">
            <a:avLst/>
          </a:prstGeom>
          <a:effectLst/>
        </p:spPr>
      </p:pic>
      <p:sp>
        <p:nvSpPr>
          <p:cNvPr id="5" name="文本框 4"/>
          <p:cNvSpPr txBox="1"/>
          <p:nvPr/>
        </p:nvSpPr>
        <p:spPr>
          <a:xfrm>
            <a:off x="1500505" y="4634865"/>
            <a:ext cx="32461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石油钻采机械设备制造项目</a:t>
            </a:r>
            <a:endParaRPr lang="zh-CN" altLang="en-US" sz="2000" b="1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41615" y="4634865"/>
            <a:ext cx="24803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chemeClr val="tx2"/>
                </a:solidFill>
              </a:rPr>
              <a:t>煤层气开发利用项目</a:t>
            </a:r>
            <a:endParaRPr lang="zh-CN" altLang="en-US" sz="2000" b="1">
              <a:solidFill>
                <a:schemeClr val="tx2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31290" y="5189220"/>
            <a:ext cx="3383280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/>
              <a:t>计划投资</a:t>
            </a:r>
            <a:r>
              <a:rPr lang="zh-CN" altLang="en-US">
                <a:solidFill>
                  <a:srgbClr val="FF0000"/>
                </a:solidFill>
              </a:rPr>
              <a:t>8</a:t>
            </a:r>
            <a:r>
              <a:rPr lang="zh-CN" altLang="en-US">
                <a:solidFill>
                  <a:schemeClr val="tx1"/>
                </a:solidFill>
              </a:rPr>
              <a:t>亿</a:t>
            </a:r>
            <a:r>
              <a:rPr lang="zh-CN" altLang="en-US"/>
              <a:t>元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/>
              <a:t>年产值</a:t>
            </a:r>
            <a:r>
              <a:rPr lang="zh-CN" altLang="en-US">
                <a:solidFill>
                  <a:srgbClr val="FF0000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亿</a:t>
            </a:r>
            <a:r>
              <a:rPr lang="zh-CN" altLang="en-US"/>
              <a:t>元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/>
              <a:t>建设石油钻采机械设备制造基地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17460" y="5189220"/>
            <a:ext cx="2928620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/>
              <a:t>计划投资</a:t>
            </a:r>
            <a:r>
              <a:rPr lang="zh-CN" altLang="en-US">
                <a:solidFill>
                  <a:srgbClr val="FF0000"/>
                </a:solidFill>
              </a:rPr>
              <a:t>6</a:t>
            </a:r>
            <a:r>
              <a:rPr lang="zh-CN" altLang="en-US">
                <a:solidFill>
                  <a:schemeClr val="tx1"/>
                </a:solidFill>
              </a:rPr>
              <a:t>亿</a:t>
            </a:r>
            <a:r>
              <a:rPr lang="zh-CN" altLang="en-US"/>
              <a:t>元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/>
              <a:t>年产值</a:t>
            </a:r>
            <a:r>
              <a:rPr lang="zh-CN" altLang="en-US">
                <a:solidFill>
                  <a:srgbClr val="FF0000"/>
                </a:solidFill>
              </a:rPr>
              <a:t>2.5</a:t>
            </a:r>
            <a:r>
              <a:rPr lang="zh-CN" altLang="en-US">
                <a:solidFill>
                  <a:schemeClr val="tx1"/>
                </a:solidFill>
              </a:rPr>
              <a:t>亿</a:t>
            </a:r>
            <a:r>
              <a:rPr lang="zh-CN" altLang="en-US"/>
              <a:t>元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/>
              <a:t>新建</a:t>
            </a:r>
            <a:r>
              <a:rPr lang="zh-CN" altLang="en-US">
                <a:solidFill>
                  <a:srgbClr val="FF0000"/>
                </a:solidFill>
              </a:rPr>
              <a:t>4</a:t>
            </a:r>
            <a:r>
              <a:rPr lang="zh-CN" altLang="en-US">
                <a:solidFill>
                  <a:schemeClr val="tx1"/>
                </a:solidFill>
              </a:rPr>
              <a:t>亿</a:t>
            </a:r>
            <a:r>
              <a:rPr lang="zh-CN" altLang="en-US"/>
              <a:t>立方米采供基地1处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56335" y="53340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56335" y="57023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57110" y="53340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57110" y="57023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56970" y="6142990"/>
            <a:ext cx="3943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57110" y="6142990"/>
            <a:ext cx="4114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59020" y="233680"/>
            <a:ext cx="247777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</a:rPr>
              <a:t>能  源  开  发</a:t>
            </a:r>
            <a:endParaRPr lang="zh-CN" altLang="en-US" sz="3000" b="1">
              <a:solidFill>
                <a:schemeClr val="bg1"/>
              </a:solidFill>
            </a:endParaRPr>
          </a:p>
        </p:txBody>
      </p:sp>
      <p:pic>
        <p:nvPicPr>
          <p:cNvPr id="14" name="图片 13" descr="0000000000000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7"/>
          <p:cNvSpPr/>
          <p:nvPr/>
        </p:nvSpPr>
        <p:spPr>
          <a:xfrm>
            <a:off x="1373505" y="2318385"/>
            <a:ext cx="1181735" cy="378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186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重点推荐</a:t>
            </a:r>
            <a:endParaRPr lang="zh-CN" altLang="en-US" sz="1865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县城规划图部分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70" y="883920"/>
            <a:ext cx="12193270" cy="594550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文本框 1"/>
          <p:cNvSpPr txBox="1"/>
          <p:nvPr/>
        </p:nvSpPr>
        <p:spPr>
          <a:xfrm>
            <a:off x="7777480" y="1045210"/>
            <a:ext cx="4145280" cy="1037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县城核心商圈城市综合体项目</a:t>
            </a:r>
            <a:endParaRPr lang="zh-CN" altLang="en-US" sz="170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zh-CN" altLang="en-US" sz="17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59700" y="1672590"/>
            <a:ext cx="1696720" cy="875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700">
                <a:solidFill>
                  <a:schemeClr val="bg1"/>
                </a:solidFill>
              </a:rPr>
              <a:t>计划投资10亿元</a:t>
            </a:r>
            <a:endParaRPr lang="zh-CN" altLang="en-US" sz="170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zh-CN" altLang="en-US" sz="17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61605" y="2261235"/>
            <a:ext cx="4069080" cy="614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1700">
                <a:solidFill>
                  <a:schemeClr val="bg1"/>
                </a:solidFill>
              </a:rPr>
              <a:t>新建集购物、餐饮、娱乐、住宅为一体的</a:t>
            </a:r>
            <a:endParaRPr lang="zh-CN" altLang="en-US" sz="170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700">
                <a:solidFill>
                  <a:schemeClr val="bg1"/>
                </a:solidFill>
              </a:rPr>
              <a:t>城市综合体。</a:t>
            </a:r>
            <a:endParaRPr lang="zh-CN" altLang="en-US" sz="17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11415" y="124396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94905" y="180149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94905" y="226123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36565" y="252730"/>
            <a:ext cx="120777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</a:rPr>
              <a:t>商   贸</a:t>
            </a:r>
            <a:endParaRPr lang="zh-CN" altLang="en-US" sz="3000" b="1">
              <a:solidFill>
                <a:schemeClr val="bg1"/>
              </a:solidFill>
            </a:endParaRPr>
          </a:p>
        </p:txBody>
      </p:sp>
      <p:pic>
        <p:nvPicPr>
          <p:cNvPr id="9" name="图片 8" descr="0000000000000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H="1">
            <a:off x="0" y="4522187"/>
            <a:ext cx="4032448" cy="2198473"/>
            <a:chOff x="5917425" y="3435846"/>
            <a:chExt cx="3226575" cy="170765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7916827" y="4483162"/>
            <a:ext cx="4301440" cy="2276522"/>
            <a:chOff x="5917425" y="3435846"/>
            <a:chExt cx="3226575" cy="170765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矩形 15"/>
          <p:cNvSpPr/>
          <p:nvPr/>
        </p:nvSpPr>
        <p:spPr>
          <a:xfrm>
            <a:off x="0" y="2060575"/>
            <a:ext cx="12219305" cy="2422525"/>
          </a:xfrm>
          <a:prstGeom prst="rect">
            <a:avLst/>
          </a:prstGeom>
          <a:solidFill>
            <a:schemeClr val="bg1">
              <a:lumMod val="50000"/>
              <a:alpha val="1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7"/>
          <p:cNvSpPr>
            <a:spLocks noChangeArrowheads="1"/>
          </p:cNvSpPr>
          <p:nvPr/>
        </p:nvSpPr>
        <p:spPr bwMode="auto">
          <a:xfrm>
            <a:off x="1666240" y="2060575"/>
            <a:ext cx="8885555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6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圣象福地</a:t>
            </a:r>
            <a:r>
              <a:rPr lang="en-US" altLang="zh-CN" sz="66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·</a:t>
            </a:r>
            <a:r>
              <a:rPr lang="zh-CN" altLang="en-US" sz="66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林海赤碧</a:t>
            </a:r>
            <a:endParaRPr lang="zh-CN" altLang="en-US" sz="6600" b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6741368"/>
            <a:ext cx="12195175" cy="116632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大美合水欢迎您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180" y="2879725"/>
            <a:ext cx="9314815" cy="2354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合水区位图裁切版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8890" y="941070"/>
            <a:ext cx="12185015" cy="59391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89695" y="2233930"/>
            <a:ext cx="116141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b="1">
                <a:ln w="1270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合水</a:t>
            </a:r>
            <a:endParaRPr lang="zh-CN" altLang="en-US" sz="3500" b="1">
              <a:ln w="12700">
                <a:solidFill>
                  <a:srgbClr val="FFFFFF"/>
                </a:solidFill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9298305" y="2863850"/>
            <a:ext cx="254000" cy="1802130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867150" y="229235"/>
            <a:ext cx="44608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 dirty="0">
                <a:solidFill>
                  <a:srgbClr val="FFFFFF"/>
                </a:solidFill>
                <a:sym typeface="+mn-ea"/>
              </a:rPr>
              <a:t>合水之合    因“合”而聚</a:t>
            </a:r>
            <a:endParaRPr lang="zh-CN" altLang="en-US" sz="3000" b="1" dirty="0">
              <a:solidFill>
                <a:srgbClr val="FFFFFF"/>
              </a:solidFill>
              <a:sym typeface="+mn-ea"/>
            </a:endParaRPr>
          </a:p>
        </p:txBody>
      </p:sp>
      <p:pic>
        <p:nvPicPr>
          <p:cNvPr id="2" name="图片 1" descr="0000000000000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H_Picture_2"/>
          <p:cNvSpPr/>
          <p:nvPr>
            <p:custDataLst>
              <p:tags r:id="rId1"/>
            </p:custDataLst>
          </p:nvPr>
        </p:nvSpPr>
        <p:spPr>
          <a:xfrm>
            <a:off x="361315" y="1063625"/>
            <a:ext cx="5547995" cy="2915285"/>
          </a:xfrm>
          <a:prstGeom prst="rect">
            <a:avLst/>
          </a:prstGeom>
          <a:blipFill dpi="0" rotWithShape="1">
            <a:blip r:embed="rId2" cstate="print"/>
            <a:stretch>
              <a:fillRect l="-6000" r="-5000"/>
            </a:stretch>
          </a:blipFill>
          <a:ln w="28575" cap="rnd" cmpd="sng">
            <a:solidFill>
              <a:srgbClr val="FFFFFF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60"/>
          </a:p>
        </p:txBody>
      </p:sp>
      <p:sp>
        <p:nvSpPr>
          <p:cNvPr id="13" name="文本"/>
          <p:cNvSpPr txBox="1"/>
          <p:nvPr/>
        </p:nvSpPr>
        <p:spPr>
          <a:xfrm>
            <a:off x="361315" y="5128260"/>
            <a:ext cx="5547995" cy="14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altLang="zh-CN" sz="24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黄河象</a:t>
            </a:r>
            <a:r>
              <a:rPr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，1973年1月出土于合水县板桥镇的“黄河古象”化石，距今约258万年前，是世界上发现最早、骨骼最大、个体保存最完整的剑齿象化石。</a:t>
            </a:r>
            <a:endParaRPr altLang="zh-CN" sz="170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"/>
          <p:cNvSpPr txBox="1"/>
          <p:nvPr/>
        </p:nvSpPr>
        <p:spPr>
          <a:xfrm>
            <a:off x="6257925" y="1100455"/>
            <a:ext cx="5822950" cy="212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altLang="zh-CN" sz="24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古石刻之乡</a:t>
            </a:r>
            <a:r>
              <a:rPr altLang="zh-CN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，合水已发现石刻遗存100多处，从北魏至今从未间断；陇东古石刻艺术博物馆占地48亩，馆藏文物3051件，被专家誉为“可移动的敦煌莫高窟”。主要馆藏文物有北魏造像碑、</a:t>
            </a:r>
            <a:r>
              <a:rPr lang="zh-CN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塔儿湾</a:t>
            </a:r>
            <a:r>
              <a:rPr altLang="zh-CN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石雕造像塔（世界上最瘦的石塔）等。</a:t>
            </a:r>
            <a:endParaRPr altLang="zh-CN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11111111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9680" y="3592195"/>
            <a:ext cx="5638165" cy="3090545"/>
          </a:xfrm>
          <a:prstGeom prst="rect">
            <a:avLst/>
          </a:prstGeom>
        </p:spPr>
      </p:pic>
      <p:pic>
        <p:nvPicPr>
          <p:cNvPr id="6" name="图片 5" descr="33333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4645" y="3638550"/>
            <a:ext cx="1506855" cy="13633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 descr="00000000000000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692785" y="4134485"/>
            <a:ext cx="4785360" cy="863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374776" y="4289425"/>
            <a:ext cx="3458210" cy="5530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0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圣象归来  祥瑞天边</a:t>
            </a:r>
            <a:endParaRPr lang="zh-CN" altLang="en-US" sz="30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67150" y="231140"/>
            <a:ext cx="44608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solidFill>
                  <a:schemeClr val="bg1"/>
                </a:solidFill>
                <a:sym typeface="+mn-ea"/>
              </a:rPr>
              <a:t>合水之合    因“合”而聚</a:t>
            </a:r>
            <a:endParaRPr lang="zh-CN" altLang="en-US" sz="3000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兰洽会第二版PPT\照片素材\子午岭10.jpg子午岭10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300355" y="4192270"/>
            <a:ext cx="11605895" cy="2463165"/>
          </a:xfrm>
          <a:prstGeom prst="rect">
            <a:avLst/>
          </a:prstGeom>
        </p:spPr>
      </p:pic>
      <p:sp>
        <p:nvSpPr>
          <p:cNvPr id="13" name="文本"/>
          <p:cNvSpPr txBox="1"/>
          <p:nvPr/>
        </p:nvSpPr>
        <p:spPr>
          <a:xfrm>
            <a:off x="7103745" y="2050733"/>
            <a:ext cx="4688840" cy="14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altLang="zh-CN" sz="24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秦直道</a:t>
            </a:r>
            <a:r>
              <a:rPr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r>
              <a:rPr 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秦始皇命蒙恬将军修筑的军事要道</a:t>
            </a:r>
            <a:r>
              <a:rPr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，从咸阳到九原郡（现包头），全长</a:t>
            </a:r>
            <a:r>
              <a:rPr lang="en-US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700</a:t>
            </a:r>
            <a:r>
              <a:rPr lang="zh-CN" altLang="en-US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多</a:t>
            </a:r>
            <a:r>
              <a:rPr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公里，合水境内长103公里</a:t>
            </a:r>
            <a:r>
              <a:rPr 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</a:t>
            </a:r>
            <a:endParaRPr lang="zh-CN" sz="170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MH_Picture_1"/>
          <p:cNvSpPr/>
          <p:nvPr>
            <p:custDataLst>
              <p:tags r:id="rId2"/>
            </p:custDataLst>
          </p:nvPr>
        </p:nvSpPr>
        <p:spPr>
          <a:xfrm>
            <a:off x="299720" y="951865"/>
            <a:ext cx="6283325" cy="3131185"/>
          </a:xfrm>
          <a:prstGeom prst="rect">
            <a:avLst/>
          </a:prstGeom>
          <a:blipFill dpi="0" rotWithShape="1"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60"/>
          </a:p>
        </p:txBody>
      </p:sp>
      <p:sp>
        <p:nvSpPr>
          <p:cNvPr id="2" name="文本"/>
          <p:cNvSpPr txBox="1"/>
          <p:nvPr/>
        </p:nvSpPr>
        <p:spPr>
          <a:xfrm>
            <a:off x="396875" y="4832985"/>
            <a:ext cx="5301615" cy="18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altLang="zh-CN" sz="240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子午岭</a:t>
            </a:r>
            <a:r>
              <a:rPr altLang="zh-CN" sz="170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，因与本初子午线方向一致，总面积2.3万平方公里，合水境内312多万亩，是子午岭国家森林公园核心区，是陇东黄土高原生态脆弱地区保存最完整的天然次生林生态系统。</a:t>
            </a:r>
            <a:endParaRPr altLang="zh-CN" sz="170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图片 5" descr="0000000000000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7007225" y="1049020"/>
            <a:ext cx="4785360" cy="863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365048" y="1203960"/>
            <a:ext cx="4106545" cy="5530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0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天下秦直道 醉美在合水</a:t>
            </a:r>
            <a:endParaRPr lang="zh-CN" altLang="en-US" sz="30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67150" y="231140"/>
            <a:ext cx="44608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000" b="1">
                <a:solidFill>
                  <a:schemeClr val="bg1"/>
                </a:solidFill>
                <a:sym typeface="+mn-ea"/>
              </a:rPr>
              <a:t>合水之合    因“合”而聚</a:t>
            </a:r>
            <a:endParaRPr lang="zh-CN" altLang="en-US" sz="3000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"/>
          <p:cNvSpPr txBox="1"/>
          <p:nvPr/>
        </p:nvSpPr>
        <p:spPr>
          <a:xfrm>
            <a:off x="574675" y="910590"/>
            <a:ext cx="5162550" cy="2607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altLang="zh-CN" sz="170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170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 </a:t>
            </a:r>
            <a:r>
              <a:rPr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j-ea"/>
              </a:rPr>
              <a:t>红二十六军摇篮</a:t>
            </a:r>
            <a:r>
              <a:rPr altLang="zh-CN" sz="17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合水是南梁革命根据地和陕甘宁边区的重要组成部分，中国工农红军第26军是西北地区最早的由党中央授予正式番号的红军队伍。</a:t>
            </a:r>
            <a:r>
              <a:rPr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1932年初，部队改称“西北反帝同盟军”、中国工农红军陕甘游击队；12月改编为中国工农红军第26军第2团。</a:t>
            </a:r>
            <a:endParaRPr altLang="zh-CN" sz="170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MH_Picture_3"/>
          <p:cNvSpPr/>
          <p:nvPr>
            <p:custDataLst>
              <p:tags r:id="rId1"/>
            </p:custDataLst>
          </p:nvPr>
        </p:nvSpPr>
        <p:spPr>
          <a:xfrm>
            <a:off x="574040" y="3513455"/>
            <a:ext cx="5163185" cy="3056890"/>
          </a:xfrm>
          <a:prstGeom prst="rect">
            <a:avLst/>
          </a:prstGeom>
          <a:blipFill dpi="0" rotWithShape="1"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60"/>
          </a:p>
        </p:txBody>
      </p:sp>
      <p:pic>
        <p:nvPicPr>
          <p:cNvPr id="28" name="图片 27" descr="包家寨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4125" y="958850"/>
            <a:ext cx="5447030" cy="3416300"/>
          </a:xfrm>
          <a:prstGeom prst="rect">
            <a:avLst/>
          </a:prstGeom>
        </p:spPr>
      </p:pic>
      <p:sp>
        <p:nvSpPr>
          <p:cNvPr id="30" name="文本"/>
          <p:cNvSpPr txBox="1"/>
          <p:nvPr/>
        </p:nvSpPr>
        <p:spPr>
          <a:xfrm>
            <a:off x="6405880" y="4586288"/>
            <a:ext cx="5447030" cy="16605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1933年11月</a:t>
            </a:r>
            <a:r>
              <a:rPr 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召开的包家寨</a:t>
            </a:r>
            <a:r>
              <a:rPr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会议，</a:t>
            </a:r>
            <a:r>
              <a:rPr 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是陕甘边区革命斗争走向胜利的重要转折点，奠定了陕甘革命根据地发展的基础，</a:t>
            </a:r>
            <a:r>
              <a:rPr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史称西北革命史上的“遵义会议”</a:t>
            </a:r>
            <a:r>
              <a:rPr lang="zh-CN" altLang="zh-CN" sz="17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</a:t>
            </a:r>
            <a:endParaRPr lang="zh-CN" altLang="zh-CN" sz="170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67150" y="231140"/>
            <a:ext cx="44608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solidFill>
                  <a:schemeClr val="bg1"/>
                </a:solidFill>
                <a:sym typeface="+mn-ea"/>
              </a:rPr>
              <a:t>合水之合    因“合”而聚</a:t>
            </a:r>
            <a:endParaRPr lang="zh-CN" altLang="en-US" sz="30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 descr="0000000000000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66815" y="3910965"/>
            <a:ext cx="1969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包家寨会议旧址</a:t>
            </a:r>
            <a:endParaRPr lang="zh-CN" altLang="en-US" sz="2000" b="1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"/>
          <p:cNvGrpSpPr/>
          <p:nvPr/>
        </p:nvGrpSpPr>
        <p:grpSpPr>
          <a:xfrm>
            <a:off x="8286750" y="1397635"/>
            <a:ext cx="3556800" cy="2811600"/>
            <a:chOff x="8378349" y="4086597"/>
            <a:chExt cx="3642963" cy="2520000"/>
          </a:xfrm>
        </p:grpSpPr>
        <p:sp>
          <p:nvSpPr>
            <p:cNvPr id="19" name="矩形"/>
            <p:cNvSpPr/>
            <p:nvPr/>
          </p:nvSpPr>
          <p:spPr>
            <a:xfrm>
              <a:off x="8378349" y="4086597"/>
              <a:ext cx="3642963" cy="252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" descr="F:\招商PPT\成品PPT\照片素材\7.jpg7"/>
            <p:cNvPicPr>
              <a:picLocks noChangeAspect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>
            <a:xfrm>
              <a:off x="8509463" y="4220424"/>
              <a:ext cx="3380735" cy="22523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组合"/>
          <p:cNvGrpSpPr/>
          <p:nvPr/>
        </p:nvGrpSpPr>
        <p:grpSpPr>
          <a:xfrm>
            <a:off x="4380230" y="1365250"/>
            <a:ext cx="3556800" cy="2811600"/>
            <a:chOff x="4598828" y="4086597"/>
            <a:chExt cx="3642963" cy="2520000"/>
          </a:xfrm>
        </p:grpSpPr>
        <p:sp>
          <p:nvSpPr>
            <p:cNvPr id="22" name="矩形"/>
            <p:cNvSpPr/>
            <p:nvPr/>
          </p:nvSpPr>
          <p:spPr>
            <a:xfrm>
              <a:off x="4598828" y="4086597"/>
              <a:ext cx="3642963" cy="252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" descr="C:\Users\Administrator\Desktop\兰洽会第二版PPT\照片素材\444.png44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4729497" y="4249720"/>
              <a:ext cx="3380874" cy="219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组合"/>
          <p:cNvGrpSpPr/>
          <p:nvPr/>
        </p:nvGrpSpPr>
        <p:grpSpPr>
          <a:xfrm>
            <a:off x="394970" y="1381760"/>
            <a:ext cx="3556000" cy="2809875"/>
            <a:chOff x="4598828" y="4086597"/>
            <a:chExt cx="3642963" cy="2520000"/>
          </a:xfrm>
        </p:grpSpPr>
        <p:sp>
          <p:nvSpPr>
            <p:cNvPr id="4" name="矩形"/>
            <p:cNvSpPr/>
            <p:nvPr/>
          </p:nvSpPr>
          <p:spPr>
            <a:xfrm>
              <a:off x="4598828" y="4086597"/>
              <a:ext cx="3642963" cy="252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" descr="C:\Users\Administrator\Desktop\兰洽会第二版PPT\照片素材\8.jpg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752353" y="4219858"/>
              <a:ext cx="3376897" cy="22540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椭圆 9"/>
          <p:cNvSpPr/>
          <p:nvPr/>
        </p:nvSpPr>
        <p:spPr>
          <a:xfrm>
            <a:off x="932815" y="5236845"/>
            <a:ext cx="1192530" cy="119253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647315" y="5207000"/>
            <a:ext cx="1193800" cy="119380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005205" y="5311140"/>
            <a:ext cx="1069340" cy="875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7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储量</a:t>
            </a:r>
            <a:endParaRPr lang="zh-CN" altLang="en-US" sz="1700" b="1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7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2.7</a:t>
            </a:r>
            <a:r>
              <a:rPr lang="zh-CN" altLang="en-US" sz="17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亿吨</a:t>
            </a:r>
            <a:endParaRPr lang="zh-CN" altLang="en-US" sz="1700" b="1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715895" y="5304155"/>
            <a:ext cx="1014730" cy="875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7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产量</a:t>
            </a:r>
            <a:endParaRPr lang="zh-CN" altLang="en-US" sz="17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7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125</a:t>
            </a:r>
            <a:r>
              <a:rPr lang="zh-CN" altLang="en-US" sz="17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万吨</a:t>
            </a:r>
            <a:endParaRPr lang="zh-CN" altLang="en-US" sz="17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846320" y="5203825"/>
            <a:ext cx="1192530" cy="119253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6560820" y="5173980"/>
            <a:ext cx="1193800" cy="119380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4976813" y="5206365"/>
            <a:ext cx="932180" cy="1031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储量</a:t>
            </a:r>
            <a:endParaRPr lang="zh-CN" altLang="en-US" sz="17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00" b="1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6250</a:t>
            </a:r>
            <a:r>
              <a:rPr lang="zh-CN" altLang="en-US" sz="1700" b="1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</a:t>
            </a:r>
            <a:endParaRPr lang="en-US" altLang="zh-CN" sz="1700" b="1" dirty="0" smtClean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b="1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立方</a:t>
            </a:r>
            <a:r>
              <a:rPr lang="zh-CN" altLang="en-US" sz="17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米</a:t>
            </a:r>
            <a:endParaRPr lang="zh-CN" altLang="en-US" sz="17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670675" y="5199380"/>
            <a:ext cx="932180" cy="1031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产量</a:t>
            </a:r>
            <a:endParaRPr lang="zh-CN" altLang="en-US" sz="17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1600</a:t>
            </a:r>
            <a:r>
              <a:rPr lang="zh-CN" altLang="en-US" sz="17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endParaRPr lang="zh-CN" altLang="en-US" sz="17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立方米</a:t>
            </a:r>
            <a:endParaRPr lang="zh-CN" altLang="en-US" sz="17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53745" y="1756410"/>
            <a:ext cx="81788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500" b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</a:t>
            </a:r>
            <a:endParaRPr lang="zh-CN" altLang="zh-CN" sz="2500" b="1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569075" y="1756410"/>
            <a:ext cx="113538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500" b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天然气</a:t>
            </a:r>
            <a:endParaRPr lang="zh-CN" altLang="zh-CN" sz="2500" b="1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795000" y="1756410"/>
            <a:ext cx="81788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500" b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煤炭</a:t>
            </a:r>
            <a:endParaRPr lang="zh-CN" altLang="zh-CN" sz="2500" b="1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 flipH="1">
            <a:off x="1704975" y="4206240"/>
            <a:ext cx="298450" cy="10223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2485390" y="4206240"/>
            <a:ext cx="443865" cy="10223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5634990" y="4189730"/>
            <a:ext cx="298450" cy="10223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6424930" y="4189730"/>
            <a:ext cx="393065" cy="10388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8704580" y="5187315"/>
            <a:ext cx="1192530" cy="119253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19080" y="5157470"/>
            <a:ext cx="1193800" cy="119380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763001" y="5261610"/>
            <a:ext cx="1076325" cy="875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7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储量</a:t>
            </a:r>
            <a:endParaRPr lang="zh-CN" altLang="en-US" sz="1700" b="1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sz="17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71.3</a:t>
            </a:r>
            <a:r>
              <a:rPr lang="zh-CN" sz="17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亿吨</a:t>
            </a:r>
            <a:endParaRPr lang="zh-CN" altLang="zh-CN" sz="1700" b="1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579735" y="5541645"/>
            <a:ext cx="830580" cy="352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7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待开采</a:t>
            </a:r>
            <a:endParaRPr lang="zh-CN" altLang="en-US" sz="17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9493250" y="4173220"/>
            <a:ext cx="298450" cy="10223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0283190" y="4173220"/>
            <a:ext cx="393065" cy="10388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867150" y="231140"/>
            <a:ext cx="44608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solidFill>
                  <a:schemeClr val="bg1"/>
                </a:solidFill>
                <a:sym typeface="+mn-ea"/>
              </a:rPr>
              <a:t>合水之合    因“合”而兴</a:t>
            </a:r>
            <a:endParaRPr lang="zh-CN" altLang="en-US" sz="30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4" name="图片 13" descr="0000000000000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7"/>
          <p:cNvSpPr>
            <a:spLocks noChangeArrowheads="1"/>
          </p:cNvSpPr>
          <p:nvPr/>
        </p:nvSpPr>
        <p:spPr bwMode="auto">
          <a:xfrm>
            <a:off x="318770" y="4301490"/>
            <a:ext cx="2677795" cy="3524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zh-CN" sz="1700" b="1">
                <a:solidFill>
                  <a:schemeClr val="bg1"/>
                </a:solidFill>
                <a:latin typeface="宋体" panose="02010600030101010101" pitchFamily="2" charset="-122"/>
              </a:rPr>
              <a:t>苹果产业</a:t>
            </a:r>
            <a:endParaRPr lang="zh-CN" altLang="zh-CN" sz="1700" b="1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3268345" y="4303395"/>
            <a:ext cx="2679700" cy="3524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7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瓜菜产业</a:t>
            </a:r>
            <a:endParaRPr lang="zh-CN" altLang="en-US" sz="17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6185535" y="4301490"/>
            <a:ext cx="2658110" cy="3524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7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畜牧产业</a:t>
            </a:r>
            <a:endParaRPr lang="zh-CN" altLang="en-US" sz="17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矩形 7"/>
          <p:cNvSpPr>
            <a:spLocks noChangeArrowheads="1"/>
          </p:cNvSpPr>
          <p:nvPr/>
        </p:nvSpPr>
        <p:spPr bwMode="auto">
          <a:xfrm>
            <a:off x="9153525" y="4301490"/>
            <a:ext cx="2679065" cy="352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7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苗林产业</a:t>
            </a:r>
            <a:endParaRPr lang="zh-CN" altLang="en-US" sz="17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红苹果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18770" y="1198245"/>
            <a:ext cx="2678400" cy="2944495"/>
          </a:xfrm>
          <a:prstGeom prst="rect">
            <a:avLst/>
          </a:prstGeom>
          <a:effectLst/>
        </p:spPr>
      </p:pic>
      <p:pic>
        <p:nvPicPr>
          <p:cNvPr id="3" name="图片 2" descr="C:\Users\Administrator\Desktop\兰洽会第二版PPT\照片素材\王昌寺千亩高原夏菜基地 罗涛  拍摄于2018年8月.jpg王昌寺千亩高原夏菜基地 罗涛  拍摄于2018年8月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68345" y="1197610"/>
            <a:ext cx="2679700" cy="2943860"/>
          </a:xfrm>
          <a:prstGeom prst="rect">
            <a:avLst/>
          </a:prstGeom>
        </p:spPr>
      </p:pic>
      <p:pic>
        <p:nvPicPr>
          <p:cNvPr id="13" name="图片 12" descr="C:\Users\Administrator\Desktop\兰洽会第二版PPT\照片素材\吉岘乡黄寨子奶山羊标准养殖场（拍摄者：陈龙，拍摄时间：2018年11月26）.jpg吉岘乡黄寨子奶山羊标准养殖场（拍摄者：陈龙，拍摄时间：2018年11月26）"/>
          <p:cNvPicPr/>
          <p:nvPr/>
        </p:nvPicPr>
        <p:blipFill>
          <a:blip r:embed="rId3" cstate="print"/>
          <a:srcRect l="10698" t="-194" r="18730" b="194"/>
          <a:stretch>
            <a:fillRect/>
          </a:stretch>
        </p:blipFill>
        <p:spPr>
          <a:xfrm>
            <a:off x="6185535" y="1191260"/>
            <a:ext cx="2678400" cy="2951480"/>
          </a:xfrm>
          <a:prstGeom prst="rect">
            <a:avLst/>
          </a:prstGeom>
        </p:spPr>
      </p:pic>
      <p:pic>
        <p:nvPicPr>
          <p:cNvPr id="15" name="图片 14" descr="苗林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53525" y="1191260"/>
            <a:ext cx="2678430" cy="2950210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1679575" y="4648835"/>
            <a:ext cx="0" cy="3600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4626610" y="4648835"/>
            <a:ext cx="0" cy="360045"/>
          </a:xfrm>
          <a:prstGeom prst="line">
            <a:avLst/>
          </a:prstGeom>
          <a:ln w="34925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7533005" y="4648835"/>
            <a:ext cx="0" cy="36004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10511790" y="4648835"/>
            <a:ext cx="0" cy="3600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3867150" y="4793615"/>
            <a:ext cx="1614805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/>
              <a:t>面积3.8万亩</a:t>
            </a:r>
            <a:endParaRPr lang="zh-CN" altLang="en-US"/>
          </a:p>
          <a:p>
            <a:pPr algn="l">
              <a:lnSpc>
                <a:spcPct val="200000"/>
              </a:lnSpc>
            </a:pPr>
            <a:r>
              <a:rPr lang="zh-CN" altLang="en-US"/>
              <a:t>年产量</a:t>
            </a:r>
            <a:r>
              <a:rPr lang="en-US" altLang="zh-CN"/>
              <a:t>8</a:t>
            </a:r>
            <a:r>
              <a:rPr lang="zh-CN" altLang="en-US"/>
              <a:t>万吨</a:t>
            </a:r>
            <a:endParaRPr lang="zh-CN" altLang="en-US"/>
          </a:p>
          <a:p>
            <a:pPr algn="l">
              <a:lnSpc>
                <a:spcPct val="200000"/>
              </a:lnSpc>
            </a:pPr>
            <a:r>
              <a:rPr lang="zh-CN" altLang="en-US"/>
              <a:t>年产值</a:t>
            </a:r>
            <a:r>
              <a:rPr lang="en-US" altLang="zh-CN"/>
              <a:t>1.2</a:t>
            </a:r>
            <a:r>
              <a:rPr lang="zh-CN" altLang="en-US"/>
              <a:t>亿元</a:t>
            </a:r>
            <a:endParaRPr lang="zh-CN" altLang="en-US"/>
          </a:p>
        </p:txBody>
      </p:sp>
      <p:sp>
        <p:nvSpPr>
          <p:cNvPr id="68" name="文本框 67"/>
          <p:cNvSpPr txBox="1"/>
          <p:nvPr/>
        </p:nvSpPr>
        <p:spPr>
          <a:xfrm>
            <a:off x="792480" y="5070475"/>
            <a:ext cx="1730375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留存</a:t>
            </a:r>
            <a:r>
              <a:rPr lang="en-US" altLang="zh-CN"/>
              <a:t>10</a:t>
            </a:r>
            <a:r>
              <a:rPr lang="zh-CN" altLang="en-US"/>
              <a:t>万亩</a:t>
            </a:r>
            <a:endParaRPr lang="zh-CN" altLang="en-US"/>
          </a:p>
          <a:p>
            <a:pPr algn="l">
              <a:lnSpc>
                <a:spcPct val="200000"/>
              </a:lnSpc>
            </a:pPr>
            <a:r>
              <a:rPr lang="zh-CN" altLang="en-US"/>
              <a:t>年产量</a:t>
            </a:r>
            <a:r>
              <a:rPr lang="en-US" altLang="zh-CN"/>
              <a:t>10</a:t>
            </a:r>
            <a:r>
              <a:rPr lang="zh-CN" altLang="en-US"/>
              <a:t>万吨</a:t>
            </a:r>
            <a:endParaRPr lang="zh-CN" altLang="en-US"/>
          </a:p>
          <a:p>
            <a:pPr algn="l">
              <a:lnSpc>
                <a:spcPct val="200000"/>
              </a:lnSpc>
            </a:pPr>
            <a:r>
              <a:rPr lang="zh-CN" altLang="en-US"/>
              <a:t>年产值</a:t>
            </a:r>
            <a:r>
              <a:rPr lang="en-US" altLang="zh-CN"/>
              <a:t>3.78</a:t>
            </a:r>
            <a:r>
              <a:rPr lang="zh-CN" altLang="en-US"/>
              <a:t>亿元</a:t>
            </a:r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6480175" y="4793615"/>
            <a:ext cx="224282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/>
              <a:t>饲养量6</a:t>
            </a:r>
            <a:r>
              <a:rPr lang="en-US" altLang="zh-CN"/>
              <a:t>0</a:t>
            </a:r>
            <a:r>
              <a:rPr lang="zh-CN" altLang="en-US"/>
              <a:t>万头（只）</a:t>
            </a:r>
            <a:endParaRPr lang="zh-CN" altLang="en-US"/>
          </a:p>
          <a:p>
            <a:pPr algn="l">
              <a:lnSpc>
                <a:spcPct val="200000"/>
              </a:lnSpc>
            </a:pPr>
            <a:r>
              <a:rPr lang="zh-CN" altLang="en-US"/>
              <a:t>年出栏</a:t>
            </a:r>
            <a:r>
              <a:rPr lang="en-US" altLang="zh-CN"/>
              <a:t>24</a:t>
            </a:r>
            <a:r>
              <a:rPr lang="zh-CN" altLang="en-US"/>
              <a:t>万头</a:t>
            </a:r>
            <a:r>
              <a:rPr lang="zh-CN" altLang="en-US">
                <a:sym typeface="+mn-ea"/>
              </a:rPr>
              <a:t>（只）</a:t>
            </a:r>
            <a:endParaRPr lang="zh-CN" altLang="en-US"/>
          </a:p>
          <a:p>
            <a:pPr algn="l">
              <a:lnSpc>
                <a:spcPct val="200000"/>
              </a:lnSpc>
            </a:pPr>
            <a:r>
              <a:rPr lang="zh-CN" altLang="en-US"/>
              <a:t>年产值</a:t>
            </a:r>
            <a:r>
              <a:rPr lang="en-US" altLang="zh-CN"/>
              <a:t>1.8</a:t>
            </a:r>
            <a:r>
              <a:rPr lang="zh-CN" altLang="en-US"/>
              <a:t>亿元</a:t>
            </a:r>
            <a:endParaRPr lang="zh-CN" altLang="en-US"/>
          </a:p>
        </p:txBody>
      </p:sp>
      <p:sp>
        <p:nvSpPr>
          <p:cNvPr id="70" name="文本框 69"/>
          <p:cNvSpPr txBox="1"/>
          <p:nvPr/>
        </p:nvSpPr>
        <p:spPr>
          <a:xfrm>
            <a:off x="9552305" y="4793615"/>
            <a:ext cx="1958975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/>
              <a:t>培育苗林2</a:t>
            </a:r>
            <a:r>
              <a:rPr lang="en-US" altLang="zh-CN"/>
              <a:t>7.8</a:t>
            </a:r>
            <a:r>
              <a:rPr lang="zh-CN" altLang="en-US"/>
              <a:t>万亩</a:t>
            </a:r>
            <a:endParaRPr lang="zh-CN" altLang="en-US"/>
          </a:p>
          <a:p>
            <a:pPr algn="l">
              <a:lnSpc>
                <a:spcPct val="200000"/>
              </a:lnSpc>
            </a:pPr>
            <a:endParaRPr lang="zh-CN" altLang="en-US"/>
          </a:p>
          <a:p>
            <a:pPr algn="l">
              <a:lnSpc>
                <a:spcPct val="200000"/>
              </a:lnSpc>
            </a:pPr>
            <a:r>
              <a:rPr lang="zh-CN" altLang="en-US"/>
              <a:t>年产值</a:t>
            </a:r>
            <a:r>
              <a:rPr lang="en-US" altLang="zh-CN"/>
              <a:t>2.3</a:t>
            </a:r>
            <a:r>
              <a:rPr lang="zh-CN" altLang="en-US"/>
              <a:t>亿元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867150" y="231140"/>
            <a:ext cx="44608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solidFill>
                  <a:schemeClr val="bg1"/>
                </a:solidFill>
                <a:sym typeface="+mn-ea"/>
              </a:rPr>
              <a:t>合水之合    因“合”而兴</a:t>
            </a:r>
            <a:endParaRPr lang="zh-CN" altLang="en-US" sz="30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 descr="00000000000000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兰洽会第二版PPT\照片素材\合水交通线路图.jpg合水交通线路图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5125" y="1198880"/>
            <a:ext cx="6778625" cy="5363210"/>
          </a:xfrm>
          <a:prstGeom prst="rect">
            <a:avLst/>
          </a:prstGeom>
        </p:spPr>
      </p:pic>
      <p:pic>
        <p:nvPicPr>
          <p:cNvPr id="3" name="图片 2" descr="C:\Users\Administrator\Desktop\兰洽会第二版PPT\照片素材\0003-17智慧管理运营中心门头方案一 - 副本.jpg0003-17智慧管理运营中心门头方案一 - 副本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446645" y="1050925"/>
            <a:ext cx="4525010" cy="28765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图片 3" descr="最终版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6010" y="4079875"/>
            <a:ext cx="4525010" cy="24822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文本框 4"/>
          <p:cNvSpPr txBox="1"/>
          <p:nvPr/>
        </p:nvSpPr>
        <p:spPr>
          <a:xfrm>
            <a:off x="7567295" y="6026785"/>
            <a:ext cx="2137410" cy="352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b="1">
                <a:solidFill>
                  <a:srgbClr val="FFFFFF"/>
                </a:solidFill>
              </a:rPr>
              <a:t>合水县城总体规划图</a:t>
            </a:r>
            <a:endParaRPr lang="zh-CN" altLang="en-US" sz="1700" b="1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79365" y="1298575"/>
            <a:ext cx="1920240" cy="352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b="1"/>
              <a:t>合水县交通区位图</a:t>
            </a:r>
            <a:endParaRPr lang="zh-CN" altLang="en-US" sz="1700" b="1"/>
          </a:p>
        </p:txBody>
      </p:sp>
      <p:sp>
        <p:nvSpPr>
          <p:cNvPr id="7" name="文本框 6"/>
          <p:cNvSpPr txBox="1"/>
          <p:nvPr/>
        </p:nvSpPr>
        <p:spPr>
          <a:xfrm>
            <a:off x="3867150" y="231140"/>
            <a:ext cx="44608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solidFill>
                  <a:schemeClr val="bg1"/>
                </a:solidFill>
                <a:sym typeface="+mn-ea"/>
              </a:rPr>
              <a:t>合水之合    因“合”而新</a:t>
            </a:r>
            <a:endParaRPr lang="zh-CN" altLang="en-US" sz="30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 descr="0000000000000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兰洽会第二版PPT\照片素材\合水县政务服务中心.jpg合水县政务服务中心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210820" y="1019810"/>
            <a:ext cx="7299325" cy="558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 descr="水沟新农村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0970" y="1019810"/>
            <a:ext cx="4261485" cy="1927225"/>
          </a:xfrm>
          <a:prstGeom prst="rect">
            <a:avLst/>
          </a:prstGeom>
        </p:spPr>
      </p:pic>
      <p:pic>
        <p:nvPicPr>
          <p:cNvPr id="5" name="图片 4" descr="QQ图片201906281755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0970" y="3042285"/>
            <a:ext cx="4260850" cy="16884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7890510" y="3176905"/>
            <a:ext cx="1094105" cy="3600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马拉松开跑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60970" y="4883785"/>
            <a:ext cx="4260850" cy="17246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90510" y="3176905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tx1"/>
                </a:solidFill>
              </a:rPr>
              <a:t>仿秦文化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98765" y="1105535"/>
            <a:ext cx="1094105" cy="3600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98765" y="1105535"/>
            <a:ext cx="11938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/>
              <a:t>美丽乡村</a:t>
            </a:r>
            <a:endParaRPr lang="zh-CN" altLang="en-US" b="1"/>
          </a:p>
        </p:txBody>
      </p:sp>
      <p:sp>
        <p:nvSpPr>
          <p:cNvPr id="13" name="圆角矩形 12"/>
          <p:cNvSpPr/>
          <p:nvPr/>
        </p:nvSpPr>
        <p:spPr>
          <a:xfrm>
            <a:off x="7887335" y="4977130"/>
            <a:ext cx="1614170" cy="3600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887335" y="4968875"/>
            <a:ext cx="1562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/>
              <a:t>乡村马拉松赛</a:t>
            </a:r>
            <a:endParaRPr lang="zh-CN" altLang="en-US" b="1"/>
          </a:p>
        </p:txBody>
      </p:sp>
      <p:sp>
        <p:nvSpPr>
          <p:cNvPr id="4" name="文本框 3"/>
          <p:cNvSpPr txBox="1"/>
          <p:nvPr/>
        </p:nvSpPr>
        <p:spPr>
          <a:xfrm>
            <a:off x="3867150" y="220980"/>
            <a:ext cx="44608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solidFill>
                  <a:schemeClr val="bg1"/>
                </a:solidFill>
                <a:sym typeface="+mn-ea"/>
              </a:rPr>
              <a:t>合水之合    因“合”而活</a:t>
            </a:r>
            <a:endParaRPr lang="en-US" altLang="zh-CN" sz="30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 descr="00000000000000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" y="-46355"/>
            <a:ext cx="1052830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51118203102"/>
  <p:tag name="MH_LIBRARY" val="GRAPHIC"/>
  <p:tag name="MH_ORDER" val="2"/>
  <p:tag name="MH_TYPE" val="Picture"/>
</p:tagLst>
</file>

<file path=ppt/tags/tag2.xml><?xml version="1.0" encoding="utf-8"?>
<p:tagLst xmlns:p="http://schemas.openxmlformats.org/presentationml/2006/main">
  <p:tag name="MH" val="20151118203102"/>
  <p:tag name="MH_LIBRARY" val="GRAPHIC"/>
  <p:tag name="MH_ORDER" val="1"/>
  <p:tag name="MH_TYPE" val="Picture"/>
</p:tagLst>
</file>

<file path=ppt/tags/tag3.xml><?xml version="1.0" encoding="utf-8"?>
<p:tagLst xmlns:p="http://schemas.openxmlformats.org/presentationml/2006/main">
  <p:tag name="MH" val="20151118203102"/>
  <p:tag name="MH_LIBRARY" val="GRAPHIC"/>
  <p:tag name="MH_ORDER" val="3"/>
  <p:tag name="MH_TYPE" val="Picture"/>
</p:tagLst>
</file>

<file path=ppt/tags/tag4.xml><?xml version="1.0" encoding="utf-8"?>
<p:tagLst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1440</Words>
  <Application>WPS 演示</Application>
  <PresentationFormat>自定义</PresentationFormat>
  <Paragraphs>218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Impact MT Std</vt:lpstr>
      <vt:lpstr>微软雅黑</vt:lpstr>
      <vt:lpstr>隶书</vt:lpstr>
      <vt:lpstr>Calibri</vt:lpstr>
      <vt:lpstr>Calibri</vt:lpstr>
      <vt:lpstr>方正小标宋简体</vt:lpstr>
      <vt:lpstr>仿宋_GB2312</vt:lpstr>
      <vt:lpstr>Arial Unicode MS</vt:lpstr>
      <vt:lpstr>仿宋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上海剑姬网络科技有限公司</Company>
  <LinksUpToDate>false</LinksUpToDate>
  <SharedDoc>false</SharedDoc>
  <HyperlinksChanged>false</HyperlinksChanged>
  <AppVersion>14.0000</AppVersion>
  <Manager>风云办公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石晶玉</cp:lastModifiedBy>
  <cp:revision>162</cp:revision>
  <dcterms:created xsi:type="dcterms:W3CDTF">2015-12-27T01:24:00Z</dcterms:created>
  <dcterms:modified xsi:type="dcterms:W3CDTF">2019-08-15T02:03:33Z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